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1.xml" ContentType="application/vnd.openxmlformats-officedocument.drawingml.chart+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118"/>
  </p:notesMasterIdLst>
  <p:sldIdLst>
    <p:sldId id="256" r:id="rId5"/>
    <p:sldId id="257" r:id="rId6"/>
    <p:sldId id="258" r:id="rId7"/>
    <p:sldId id="410" r:id="rId8"/>
    <p:sldId id="260" r:id="rId9"/>
    <p:sldId id="261" r:id="rId10"/>
    <p:sldId id="346" r:id="rId11"/>
    <p:sldId id="332" r:id="rId12"/>
    <p:sldId id="334" r:id="rId13"/>
    <p:sldId id="333" r:id="rId14"/>
    <p:sldId id="265" r:id="rId15"/>
    <p:sldId id="336" r:id="rId16"/>
    <p:sldId id="337" r:id="rId17"/>
    <p:sldId id="338" r:id="rId18"/>
    <p:sldId id="339" r:id="rId19"/>
    <p:sldId id="340" r:id="rId20"/>
    <p:sldId id="342" r:id="rId21"/>
    <p:sldId id="343" r:id="rId22"/>
    <p:sldId id="344" r:id="rId23"/>
    <p:sldId id="347" r:id="rId24"/>
    <p:sldId id="348" r:id="rId25"/>
    <p:sldId id="349" r:id="rId26"/>
    <p:sldId id="350" r:id="rId27"/>
    <p:sldId id="351" r:id="rId28"/>
    <p:sldId id="352" r:id="rId29"/>
    <p:sldId id="354" r:id="rId30"/>
    <p:sldId id="355" r:id="rId31"/>
    <p:sldId id="356" r:id="rId32"/>
    <p:sldId id="345" r:id="rId33"/>
    <p:sldId id="357" r:id="rId34"/>
    <p:sldId id="358" r:id="rId35"/>
    <p:sldId id="359" r:id="rId36"/>
    <p:sldId id="360" r:id="rId37"/>
    <p:sldId id="361" r:id="rId38"/>
    <p:sldId id="362" r:id="rId39"/>
    <p:sldId id="363" r:id="rId40"/>
    <p:sldId id="364" r:id="rId41"/>
    <p:sldId id="365" r:id="rId42"/>
    <p:sldId id="366" r:id="rId43"/>
    <p:sldId id="367" r:id="rId44"/>
    <p:sldId id="368" r:id="rId45"/>
    <p:sldId id="369" r:id="rId46"/>
    <p:sldId id="370" r:id="rId47"/>
    <p:sldId id="371" r:id="rId48"/>
    <p:sldId id="372" r:id="rId49"/>
    <p:sldId id="373" r:id="rId50"/>
    <p:sldId id="374" r:id="rId51"/>
    <p:sldId id="275" r:id="rId52"/>
    <p:sldId id="375" r:id="rId53"/>
    <p:sldId id="377" r:id="rId54"/>
    <p:sldId id="376" r:id="rId55"/>
    <p:sldId id="378" r:id="rId56"/>
    <p:sldId id="379" r:id="rId57"/>
    <p:sldId id="380" r:id="rId58"/>
    <p:sldId id="381" r:id="rId59"/>
    <p:sldId id="382" r:id="rId60"/>
    <p:sldId id="383" r:id="rId61"/>
    <p:sldId id="384" r:id="rId62"/>
    <p:sldId id="385" r:id="rId63"/>
    <p:sldId id="386" r:id="rId64"/>
    <p:sldId id="387" r:id="rId65"/>
    <p:sldId id="388" r:id="rId66"/>
    <p:sldId id="389" r:id="rId67"/>
    <p:sldId id="390" r:id="rId68"/>
    <p:sldId id="393" r:id="rId69"/>
    <p:sldId id="394" r:id="rId70"/>
    <p:sldId id="395" r:id="rId71"/>
    <p:sldId id="396" r:id="rId72"/>
    <p:sldId id="397" r:id="rId73"/>
    <p:sldId id="398" r:id="rId74"/>
    <p:sldId id="411" r:id="rId75"/>
    <p:sldId id="399" r:id="rId76"/>
    <p:sldId id="401" r:id="rId77"/>
    <p:sldId id="400" r:id="rId78"/>
    <p:sldId id="402" r:id="rId79"/>
    <p:sldId id="403" r:id="rId80"/>
    <p:sldId id="405" r:id="rId81"/>
    <p:sldId id="412" r:id="rId82"/>
    <p:sldId id="406" r:id="rId83"/>
    <p:sldId id="407" r:id="rId84"/>
    <p:sldId id="408" r:id="rId85"/>
    <p:sldId id="409" r:id="rId86"/>
    <p:sldId id="414" r:id="rId87"/>
    <p:sldId id="415" r:id="rId88"/>
    <p:sldId id="416" r:id="rId89"/>
    <p:sldId id="417" r:id="rId90"/>
    <p:sldId id="418" r:id="rId91"/>
    <p:sldId id="419" r:id="rId92"/>
    <p:sldId id="420" r:id="rId93"/>
    <p:sldId id="421" r:id="rId94"/>
    <p:sldId id="422" r:id="rId95"/>
    <p:sldId id="423" r:id="rId96"/>
    <p:sldId id="424" r:id="rId97"/>
    <p:sldId id="425" r:id="rId98"/>
    <p:sldId id="426" r:id="rId99"/>
    <p:sldId id="427" r:id="rId100"/>
    <p:sldId id="428" r:id="rId101"/>
    <p:sldId id="429" r:id="rId102"/>
    <p:sldId id="430" r:id="rId103"/>
    <p:sldId id="431" r:id="rId104"/>
    <p:sldId id="432" r:id="rId105"/>
    <p:sldId id="433" r:id="rId106"/>
    <p:sldId id="434" r:id="rId107"/>
    <p:sldId id="436" r:id="rId108"/>
    <p:sldId id="435" r:id="rId109"/>
    <p:sldId id="437" r:id="rId110"/>
    <p:sldId id="438" r:id="rId111"/>
    <p:sldId id="439" r:id="rId112"/>
    <p:sldId id="440" r:id="rId113"/>
    <p:sldId id="441" r:id="rId114"/>
    <p:sldId id="413" r:id="rId115"/>
    <p:sldId id="392" r:id="rId116"/>
    <p:sldId id="391" r:id="rId117"/>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402596A-4C49-C5ED-2FF4-8F6433CDD6E8}" name="EZZINE, Hind" initials="EH" userId="S::ezzineh@who.int::edcab00f-6318-46e5-a4a9-188b01ee222f"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Hind" initials="H" lastIdx="2" clrIdx="0">
    <p:extLst>
      <p:ext uri="{19B8F6BF-5375-455C-9EA6-DF929625EA0E}">
        <p15:presenceInfo xmlns:p15="http://schemas.microsoft.com/office/powerpoint/2012/main" userId="Hind"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5A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8FB837D-C827-4EFA-A057-4D05807E0F7C}" styleName="Style à thème 1 - Accentuation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87" autoAdjust="0"/>
    <p:restoredTop sz="80231" autoAdjust="0"/>
  </p:normalViewPr>
  <p:slideViewPr>
    <p:cSldViewPr snapToGrid="0">
      <p:cViewPr varScale="1">
        <p:scale>
          <a:sx n="57" d="100"/>
          <a:sy n="57" d="100"/>
        </p:scale>
        <p:origin x="628" y="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117" Type="http://schemas.openxmlformats.org/officeDocument/2006/relationships/slide" Target="slides/slide113.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slide" Target="slides/slide85.xml"/><Relationship Id="rId112" Type="http://schemas.openxmlformats.org/officeDocument/2006/relationships/slide" Target="slides/slide108.xml"/><Relationship Id="rId16" Type="http://schemas.openxmlformats.org/officeDocument/2006/relationships/slide" Target="slides/slide12.xml"/><Relationship Id="rId107" Type="http://schemas.openxmlformats.org/officeDocument/2006/relationships/slide" Target="slides/slide103.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102" Type="http://schemas.openxmlformats.org/officeDocument/2006/relationships/slide" Target="slides/slide98.xml"/><Relationship Id="rId123" Type="http://schemas.openxmlformats.org/officeDocument/2006/relationships/tableStyles" Target="tableStyles.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slide" Target="slides/slide78.xml"/><Relationship Id="rId90" Type="http://schemas.openxmlformats.org/officeDocument/2006/relationships/slide" Target="slides/slide86.xml"/><Relationship Id="rId95" Type="http://schemas.openxmlformats.org/officeDocument/2006/relationships/slide" Target="slides/slide9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100" Type="http://schemas.openxmlformats.org/officeDocument/2006/relationships/slide" Target="slides/slide96.xml"/><Relationship Id="rId105" Type="http://schemas.openxmlformats.org/officeDocument/2006/relationships/slide" Target="slides/slide101.xml"/><Relationship Id="rId113" Type="http://schemas.openxmlformats.org/officeDocument/2006/relationships/slide" Target="slides/slide109.xml"/><Relationship Id="rId118"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slide" Target="slides/slide81.xml"/><Relationship Id="rId93" Type="http://schemas.openxmlformats.org/officeDocument/2006/relationships/slide" Target="slides/slide89.xml"/><Relationship Id="rId98" Type="http://schemas.openxmlformats.org/officeDocument/2006/relationships/slide" Target="slides/slide94.xml"/><Relationship Id="rId121"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103" Type="http://schemas.openxmlformats.org/officeDocument/2006/relationships/slide" Target="slides/slide99.xml"/><Relationship Id="rId108" Type="http://schemas.openxmlformats.org/officeDocument/2006/relationships/slide" Target="slides/slide104.xml"/><Relationship Id="rId116" Type="http://schemas.openxmlformats.org/officeDocument/2006/relationships/slide" Target="slides/slide112.xml"/><Relationship Id="rId124" Type="http://schemas.microsoft.com/office/2016/11/relationships/changesInfo" Target="changesInfos/changesInfo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slide" Target="slides/slide87.xml"/><Relationship Id="rId96" Type="http://schemas.openxmlformats.org/officeDocument/2006/relationships/slide" Target="slides/slide92.xml"/><Relationship Id="rId111" Type="http://schemas.openxmlformats.org/officeDocument/2006/relationships/slide" Target="slides/slide107.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6" Type="http://schemas.openxmlformats.org/officeDocument/2006/relationships/slide" Target="slides/slide102.xml"/><Relationship Id="rId114" Type="http://schemas.openxmlformats.org/officeDocument/2006/relationships/slide" Target="slides/slide110.xml"/><Relationship Id="rId119" Type="http://schemas.openxmlformats.org/officeDocument/2006/relationships/commentAuthors" Target="commentAuthor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slide" Target="slides/slide90.xml"/><Relationship Id="rId99" Type="http://schemas.openxmlformats.org/officeDocument/2006/relationships/slide" Target="slides/slide95.xml"/><Relationship Id="rId101" Type="http://schemas.openxmlformats.org/officeDocument/2006/relationships/slide" Target="slides/slide97.xml"/><Relationship Id="rId12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109" Type="http://schemas.openxmlformats.org/officeDocument/2006/relationships/slide" Target="slides/slide10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04" Type="http://schemas.openxmlformats.org/officeDocument/2006/relationships/slide" Target="slides/slide100.xml"/><Relationship Id="rId120" Type="http://schemas.openxmlformats.org/officeDocument/2006/relationships/presProps" Target="presProps.xml"/><Relationship Id="rId125" Type="http://schemas.microsoft.com/office/2018/10/relationships/authors" Target="authors.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110" Type="http://schemas.openxmlformats.org/officeDocument/2006/relationships/slide" Target="slides/slide106.xml"/><Relationship Id="rId115" Type="http://schemas.openxmlformats.org/officeDocument/2006/relationships/slide" Target="slides/slide11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c93cf399-3ed7-4230-9282-8831e3fe5ae7" providerId="ADAL" clId="{8AF60447-9410-4F35-A076-9F4ED08EEE8C}"/>
    <pc:docChg chg="undo custSel addSld delSld modSld sldOrd modMainMaster">
      <pc:chgData name="GOMEZ, Paula" userId="c93cf399-3ed7-4230-9282-8831e3fe5ae7" providerId="ADAL" clId="{8AF60447-9410-4F35-A076-9F4ED08EEE8C}" dt="2023-04-11T16:51:30.175" v="481" actId="20577"/>
      <pc:docMkLst>
        <pc:docMk/>
      </pc:docMkLst>
      <pc:sldChg chg="modSp mod">
        <pc:chgData name="GOMEZ, Paula" userId="c93cf399-3ed7-4230-9282-8831e3fe5ae7" providerId="ADAL" clId="{8AF60447-9410-4F35-A076-9F4ED08EEE8C}" dt="2023-04-11T08:38:29.943" v="362" actId="20577"/>
        <pc:sldMkLst>
          <pc:docMk/>
          <pc:sldMk cId="0" sldId="256"/>
        </pc:sldMkLst>
        <pc:spChg chg="mod">
          <ac:chgData name="GOMEZ, Paula" userId="c93cf399-3ed7-4230-9282-8831e3fe5ae7" providerId="ADAL" clId="{8AF60447-9410-4F35-A076-9F4ED08EEE8C}" dt="2023-04-11T08:38:29.943" v="362" actId="20577"/>
          <ac:spMkLst>
            <pc:docMk/>
            <pc:sldMk cId="0" sldId="256"/>
            <ac:spMk id="2" creationId="{6F8C0244-BCB3-EFEC-28AF-08DCA746B6CE}"/>
          </ac:spMkLst>
        </pc:spChg>
        <pc:spChg chg="mod">
          <ac:chgData name="GOMEZ, Paula" userId="c93cf399-3ed7-4230-9282-8831e3fe5ae7" providerId="ADAL" clId="{8AF60447-9410-4F35-A076-9F4ED08EEE8C}" dt="2023-04-11T08:38:15.654" v="361" actId="20577"/>
          <ac:spMkLst>
            <pc:docMk/>
            <pc:sldMk cId="0" sldId="256"/>
            <ac:spMk id="283" creationId="{00000000-0000-0000-0000-000000000000}"/>
          </ac:spMkLst>
        </pc:spChg>
      </pc:sldChg>
      <pc:sldChg chg="modSp mod">
        <pc:chgData name="GOMEZ, Paula" userId="c93cf399-3ed7-4230-9282-8831e3fe5ae7" providerId="ADAL" clId="{8AF60447-9410-4F35-A076-9F4ED08EEE8C}" dt="2023-04-11T08:06:15.176" v="76" actId="20577"/>
        <pc:sldMkLst>
          <pc:docMk/>
          <pc:sldMk cId="0" sldId="257"/>
        </pc:sldMkLst>
        <pc:spChg chg="mod">
          <ac:chgData name="GOMEZ, Paula" userId="c93cf399-3ed7-4230-9282-8831e3fe5ae7" providerId="ADAL" clId="{8AF60447-9410-4F35-A076-9F4ED08EEE8C}" dt="2023-04-11T08:06:15.176" v="76" actId="20577"/>
          <ac:spMkLst>
            <pc:docMk/>
            <pc:sldMk cId="0" sldId="257"/>
            <ac:spMk id="287" creationId="{00000000-0000-0000-0000-000000000000}"/>
          </ac:spMkLst>
        </pc:spChg>
      </pc:sldChg>
      <pc:sldChg chg="modSp mod">
        <pc:chgData name="GOMEZ, Paula" userId="c93cf399-3ed7-4230-9282-8831e3fe5ae7" providerId="ADAL" clId="{8AF60447-9410-4F35-A076-9F4ED08EEE8C}" dt="2023-04-11T08:08:23.525" v="132" actId="1076"/>
        <pc:sldMkLst>
          <pc:docMk/>
          <pc:sldMk cId="0" sldId="258"/>
        </pc:sldMkLst>
        <pc:spChg chg="mod">
          <ac:chgData name="GOMEZ, Paula" userId="c93cf399-3ed7-4230-9282-8831e3fe5ae7" providerId="ADAL" clId="{8AF60447-9410-4F35-A076-9F4ED08EEE8C}" dt="2023-04-11T08:06:52.497" v="96" actId="20577"/>
          <ac:spMkLst>
            <pc:docMk/>
            <pc:sldMk cId="0" sldId="258"/>
            <ac:spMk id="289" creationId="{00000000-0000-0000-0000-000000000000}"/>
          </ac:spMkLst>
        </pc:spChg>
        <pc:spChg chg="mod">
          <ac:chgData name="GOMEZ, Paula" userId="c93cf399-3ed7-4230-9282-8831e3fe5ae7" providerId="ADAL" clId="{8AF60447-9410-4F35-A076-9F4ED08EEE8C}" dt="2023-04-11T08:08:23.525" v="132" actId="1076"/>
          <ac:spMkLst>
            <pc:docMk/>
            <pc:sldMk cId="0" sldId="258"/>
            <ac:spMk id="290" creationId="{00000000-0000-0000-0000-000000000000}"/>
          </ac:spMkLst>
        </pc:spChg>
      </pc:sldChg>
      <pc:sldChg chg="modSp mod">
        <pc:chgData name="GOMEZ, Paula" userId="c93cf399-3ed7-4230-9282-8831e3fe5ae7" providerId="ADAL" clId="{8AF60447-9410-4F35-A076-9F4ED08EEE8C}" dt="2023-04-11T08:12:08.306" v="141" actId="255"/>
        <pc:sldMkLst>
          <pc:docMk/>
          <pc:sldMk cId="0" sldId="261"/>
        </pc:sldMkLst>
        <pc:spChg chg="mod">
          <ac:chgData name="GOMEZ, Paula" userId="c93cf399-3ed7-4230-9282-8831e3fe5ae7" providerId="ADAL" clId="{8AF60447-9410-4F35-A076-9F4ED08EEE8C}" dt="2023-04-11T08:12:08.306" v="141" actId="255"/>
          <ac:spMkLst>
            <pc:docMk/>
            <pc:sldMk cId="0" sldId="261"/>
            <ac:spMk id="301" creationId="{00000000-0000-0000-0000-000000000000}"/>
          </ac:spMkLst>
        </pc:spChg>
      </pc:sldChg>
      <pc:sldChg chg="del ord">
        <pc:chgData name="GOMEZ, Paula" userId="c93cf399-3ed7-4230-9282-8831e3fe5ae7" providerId="ADAL" clId="{8AF60447-9410-4F35-A076-9F4ED08EEE8C}" dt="2023-04-11T08:31:12.416" v="332" actId="2696"/>
        <pc:sldMkLst>
          <pc:docMk/>
          <pc:sldMk cId="0" sldId="329"/>
        </pc:sldMkLst>
      </pc:sldChg>
      <pc:sldChg chg="modSp mod">
        <pc:chgData name="GOMEZ, Paula" userId="c93cf399-3ed7-4230-9282-8831e3fe5ae7" providerId="ADAL" clId="{8AF60447-9410-4F35-A076-9F4ED08EEE8C}" dt="2023-04-11T08:12:59.915" v="143" actId="5793"/>
        <pc:sldMkLst>
          <pc:docMk/>
          <pc:sldMk cId="2405274182" sldId="333"/>
        </pc:sldMkLst>
        <pc:spChg chg="mod">
          <ac:chgData name="GOMEZ, Paula" userId="c93cf399-3ed7-4230-9282-8831e3fe5ae7" providerId="ADAL" clId="{8AF60447-9410-4F35-A076-9F4ED08EEE8C}" dt="2023-04-11T08:12:59.915" v="143" actId="5793"/>
          <ac:spMkLst>
            <pc:docMk/>
            <pc:sldMk cId="2405274182" sldId="333"/>
            <ac:spMk id="7" creationId="{00000000-0000-0000-0000-000000000000}"/>
          </ac:spMkLst>
        </pc:spChg>
      </pc:sldChg>
      <pc:sldChg chg="modSp mod">
        <pc:chgData name="GOMEZ, Paula" userId="c93cf399-3ed7-4230-9282-8831e3fe5ae7" providerId="ADAL" clId="{8AF60447-9410-4F35-A076-9F4ED08EEE8C}" dt="2023-04-11T08:10:52.972" v="140" actId="255"/>
        <pc:sldMkLst>
          <pc:docMk/>
          <pc:sldMk cId="4229920305" sldId="334"/>
        </pc:sldMkLst>
        <pc:spChg chg="mod">
          <ac:chgData name="GOMEZ, Paula" userId="c93cf399-3ed7-4230-9282-8831e3fe5ae7" providerId="ADAL" clId="{8AF60447-9410-4F35-A076-9F4ED08EEE8C}" dt="2023-04-11T08:10:52.972" v="140" actId="255"/>
          <ac:spMkLst>
            <pc:docMk/>
            <pc:sldMk cId="4229920305" sldId="334"/>
            <ac:spMk id="7" creationId="{00000000-0000-0000-0000-000000000000}"/>
          </ac:spMkLst>
        </pc:spChg>
      </pc:sldChg>
      <pc:sldChg chg="modSp mod">
        <pc:chgData name="GOMEZ, Paula" userId="c93cf399-3ed7-4230-9282-8831e3fe5ae7" providerId="ADAL" clId="{8AF60447-9410-4F35-A076-9F4ED08EEE8C}" dt="2023-04-11T08:14:53.821" v="155" actId="255"/>
        <pc:sldMkLst>
          <pc:docMk/>
          <pc:sldMk cId="3445722153" sldId="345"/>
        </pc:sldMkLst>
        <pc:spChg chg="mod">
          <ac:chgData name="GOMEZ, Paula" userId="c93cf399-3ed7-4230-9282-8831e3fe5ae7" providerId="ADAL" clId="{8AF60447-9410-4F35-A076-9F4ED08EEE8C}" dt="2023-04-11T08:14:53.821" v="155" actId="255"/>
          <ac:spMkLst>
            <pc:docMk/>
            <pc:sldMk cId="3445722153" sldId="345"/>
            <ac:spMk id="301" creationId="{00000000-0000-0000-0000-000000000000}"/>
          </ac:spMkLst>
        </pc:spChg>
      </pc:sldChg>
      <pc:sldChg chg="modSp mod">
        <pc:chgData name="GOMEZ, Paula" userId="c93cf399-3ed7-4230-9282-8831e3fe5ae7" providerId="ADAL" clId="{8AF60447-9410-4F35-A076-9F4ED08EEE8C}" dt="2023-04-11T08:13:31.520" v="145" actId="20577"/>
        <pc:sldMkLst>
          <pc:docMk/>
          <pc:sldMk cId="130692518" sldId="354"/>
        </pc:sldMkLst>
        <pc:spChg chg="mod">
          <ac:chgData name="GOMEZ, Paula" userId="c93cf399-3ed7-4230-9282-8831e3fe5ae7" providerId="ADAL" clId="{8AF60447-9410-4F35-A076-9F4ED08EEE8C}" dt="2023-04-11T08:13:31.520" v="145" actId="20577"/>
          <ac:spMkLst>
            <pc:docMk/>
            <pc:sldMk cId="130692518" sldId="354"/>
            <ac:spMk id="319" creationId="{00000000-0000-0000-0000-000000000000}"/>
          </ac:spMkLst>
        </pc:spChg>
      </pc:sldChg>
      <pc:sldChg chg="modSp mod">
        <pc:chgData name="GOMEZ, Paula" userId="c93cf399-3ed7-4230-9282-8831e3fe5ae7" providerId="ADAL" clId="{8AF60447-9410-4F35-A076-9F4ED08EEE8C}" dt="2023-04-11T08:14:42.994" v="154" actId="1035"/>
        <pc:sldMkLst>
          <pc:docMk/>
          <pc:sldMk cId="1259807703" sldId="356"/>
        </pc:sldMkLst>
        <pc:spChg chg="mod">
          <ac:chgData name="GOMEZ, Paula" userId="c93cf399-3ed7-4230-9282-8831e3fe5ae7" providerId="ADAL" clId="{8AF60447-9410-4F35-A076-9F4ED08EEE8C}" dt="2023-04-11T08:14:09.027" v="146" actId="1582"/>
          <ac:spMkLst>
            <pc:docMk/>
            <pc:sldMk cId="1259807703" sldId="356"/>
            <ac:spMk id="2" creationId="{00000000-0000-0000-0000-000000000000}"/>
          </ac:spMkLst>
        </pc:spChg>
        <pc:spChg chg="mod">
          <ac:chgData name="GOMEZ, Paula" userId="c93cf399-3ed7-4230-9282-8831e3fe5ae7" providerId="ADAL" clId="{8AF60447-9410-4F35-A076-9F4ED08EEE8C}" dt="2023-04-11T08:14:37.659" v="149" actId="1076"/>
          <ac:spMkLst>
            <pc:docMk/>
            <pc:sldMk cId="1259807703" sldId="356"/>
            <ac:spMk id="6" creationId="{00000000-0000-0000-0000-000000000000}"/>
          </ac:spMkLst>
        </pc:spChg>
        <pc:spChg chg="mod">
          <ac:chgData name="GOMEZ, Paula" userId="c93cf399-3ed7-4230-9282-8831e3fe5ae7" providerId="ADAL" clId="{8AF60447-9410-4F35-A076-9F4ED08EEE8C}" dt="2023-04-11T08:14:42.994" v="154" actId="1035"/>
          <ac:spMkLst>
            <pc:docMk/>
            <pc:sldMk cId="1259807703" sldId="356"/>
            <ac:spMk id="8" creationId="{00000000-0000-0000-0000-000000000000}"/>
          </ac:spMkLst>
        </pc:spChg>
        <pc:spChg chg="mod">
          <ac:chgData name="GOMEZ, Paula" userId="c93cf399-3ed7-4230-9282-8831e3fe5ae7" providerId="ADAL" clId="{8AF60447-9410-4F35-A076-9F4ED08EEE8C}" dt="2023-04-11T08:14:35.766" v="148" actId="1582"/>
          <ac:spMkLst>
            <pc:docMk/>
            <pc:sldMk cId="1259807703" sldId="356"/>
            <ac:spMk id="9" creationId="{00000000-0000-0000-0000-000000000000}"/>
          </ac:spMkLst>
        </pc:spChg>
      </pc:sldChg>
      <pc:sldChg chg="modSp mod">
        <pc:chgData name="GOMEZ, Paula" userId="c93cf399-3ed7-4230-9282-8831e3fe5ae7" providerId="ADAL" clId="{8AF60447-9410-4F35-A076-9F4ED08EEE8C}" dt="2023-04-11T08:15:42.841" v="160" actId="1076"/>
        <pc:sldMkLst>
          <pc:docMk/>
          <pc:sldMk cId="3785909218" sldId="360"/>
        </pc:sldMkLst>
        <pc:spChg chg="mod">
          <ac:chgData name="GOMEZ, Paula" userId="c93cf399-3ed7-4230-9282-8831e3fe5ae7" providerId="ADAL" clId="{8AF60447-9410-4F35-A076-9F4ED08EEE8C}" dt="2023-04-11T08:15:28.960" v="158" actId="5793"/>
          <ac:spMkLst>
            <pc:docMk/>
            <pc:sldMk cId="3785909218" sldId="360"/>
            <ac:spMk id="7" creationId="{00000000-0000-0000-0000-000000000000}"/>
          </ac:spMkLst>
        </pc:spChg>
        <pc:graphicFrameChg chg="mod modGraphic">
          <ac:chgData name="GOMEZ, Paula" userId="c93cf399-3ed7-4230-9282-8831e3fe5ae7" providerId="ADAL" clId="{8AF60447-9410-4F35-A076-9F4ED08EEE8C}" dt="2023-04-11T08:15:42.841" v="160" actId="1076"/>
          <ac:graphicFrameMkLst>
            <pc:docMk/>
            <pc:sldMk cId="3785909218" sldId="360"/>
            <ac:graphicFrameMk id="5" creationId="{00000000-0000-0000-0000-000000000000}"/>
          </ac:graphicFrameMkLst>
        </pc:graphicFrameChg>
      </pc:sldChg>
      <pc:sldChg chg="modSp mod">
        <pc:chgData name="GOMEZ, Paula" userId="c93cf399-3ed7-4230-9282-8831e3fe5ae7" providerId="ADAL" clId="{8AF60447-9410-4F35-A076-9F4ED08EEE8C}" dt="2023-04-11T08:15:51.072" v="162" actId="5793"/>
        <pc:sldMkLst>
          <pc:docMk/>
          <pc:sldMk cId="2368250259" sldId="361"/>
        </pc:sldMkLst>
        <pc:spChg chg="mod">
          <ac:chgData name="GOMEZ, Paula" userId="c93cf399-3ed7-4230-9282-8831e3fe5ae7" providerId="ADAL" clId="{8AF60447-9410-4F35-A076-9F4ED08EEE8C}" dt="2023-04-11T08:15:51.072" v="162" actId="5793"/>
          <ac:spMkLst>
            <pc:docMk/>
            <pc:sldMk cId="2368250259" sldId="361"/>
            <ac:spMk id="8" creationId="{00000000-0000-0000-0000-000000000000}"/>
          </ac:spMkLst>
        </pc:spChg>
      </pc:sldChg>
      <pc:sldChg chg="modSp mod">
        <pc:chgData name="GOMEZ, Paula" userId="c93cf399-3ed7-4230-9282-8831e3fe5ae7" providerId="ADAL" clId="{8AF60447-9410-4F35-A076-9F4ED08EEE8C}" dt="2023-04-11T08:16:14.310" v="163" actId="5793"/>
        <pc:sldMkLst>
          <pc:docMk/>
          <pc:sldMk cId="433382434" sldId="363"/>
        </pc:sldMkLst>
        <pc:spChg chg="mod">
          <ac:chgData name="GOMEZ, Paula" userId="c93cf399-3ed7-4230-9282-8831e3fe5ae7" providerId="ADAL" clId="{8AF60447-9410-4F35-A076-9F4ED08EEE8C}" dt="2023-04-11T08:16:14.310" v="163" actId="5793"/>
          <ac:spMkLst>
            <pc:docMk/>
            <pc:sldMk cId="433382434" sldId="363"/>
            <ac:spMk id="6" creationId="{00000000-0000-0000-0000-000000000000}"/>
          </ac:spMkLst>
        </pc:spChg>
      </pc:sldChg>
      <pc:sldChg chg="modSp mod">
        <pc:chgData name="GOMEZ, Paula" userId="c93cf399-3ed7-4230-9282-8831e3fe5ae7" providerId="ADAL" clId="{8AF60447-9410-4F35-A076-9F4ED08EEE8C}" dt="2023-04-11T08:16:47.964" v="164" actId="255"/>
        <pc:sldMkLst>
          <pc:docMk/>
          <pc:sldMk cId="2977082553" sldId="365"/>
        </pc:sldMkLst>
        <pc:spChg chg="mod">
          <ac:chgData name="GOMEZ, Paula" userId="c93cf399-3ed7-4230-9282-8831e3fe5ae7" providerId="ADAL" clId="{8AF60447-9410-4F35-A076-9F4ED08EEE8C}" dt="2023-04-11T08:16:47.964" v="164" actId="255"/>
          <ac:spMkLst>
            <pc:docMk/>
            <pc:sldMk cId="2977082553" sldId="365"/>
            <ac:spMk id="301" creationId="{00000000-0000-0000-0000-000000000000}"/>
          </ac:spMkLst>
        </pc:spChg>
      </pc:sldChg>
      <pc:sldChg chg="modSp mod">
        <pc:chgData name="GOMEZ, Paula" userId="c93cf399-3ed7-4230-9282-8831e3fe5ae7" providerId="ADAL" clId="{8AF60447-9410-4F35-A076-9F4ED08EEE8C}" dt="2023-04-11T08:17:03.123" v="166" actId="5793"/>
        <pc:sldMkLst>
          <pc:docMk/>
          <pc:sldMk cId="3810697674" sldId="367"/>
        </pc:sldMkLst>
        <pc:spChg chg="mod">
          <ac:chgData name="GOMEZ, Paula" userId="c93cf399-3ed7-4230-9282-8831e3fe5ae7" providerId="ADAL" clId="{8AF60447-9410-4F35-A076-9F4ED08EEE8C}" dt="2023-04-11T08:17:03.123" v="166" actId="5793"/>
          <ac:spMkLst>
            <pc:docMk/>
            <pc:sldMk cId="3810697674" sldId="367"/>
            <ac:spMk id="8" creationId="{00000000-0000-0000-0000-000000000000}"/>
          </ac:spMkLst>
        </pc:spChg>
      </pc:sldChg>
      <pc:sldChg chg="modSp mod">
        <pc:chgData name="GOMEZ, Paula" userId="c93cf399-3ed7-4230-9282-8831e3fe5ae7" providerId="ADAL" clId="{8AF60447-9410-4F35-A076-9F4ED08EEE8C}" dt="2023-04-11T08:18:01.608" v="177" actId="12"/>
        <pc:sldMkLst>
          <pc:docMk/>
          <pc:sldMk cId="3541717098" sldId="368"/>
        </pc:sldMkLst>
        <pc:spChg chg="mod">
          <ac:chgData name="GOMEZ, Paula" userId="c93cf399-3ed7-4230-9282-8831e3fe5ae7" providerId="ADAL" clId="{8AF60447-9410-4F35-A076-9F4ED08EEE8C}" dt="2023-04-11T08:18:01.608" v="177" actId="12"/>
          <ac:spMkLst>
            <pc:docMk/>
            <pc:sldMk cId="3541717098" sldId="368"/>
            <ac:spMk id="319" creationId="{00000000-0000-0000-0000-000000000000}"/>
          </ac:spMkLst>
        </pc:spChg>
      </pc:sldChg>
      <pc:sldChg chg="modSp mod">
        <pc:chgData name="GOMEZ, Paula" userId="c93cf399-3ed7-4230-9282-8831e3fe5ae7" providerId="ADAL" clId="{8AF60447-9410-4F35-A076-9F4ED08EEE8C}" dt="2023-04-11T08:17:38.501" v="172" actId="12"/>
        <pc:sldMkLst>
          <pc:docMk/>
          <pc:sldMk cId="4027364498" sldId="369"/>
        </pc:sldMkLst>
        <pc:spChg chg="mod">
          <ac:chgData name="GOMEZ, Paula" userId="c93cf399-3ed7-4230-9282-8831e3fe5ae7" providerId="ADAL" clId="{8AF60447-9410-4F35-A076-9F4ED08EEE8C}" dt="2023-04-11T08:17:38.501" v="172" actId="12"/>
          <ac:spMkLst>
            <pc:docMk/>
            <pc:sldMk cId="4027364498" sldId="369"/>
            <ac:spMk id="319" creationId="{00000000-0000-0000-0000-000000000000}"/>
          </ac:spMkLst>
        </pc:spChg>
      </pc:sldChg>
      <pc:sldChg chg="modSp mod">
        <pc:chgData name="GOMEZ, Paula" userId="c93cf399-3ed7-4230-9282-8831e3fe5ae7" providerId="ADAL" clId="{8AF60447-9410-4F35-A076-9F4ED08EEE8C}" dt="2023-04-11T08:19:02.222" v="178" actId="20577"/>
        <pc:sldMkLst>
          <pc:docMk/>
          <pc:sldMk cId="3520520426" sldId="370"/>
        </pc:sldMkLst>
        <pc:spChg chg="mod">
          <ac:chgData name="GOMEZ, Paula" userId="c93cf399-3ed7-4230-9282-8831e3fe5ae7" providerId="ADAL" clId="{8AF60447-9410-4F35-A076-9F4ED08EEE8C}" dt="2023-04-11T08:19:02.222" v="178" actId="20577"/>
          <ac:spMkLst>
            <pc:docMk/>
            <pc:sldMk cId="3520520426" sldId="370"/>
            <ac:spMk id="319" creationId="{00000000-0000-0000-0000-000000000000}"/>
          </ac:spMkLst>
        </pc:spChg>
      </pc:sldChg>
      <pc:sldChg chg="modSp mod">
        <pc:chgData name="GOMEZ, Paula" userId="c93cf399-3ed7-4230-9282-8831e3fe5ae7" providerId="ADAL" clId="{8AF60447-9410-4F35-A076-9F4ED08EEE8C}" dt="2023-04-11T08:19:54.049" v="181" actId="12"/>
        <pc:sldMkLst>
          <pc:docMk/>
          <pc:sldMk cId="227036749" sldId="371"/>
        </pc:sldMkLst>
        <pc:spChg chg="mod">
          <ac:chgData name="GOMEZ, Paula" userId="c93cf399-3ed7-4230-9282-8831e3fe5ae7" providerId="ADAL" clId="{8AF60447-9410-4F35-A076-9F4ED08EEE8C}" dt="2023-04-11T08:19:54.049" v="181" actId="12"/>
          <ac:spMkLst>
            <pc:docMk/>
            <pc:sldMk cId="227036749" sldId="371"/>
            <ac:spMk id="319" creationId="{00000000-0000-0000-0000-000000000000}"/>
          </ac:spMkLst>
        </pc:spChg>
      </pc:sldChg>
      <pc:sldChg chg="modSp mod">
        <pc:chgData name="GOMEZ, Paula" userId="c93cf399-3ed7-4230-9282-8831e3fe5ae7" providerId="ADAL" clId="{8AF60447-9410-4F35-A076-9F4ED08EEE8C}" dt="2023-04-11T08:20:03.897" v="183" actId="20577"/>
        <pc:sldMkLst>
          <pc:docMk/>
          <pc:sldMk cId="3524393953" sldId="372"/>
        </pc:sldMkLst>
        <pc:spChg chg="mod">
          <ac:chgData name="GOMEZ, Paula" userId="c93cf399-3ed7-4230-9282-8831e3fe5ae7" providerId="ADAL" clId="{8AF60447-9410-4F35-A076-9F4ED08EEE8C}" dt="2023-04-11T08:20:03.897" v="183" actId="20577"/>
          <ac:spMkLst>
            <pc:docMk/>
            <pc:sldMk cId="3524393953" sldId="372"/>
            <ac:spMk id="8" creationId="{00000000-0000-0000-0000-000000000000}"/>
          </ac:spMkLst>
        </pc:spChg>
      </pc:sldChg>
      <pc:sldChg chg="modSp mod">
        <pc:chgData name="GOMEZ, Paula" userId="c93cf399-3ed7-4230-9282-8831e3fe5ae7" providerId="ADAL" clId="{8AF60447-9410-4F35-A076-9F4ED08EEE8C}" dt="2023-04-11T08:20:28.477" v="184" actId="255"/>
        <pc:sldMkLst>
          <pc:docMk/>
          <pc:sldMk cId="1651182479" sldId="374"/>
        </pc:sldMkLst>
        <pc:spChg chg="mod">
          <ac:chgData name="GOMEZ, Paula" userId="c93cf399-3ed7-4230-9282-8831e3fe5ae7" providerId="ADAL" clId="{8AF60447-9410-4F35-A076-9F4ED08EEE8C}" dt="2023-04-11T08:20:28.477" v="184" actId="255"/>
          <ac:spMkLst>
            <pc:docMk/>
            <pc:sldMk cId="1651182479" sldId="374"/>
            <ac:spMk id="301" creationId="{00000000-0000-0000-0000-000000000000}"/>
          </ac:spMkLst>
        </pc:spChg>
      </pc:sldChg>
      <pc:sldChg chg="modSp mod">
        <pc:chgData name="GOMEZ, Paula" userId="c93cf399-3ed7-4230-9282-8831e3fe5ae7" providerId="ADAL" clId="{8AF60447-9410-4F35-A076-9F4ED08EEE8C}" dt="2023-04-11T08:20:56.976" v="185" actId="255"/>
        <pc:sldMkLst>
          <pc:docMk/>
          <pc:sldMk cId="3177660504" sldId="375"/>
        </pc:sldMkLst>
        <pc:spChg chg="mod">
          <ac:chgData name="GOMEZ, Paula" userId="c93cf399-3ed7-4230-9282-8831e3fe5ae7" providerId="ADAL" clId="{8AF60447-9410-4F35-A076-9F4ED08EEE8C}" dt="2023-04-11T08:20:56.976" v="185" actId="255"/>
          <ac:spMkLst>
            <pc:docMk/>
            <pc:sldMk cId="3177660504" sldId="375"/>
            <ac:spMk id="2" creationId="{00000000-0000-0000-0000-000000000000}"/>
          </ac:spMkLst>
        </pc:spChg>
      </pc:sldChg>
      <pc:sldChg chg="modSp mod">
        <pc:chgData name="GOMEZ, Paula" userId="c93cf399-3ed7-4230-9282-8831e3fe5ae7" providerId="ADAL" clId="{8AF60447-9410-4F35-A076-9F4ED08EEE8C}" dt="2023-04-11T08:21:19.423" v="186" actId="1582"/>
        <pc:sldMkLst>
          <pc:docMk/>
          <pc:sldMk cId="1612342259" sldId="379"/>
        </pc:sldMkLst>
        <pc:spChg chg="mod">
          <ac:chgData name="GOMEZ, Paula" userId="c93cf399-3ed7-4230-9282-8831e3fe5ae7" providerId="ADAL" clId="{8AF60447-9410-4F35-A076-9F4ED08EEE8C}" dt="2023-04-11T08:21:19.423" v="186" actId="1582"/>
          <ac:spMkLst>
            <pc:docMk/>
            <pc:sldMk cId="1612342259" sldId="379"/>
            <ac:spMk id="3" creationId="{00000000-0000-0000-0000-000000000000}"/>
          </ac:spMkLst>
        </pc:spChg>
      </pc:sldChg>
      <pc:sldChg chg="modSp mod">
        <pc:chgData name="GOMEZ, Paula" userId="c93cf399-3ed7-4230-9282-8831e3fe5ae7" providerId="ADAL" clId="{8AF60447-9410-4F35-A076-9F4ED08EEE8C}" dt="2023-04-11T08:21:29.759" v="187" actId="255"/>
        <pc:sldMkLst>
          <pc:docMk/>
          <pc:sldMk cId="835719314" sldId="380"/>
        </pc:sldMkLst>
        <pc:spChg chg="mod">
          <ac:chgData name="GOMEZ, Paula" userId="c93cf399-3ed7-4230-9282-8831e3fe5ae7" providerId="ADAL" clId="{8AF60447-9410-4F35-A076-9F4ED08EEE8C}" dt="2023-04-11T08:21:29.759" v="187" actId="255"/>
          <ac:spMkLst>
            <pc:docMk/>
            <pc:sldMk cId="835719314" sldId="380"/>
            <ac:spMk id="301" creationId="{00000000-0000-0000-0000-000000000000}"/>
          </ac:spMkLst>
        </pc:spChg>
      </pc:sldChg>
      <pc:sldChg chg="modSp mod delCm">
        <pc:chgData name="GOMEZ, Paula" userId="c93cf399-3ed7-4230-9282-8831e3fe5ae7" providerId="ADAL" clId="{8AF60447-9410-4F35-A076-9F4ED08EEE8C}" dt="2023-04-11T16:41:28.496" v="463" actId="207"/>
        <pc:sldMkLst>
          <pc:docMk/>
          <pc:sldMk cId="3697240035" sldId="381"/>
        </pc:sldMkLst>
        <pc:spChg chg="mod">
          <ac:chgData name="GOMEZ, Paula" userId="c93cf399-3ed7-4230-9282-8831e3fe5ae7" providerId="ADAL" clId="{8AF60447-9410-4F35-A076-9F4ED08EEE8C}" dt="2023-04-11T16:41:28.496" v="463" actId="207"/>
          <ac:spMkLst>
            <pc:docMk/>
            <pc:sldMk cId="3697240035" sldId="381"/>
            <ac:spMk id="364" creationId="{00000000-0000-0000-0000-000000000000}"/>
          </ac:spMkLst>
        </pc:spChg>
      </pc:sldChg>
      <pc:sldChg chg="modSp mod">
        <pc:chgData name="GOMEZ, Paula" userId="c93cf399-3ed7-4230-9282-8831e3fe5ae7" providerId="ADAL" clId="{8AF60447-9410-4F35-A076-9F4ED08EEE8C}" dt="2023-04-11T16:41:42.116" v="464" actId="13926"/>
        <pc:sldMkLst>
          <pc:docMk/>
          <pc:sldMk cId="664593575" sldId="386"/>
        </pc:sldMkLst>
        <pc:spChg chg="mod">
          <ac:chgData name="GOMEZ, Paula" userId="c93cf399-3ed7-4230-9282-8831e3fe5ae7" providerId="ADAL" clId="{8AF60447-9410-4F35-A076-9F4ED08EEE8C}" dt="2023-04-11T16:41:42.116" v="464" actId="13926"/>
          <ac:spMkLst>
            <pc:docMk/>
            <pc:sldMk cId="664593575" sldId="386"/>
            <ac:spMk id="3" creationId="{00000000-0000-0000-0000-000000000000}"/>
          </ac:spMkLst>
        </pc:spChg>
      </pc:sldChg>
      <pc:sldChg chg="addSp modSp mod delCm">
        <pc:chgData name="GOMEZ, Paula" userId="c93cf399-3ed7-4230-9282-8831e3fe5ae7" providerId="ADAL" clId="{8AF60447-9410-4F35-A076-9F4ED08EEE8C}" dt="2023-04-11T08:24:11.468" v="207" actId="1076"/>
        <pc:sldMkLst>
          <pc:docMk/>
          <pc:sldMk cId="1071469396" sldId="387"/>
        </pc:sldMkLst>
        <pc:spChg chg="mod">
          <ac:chgData name="GOMEZ, Paula" userId="c93cf399-3ed7-4230-9282-8831e3fe5ae7" providerId="ADAL" clId="{8AF60447-9410-4F35-A076-9F4ED08EEE8C}" dt="2023-04-11T08:23:31.106" v="189" actId="207"/>
          <ac:spMkLst>
            <pc:docMk/>
            <pc:sldMk cId="1071469396" sldId="387"/>
            <ac:spMk id="3" creationId="{00000000-0000-0000-0000-000000000000}"/>
          </ac:spMkLst>
        </pc:spChg>
        <pc:spChg chg="add mod">
          <ac:chgData name="GOMEZ, Paula" userId="c93cf399-3ed7-4230-9282-8831e3fe5ae7" providerId="ADAL" clId="{8AF60447-9410-4F35-A076-9F4ED08EEE8C}" dt="2023-04-11T08:24:11.468" v="207" actId="1076"/>
          <ac:spMkLst>
            <pc:docMk/>
            <pc:sldMk cId="1071469396" sldId="387"/>
            <ac:spMk id="5" creationId="{DC3CE34D-A2F2-416A-AE74-6F37B67FD90A}"/>
          </ac:spMkLst>
        </pc:spChg>
      </pc:sldChg>
      <pc:sldChg chg="modSp mod">
        <pc:chgData name="GOMEZ, Paula" userId="c93cf399-3ed7-4230-9282-8831e3fe5ae7" providerId="ADAL" clId="{8AF60447-9410-4F35-A076-9F4ED08EEE8C}" dt="2023-04-11T08:24:43.287" v="244" actId="1035"/>
        <pc:sldMkLst>
          <pc:docMk/>
          <pc:sldMk cId="3302300541" sldId="390"/>
        </pc:sldMkLst>
        <pc:spChg chg="mod">
          <ac:chgData name="GOMEZ, Paula" userId="c93cf399-3ed7-4230-9282-8831e3fe5ae7" providerId="ADAL" clId="{8AF60447-9410-4F35-A076-9F4ED08EEE8C}" dt="2023-04-11T08:24:43.287" v="244" actId="1035"/>
          <ac:spMkLst>
            <pc:docMk/>
            <pc:sldMk cId="3302300541" sldId="390"/>
            <ac:spMk id="5" creationId="{00000000-0000-0000-0000-000000000000}"/>
          </ac:spMkLst>
        </pc:spChg>
        <pc:graphicFrameChg chg="mod">
          <ac:chgData name="GOMEZ, Paula" userId="c93cf399-3ed7-4230-9282-8831e3fe5ae7" providerId="ADAL" clId="{8AF60447-9410-4F35-A076-9F4ED08EEE8C}" dt="2023-04-11T08:24:33.652" v="233" actId="1037"/>
          <ac:graphicFrameMkLst>
            <pc:docMk/>
            <pc:sldMk cId="3302300541" sldId="390"/>
            <ac:graphicFrameMk id="2" creationId="{00000000-0000-0000-0000-000000000000}"/>
          </ac:graphicFrameMkLst>
        </pc:graphicFrameChg>
      </pc:sldChg>
      <pc:sldChg chg="modSp mod chgLayout">
        <pc:chgData name="GOMEZ, Paula" userId="c93cf399-3ed7-4230-9282-8831e3fe5ae7" providerId="ADAL" clId="{8AF60447-9410-4F35-A076-9F4ED08EEE8C}" dt="2023-04-11T08:27:20.811" v="253" actId="700"/>
        <pc:sldMkLst>
          <pc:docMk/>
          <pc:sldMk cId="1199459347" sldId="391"/>
        </pc:sldMkLst>
        <pc:spChg chg="mod ord">
          <ac:chgData name="GOMEZ, Paula" userId="c93cf399-3ed7-4230-9282-8831e3fe5ae7" providerId="ADAL" clId="{8AF60447-9410-4F35-A076-9F4ED08EEE8C}" dt="2023-04-11T08:27:20.811" v="253" actId="700"/>
          <ac:spMkLst>
            <pc:docMk/>
            <pc:sldMk cId="1199459347" sldId="391"/>
            <ac:spMk id="609" creationId="{00000000-0000-0000-0000-000000000000}"/>
          </ac:spMkLst>
        </pc:spChg>
      </pc:sldChg>
      <pc:sldChg chg="delSp modSp mod modClrScheme chgLayout">
        <pc:chgData name="GOMEZ, Paula" userId="c93cf399-3ed7-4230-9282-8831e3fe5ae7" providerId="ADAL" clId="{8AF60447-9410-4F35-A076-9F4ED08EEE8C}" dt="2023-04-11T08:31:05.714" v="331" actId="1076"/>
        <pc:sldMkLst>
          <pc:docMk/>
          <pc:sldMk cId="20132211" sldId="392"/>
        </pc:sldMkLst>
        <pc:spChg chg="del mod ord">
          <ac:chgData name="GOMEZ, Paula" userId="c93cf399-3ed7-4230-9282-8831e3fe5ae7" providerId="ADAL" clId="{8AF60447-9410-4F35-A076-9F4ED08EEE8C}" dt="2023-04-11T08:30:52.235" v="328" actId="478"/>
          <ac:spMkLst>
            <pc:docMk/>
            <pc:sldMk cId="20132211" sldId="392"/>
            <ac:spMk id="2" creationId="{00000000-0000-0000-0000-000000000000}"/>
          </ac:spMkLst>
        </pc:spChg>
        <pc:spChg chg="mod ord">
          <ac:chgData name="GOMEZ, Paula" userId="c93cf399-3ed7-4230-9282-8831e3fe5ae7" providerId="ADAL" clId="{8AF60447-9410-4F35-A076-9F4ED08EEE8C}" dt="2023-04-11T08:31:05.714" v="331" actId="1076"/>
          <ac:spMkLst>
            <pc:docMk/>
            <pc:sldMk cId="20132211" sldId="392"/>
            <ac:spMk id="3" creationId="{00000000-0000-0000-0000-000000000000}"/>
          </ac:spMkLst>
        </pc:spChg>
      </pc:sldChg>
      <pc:sldChg chg="modSp mod">
        <pc:chgData name="GOMEZ, Paula" userId="c93cf399-3ed7-4230-9282-8831e3fe5ae7" providerId="ADAL" clId="{8AF60447-9410-4F35-A076-9F4ED08EEE8C}" dt="2023-04-11T08:25:09.040" v="245" actId="255"/>
        <pc:sldMkLst>
          <pc:docMk/>
          <pc:sldMk cId="487629089" sldId="397"/>
        </pc:sldMkLst>
        <pc:spChg chg="mod">
          <ac:chgData name="GOMEZ, Paula" userId="c93cf399-3ed7-4230-9282-8831e3fe5ae7" providerId="ADAL" clId="{8AF60447-9410-4F35-A076-9F4ED08EEE8C}" dt="2023-04-11T08:25:09.040" v="245" actId="255"/>
          <ac:spMkLst>
            <pc:docMk/>
            <pc:sldMk cId="487629089" sldId="397"/>
            <ac:spMk id="301" creationId="{00000000-0000-0000-0000-000000000000}"/>
          </ac:spMkLst>
        </pc:spChg>
      </pc:sldChg>
      <pc:sldChg chg="delSp mod">
        <pc:chgData name="GOMEZ, Paula" userId="c93cf399-3ed7-4230-9282-8831e3fe5ae7" providerId="ADAL" clId="{8AF60447-9410-4F35-A076-9F4ED08EEE8C}" dt="2023-04-11T08:26:30.551" v="250" actId="478"/>
        <pc:sldMkLst>
          <pc:docMk/>
          <pc:sldMk cId="1078074098" sldId="398"/>
        </pc:sldMkLst>
        <pc:spChg chg="del">
          <ac:chgData name="GOMEZ, Paula" userId="c93cf399-3ed7-4230-9282-8831e3fe5ae7" providerId="ADAL" clId="{8AF60447-9410-4F35-A076-9F4ED08EEE8C}" dt="2023-04-11T08:26:30.551" v="250" actId="478"/>
          <ac:spMkLst>
            <pc:docMk/>
            <pc:sldMk cId="1078074098" sldId="398"/>
            <ac:spMk id="2" creationId="{00000000-0000-0000-0000-000000000000}"/>
          </ac:spMkLst>
        </pc:spChg>
      </pc:sldChg>
      <pc:sldChg chg="modSp mod">
        <pc:chgData name="GOMEZ, Paula" userId="c93cf399-3ed7-4230-9282-8831e3fe5ae7" providerId="ADAL" clId="{8AF60447-9410-4F35-A076-9F4ED08EEE8C}" dt="2023-04-11T08:25:35.172" v="248" actId="1076"/>
        <pc:sldMkLst>
          <pc:docMk/>
          <pc:sldMk cId="1189749920" sldId="402"/>
        </pc:sldMkLst>
        <pc:graphicFrameChg chg="mod modGraphic">
          <ac:chgData name="GOMEZ, Paula" userId="c93cf399-3ed7-4230-9282-8831e3fe5ae7" providerId="ADAL" clId="{8AF60447-9410-4F35-A076-9F4ED08EEE8C}" dt="2023-04-11T08:25:35.172" v="248" actId="1076"/>
          <ac:graphicFrameMkLst>
            <pc:docMk/>
            <pc:sldMk cId="1189749920" sldId="402"/>
            <ac:graphicFrameMk id="2" creationId="{00000000-0000-0000-0000-000000000000}"/>
          </ac:graphicFrameMkLst>
        </pc:graphicFrameChg>
      </pc:sldChg>
      <pc:sldChg chg="delSp mod">
        <pc:chgData name="GOMEZ, Paula" userId="c93cf399-3ed7-4230-9282-8831e3fe5ae7" providerId="ADAL" clId="{8AF60447-9410-4F35-A076-9F4ED08EEE8C}" dt="2023-04-11T08:26:42.226" v="252" actId="478"/>
        <pc:sldMkLst>
          <pc:docMk/>
          <pc:sldMk cId="2725879452" sldId="405"/>
        </pc:sldMkLst>
        <pc:graphicFrameChg chg="del">
          <ac:chgData name="GOMEZ, Paula" userId="c93cf399-3ed7-4230-9282-8831e3fe5ae7" providerId="ADAL" clId="{8AF60447-9410-4F35-A076-9F4ED08EEE8C}" dt="2023-04-11T08:26:42.226" v="252" actId="478"/>
          <ac:graphicFrameMkLst>
            <pc:docMk/>
            <pc:sldMk cId="2725879452" sldId="405"/>
            <ac:graphicFrameMk id="4" creationId="{00000000-0000-0000-0000-000000000000}"/>
          </ac:graphicFrameMkLst>
        </pc:graphicFrameChg>
      </pc:sldChg>
      <pc:sldChg chg="modSp add mod">
        <pc:chgData name="GOMEZ, Paula" userId="c93cf399-3ed7-4230-9282-8831e3fe5ae7" providerId="ADAL" clId="{8AF60447-9410-4F35-A076-9F4ED08EEE8C}" dt="2023-04-11T08:08:30.595" v="135" actId="5793"/>
        <pc:sldMkLst>
          <pc:docMk/>
          <pc:sldMk cId="2564941800" sldId="410"/>
        </pc:sldMkLst>
        <pc:spChg chg="mod">
          <ac:chgData name="GOMEZ, Paula" userId="c93cf399-3ed7-4230-9282-8831e3fe5ae7" providerId="ADAL" clId="{8AF60447-9410-4F35-A076-9F4ED08EEE8C}" dt="2023-04-11T08:08:30.595" v="135" actId="5793"/>
          <ac:spMkLst>
            <pc:docMk/>
            <pc:sldMk cId="2564941800" sldId="410"/>
            <ac:spMk id="290" creationId="{00000000-0000-0000-0000-000000000000}"/>
          </ac:spMkLst>
        </pc:spChg>
      </pc:sldChg>
      <pc:sldChg chg="add">
        <pc:chgData name="GOMEZ, Paula" userId="c93cf399-3ed7-4230-9282-8831e3fe5ae7" providerId="ADAL" clId="{8AF60447-9410-4F35-A076-9F4ED08EEE8C}" dt="2023-04-11T08:26:22.243" v="249" actId="2890"/>
        <pc:sldMkLst>
          <pc:docMk/>
          <pc:sldMk cId="3860985525" sldId="411"/>
        </pc:sldMkLst>
      </pc:sldChg>
      <pc:sldChg chg="add">
        <pc:chgData name="GOMEZ, Paula" userId="c93cf399-3ed7-4230-9282-8831e3fe5ae7" providerId="ADAL" clId="{8AF60447-9410-4F35-A076-9F4ED08EEE8C}" dt="2023-04-11T08:26:37.752" v="251" actId="2890"/>
        <pc:sldMkLst>
          <pc:docMk/>
          <pc:sldMk cId="3162979561" sldId="412"/>
        </pc:sldMkLst>
      </pc:sldChg>
      <pc:sldChg chg="modSp add mod ord">
        <pc:chgData name="GOMEZ, Paula" userId="c93cf399-3ed7-4230-9282-8831e3fe5ae7" providerId="ADAL" clId="{8AF60447-9410-4F35-A076-9F4ED08EEE8C}" dt="2023-04-11T08:29:50.095" v="304"/>
        <pc:sldMkLst>
          <pc:docMk/>
          <pc:sldMk cId="1073881673" sldId="413"/>
        </pc:sldMkLst>
        <pc:spChg chg="mod">
          <ac:chgData name="GOMEZ, Paula" userId="c93cf399-3ed7-4230-9282-8831e3fe5ae7" providerId="ADAL" clId="{8AF60447-9410-4F35-A076-9F4ED08EEE8C}" dt="2023-04-11T08:29:41.204" v="302" actId="1076"/>
          <ac:spMkLst>
            <pc:docMk/>
            <pc:sldMk cId="1073881673" sldId="413"/>
            <ac:spMk id="2" creationId="{00000000-0000-0000-0000-000000000000}"/>
          </ac:spMkLst>
        </pc:spChg>
        <pc:spChg chg="mod">
          <ac:chgData name="GOMEZ, Paula" userId="c93cf399-3ed7-4230-9282-8831e3fe5ae7" providerId="ADAL" clId="{8AF60447-9410-4F35-A076-9F4ED08EEE8C}" dt="2023-04-11T08:28:39.123" v="255" actId="27636"/>
          <ac:spMkLst>
            <pc:docMk/>
            <pc:sldMk cId="1073881673" sldId="413"/>
            <ac:spMk id="3" creationId="{00000000-0000-0000-0000-000000000000}"/>
          </ac:spMkLst>
        </pc:spChg>
      </pc:sldChg>
      <pc:sldChg chg="modSp mod">
        <pc:chgData name="GOMEZ, Paula" userId="c93cf399-3ed7-4230-9282-8831e3fe5ae7" providerId="ADAL" clId="{8AF60447-9410-4F35-A076-9F4ED08EEE8C}" dt="2023-04-11T16:36:42.116" v="367" actId="20577"/>
        <pc:sldMkLst>
          <pc:docMk/>
          <pc:sldMk cId="1335647611" sldId="417"/>
        </pc:sldMkLst>
        <pc:spChg chg="mod">
          <ac:chgData name="GOMEZ, Paula" userId="c93cf399-3ed7-4230-9282-8831e3fe5ae7" providerId="ADAL" clId="{8AF60447-9410-4F35-A076-9F4ED08EEE8C}" dt="2023-04-11T16:36:42.116" v="367" actId="20577"/>
          <ac:spMkLst>
            <pc:docMk/>
            <pc:sldMk cId="1335647611" sldId="417"/>
            <ac:spMk id="364" creationId="{00000000-0000-0000-0000-000000000000}"/>
          </ac:spMkLst>
        </pc:spChg>
      </pc:sldChg>
      <pc:sldChg chg="modSp mod">
        <pc:chgData name="GOMEZ, Paula" userId="c93cf399-3ed7-4230-9282-8831e3fe5ae7" providerId="ADAL" clId="{8AF60447-9410-4F35-A076-9F4ED08EEE8C}" dt="2023-04-11T16:36:38.636" v="366" actId="20577"/>
        <pc:sldMkLst>
          <pc:docMk/>
          <pc:sldMk cId="3337017368" sldId="418"/>
        </pc:sldMkLst>
        <pc:spChg chg="mod">
          <ac:chgData name="GOMEZ, Paula" userId="c93cf399-3ed7-4230-9282-8831e3fe5ae7" providerId="ADAL" clId="{8AF60447-9410-4F35-A076-9F4ED08EEE8C}" dt="2023-04-11T16:36:38.636" v="366" actId="20577"/>
          <ac:spMkLst>
            <pc:docMk/>
            <pc:sldMk cId="3337017368" sldId="418"/>
            <ac:spMk id="364" creationId="{00000000-0000-0000-0000-000000000000}"/>
          </ac:spMkLst>
        </pc:spChg>
      </pc:sldChg>
      <pc:sldChg chg="modSp mod">
        <pc:chgData name="GOMEZ, Paula" userId="c93cf399-3ed7-4230-9282-8831e3fe5ae7" providerId="ADAL" clId="{8AF60447-9410-4F35-A076-9F4ED08EEE8C}" dt="2023-04-11T16:36:33.596" v="364" actId="20577"/>
        <pc:sldMkLst>
          <pc:docMk/>
          <pc:sldMk cId="198442699" sldId="419"/>
        </pc:sldMkLst>
        <pc:spChg chg="mod">
          <ac:chgData name="GOMEZ, Paula" userId="c93cf399-3ed7-4230-9282-8831e3fe5ae7" providerId="ADAL" clId="{8AF60447-9410-4F35-A076-9F4ED08EEE8C}" dt="2023-04-11T16:36:33.596" v="364" actId="20577"/>
          <ac:spMkLst>
            <pc:docMk/>
            <pc:sldMk cId="198442699" sldId="419"/>
            <ac:spMk id="364" creationId="{00000000-0000-0000-0000-000000000000}"/>
          </ac:spMkLst>
        </pc:spChg>
      </pc:sldChg>
      <pc:sldChg chg="modSp mod">
        <pc:chgData name="GOMEZ, Paula" userId="c93cf399-3ed7-4230-9282-8831e3fe5ae7" providerId="ADAL" clId="{8AF60447-9410-4F35-A076-9F4ED08EEE8C}" dt="2023-04-11T16:36:50.811" v="368" actId="20577"/>
        <pc:sldMkLst>
          <pc:docMk/>
          <pc:sldMk cId="3552096608" sldId="420"/>
        </pc:sldMkLst>
        <pc:spChg chg="mod">
          <ac:chgData name="GOMEZ, Paula" userId="c93cf399-3ed7-4230-9282-8831e3fe5ae7" providerId="ADAL" clId="{8AF60447-9410-4F35-A076-9F4ED08EEE8C}" dt="2023-04-11T16:36:50.811" v="368" actId="20577"/>
          <ac:spMkLst>
            <pc:docMk/>
            <pc:sldMk cId="3552096608" sldId="420"/>
            <ac:spMk id="364" creationId="{00000000-0000-0000-0000-000000000000}"/>
          </ac:spMkLst>
        </pc:spChg>
      </pc:sldChg>
      <pc:sldChg chg="modSp mod">
        <pc:chgData name="GOMEZ, Paula" userId="c93cf399-3ed7-4230-9282-8831e3fe5ae7" providerId="ADAL" clId="{8AF60447-9410-4F35-A076-9F4ED08EEE8C}" dt="2023-04-11T16:37:00.317" v="370" actId="20577"/>
        <pc:sldMkLst>
          <pc:docMk/>
          <pc:sldMk cId="4238699786" sldId="422"/>
        </pc:sldMkLst>
        <pc:spChg chg="mod">
          <ac:chgData name="GOMEZ, Paula" userId="c93cf399-3ed7-4230-9282-8831e3fe5ae7" providerId="ADAL" clId="{8AF60447-9410-4F35-A076-9F4ED08EEE8C}" dt="2023-04-11T16:37:00.317" v="370" actId="20577"/>
          <ac:spMkLst>
            <pc:docMk/>
            <pc:sldMk cId="4238699786" sldId="422"/>
            <ac:spMk id="364" creationId="{00000000-0000-0000-0000-000000000000}"/>
          </ac:spMkLst>
        </pc:spChg>
      </pc:sldChg>
      <pc:sldChg chg="modSp mod">
        <pc:chgData name="GOMEZ, Paula" userId="c93cf399-3ed7-4230-9282-8831e3fe5ae7" providerId="ADAL" clId="{8AF60447-9410-4F35-A076-9F4ED08EEE8C}" dt="2023-04-11T16:37:13.677" v="371" actId="20577"/>
        <pc:sldMkLst>
          <pc:docMk/>
          <pc:sldMk cId="1369941528" sldId="424"/>
        </pc:sldMkLst>
        <pc:spChg chg="mod">
          <ac:chgData name="GOMEZ, Paula" userId="c93cf399-3ed7-4230-9282-8831e3fe5ae7" providerId="ADAL" clId="{8AF60447-9410-4F35-A076-9F4ED08EEE8C}" dt="2023-04-11T16:37:13.677" v="371" actId="20577"/>
          <ac:spMkLst>
            <pc:docMk/>
            <pc:sldMk cId="1369941528" sldId="424"/>
            <ac:spMk id="364" creationId="{00000000-0000-0000-0000-000000000000}"/>
          </ac:spMkLst>
        </pc:spChg>
      </pc:sldChg>
      <pc:sldChg chg="modSp mod">
        <pc:chgData name="GOMEZ, Paula" userId="c93cf399-3ed7-4230-9282-8831e3fe5ae7" providerId="ADAL" clId="{8AF60447-9410-4F35-A076-9F4ED08EEE8C}" dt="2023-04-11T16:37:27.887" v="375" actId="120"/>
        <pc:sldMkLst>
          <pc:docMk/>
          <pc:sldMk cId="2094373625" sldId="426"/>
        </pc:sldMkLst>
        <pc:spChg chg="mod">
          <ac:chgData name="GOMEZ, Paula" userId="c93cf399-3ed7-4230-9282-8831e3fe5ae7" providerId="ADAL" clId="{8AF60447-9410-4F35-A076-9F4ED08EEE8C}" dt="2023-04-11T16:37:27.887" v="375" actId="120"/>
          <ac:spMkLst>
            <pc:docMk/>
            <pc:sldMk cId="2094373625" sldId="426"/>
            <ac:spMk id="364" creationId="{00000000-0000-0000-0000-000000000000}"/>
          </ac:spMkLst>
        </pc:spChg>
      </pc:sldChg>
      <pc:sldChg chg="modSp mod">
        <pc:chgData name="GOMEZ, Paula" userId="c93cf399-3ed7-4230-9282-8831e3fe5ae7" providerId="ADAL" clId="{8AF60447-9410-4F35-A076-9F4ED08EEE8C}" dt="2023-04-11T16:37:46.006" v="377" actId="207"/>
        <pc:sldMkLst>
          <pc:docMk/>
          <pc:sldMk cId="2992135903" sldId="428"/>
        </pc:sldMkLst>
        <pc:spChg chg="mod">
          <ac:chgData name="GOMEZ, Paula" userId="c93cf399-3ed7-4230-9282-8831e3fe5ae7" providerId="ADAL" clId="{8AF60447-9410-4F35-A076-9F4ED08EEE8C}" dt="2023-04-11T16:37:46.006" v="377" actId="207"/>
          <ac:spMkLst>
            <pc:docMk/>
            <pc:sldMk cId="2992135903" sldId="428"/>
            <ac:spMk id="364" creationId="{00000000-0000-0000-0000-000000000000}"/>
          </ac:spMkLst>
        </pc:spChg>
      </pc:sldChg>
      <pc:sldChg chg="modSp mod">
        <pc:chgData name="GOMEZ, Paula" userId="c93cf399-3ed7-4230-9282-8831e3fe5ae7" providerId="ADAL" clId="{8AF60447-9410-4F35-A076-9F4ED08EEE8C}" dt="2023-04-11T16:37:52.921" v="379" actId="20577"/>
        <pc:sldMkLst>
          <pc:docMk/>
          <pc:sldMk cId="4195245665" sldId="429"/>
        </pc:sldMkLst>
        <pc:spChg chg="mod">
          <ac:chgData name="GOMEZ, Paula" userId="c93cf399-3ed7-4230-9282-8831e3fe5ae7" providerId="ADAL" clId="{8AF60447-9410-4F35-A076-9F4ED08EEE8C}" dt="2023-04-11T16:37:52.921" v="379" actId="20577"/>
          <ac:spMkLst>
            <pc:docMk/>
            <pc:sldMk cId="4195245665" sldId="429"/>
            <ac:spMk id="364" creationId="{00000000-0000-0000-0000-000000000000}"/>
          </ac:spMkLst>
        </pc:spChg>
      </pc:sldChg>
      <pc:sldChg chg="modSp mod">
        <pc:chgData name="GOMEZ, Paula" userId="c93cf399-3ed7-4230-9282-8831e3fe5ae7" providerId="ADAL" clId="{8AF60447-9410-4F35-A076-9F4ED08EEE8C}" dt="2023-04-11T16:37:59.672" v="381" actId="207"/>
        <pc:sldMkLst>
          <pc:docMk/>
          <pc:sldMk cId="3684140264" sldId="430"/>
        </pc:sldMkLst>
        <pc:spChg chg="mod">
          <ac:chgData name="GOMEZ, Paula" userId="c93cf399-3ed7-4230-9282-8831e3fe5ae7" providerId="ADAL" clId="{8AF60447-9410-4F35-A076-9F4ED08EEE8C}" dt="2023-04-11T16:37:59.672" v="381" actId="207"/>
          <ac:spMkLst>
            <pc:docMk/>
            <pc:sldMk cId="3684140264" sldId="430"/>
            <ac:spMk id="364" creationId="{00000000-0000-0000-0000-000000000000}"/>
          </ac:spMkLst>
        </pc:spChg>
      </pc:sldChg>
      <pc:sldChg chg="modSp mod">
        <pc:chgData name="GOMEZ, Paula" userId="c93cf399-3ed7-4230-9282-8831e3fe5ae7" providerId="ADAL" clId="{8AF60447-9410-4F35-A076-9F4ED08EEE8C}" dt="2023-04-11T16:38:07.763" v="383" actId="20577"/>
        <pc:sldMkLst>
          <pc:docMk/>
          <pc:sldMk cId="3230926703" sldId="431"/>
        </pc:sldMkLst>
        <pc:spChg chg="mod">
          <ac:chgData name="GOMEZ, Paula" userId="c93cf399-3ed7-4230-9282-8831e3fe5ae7" providerId="ADAL" clId="{8AF60447-9410-4F35-A076-9F4ED08EEE8C}" dt="2023-04-11T16:38:07.763" v="383" actId="20577"/>
          <ac:spMkLst>
            <pc:docMk/>
            <pc:sldMk cId="3230926703" sldId="431"/>
            <ac:spMk id="364" creationId="{00000000-0000-0000-0000-000000000000}"/>
          </ac:spMkLst>
        </pc:spChg>
      </pc:sldChg>
      <pc:sldChg chg="modSp mod">
        <pc:chgData name="GOMEZ, Paula" userId="c93cf399-3ed7-4230-9282-8831e3fe5ae7" providerId="ADAL" clId="{8AF60447-9410-4F35-A076-9F4ED08EEE8C}" dt="2023-04-11T16:38:17.375" v="386" actId="207"/>
        <pc:sldMkLst>
          <pc:docMk/>
          <pc:sldMk cId="937201253" sldId="432"/>
        </pc:sldMkLst>
        <pc:spChg chg="mod">
          <ac:chgData name="GOMEZ, Paula" userId="c93cf399-3ed7-4230-9282-8831e3fe5ae7" providerId="ADAL" clId="{8AF60447-9410-4F35-A076-9F4ED08EEE8C}" dt="2023-04-11T16:38:17.375" v="386" actId="207"/>
          <ac:spMkLst>
            <pc:docMk/>
            <pc:sldMk cId="937201253" sldId="432"/>
            <ac:spMk id="364" creationId="{00000000-0000-0000-0000-000000000000}"/>
          </ac:spMkLst>
        </pc:spChg>
      </pc:sldChg>
      <pc:sldChg chg="modSp mod">
        <pc:chgData name="GOMEZ, Paula" userId="c93cf399-3ed7-4230-9282-8831e3fe5ae7" providerId="ADAL" clId="{8AF60447-9410-4F35-A076-9F4ED08EEE8C}" dt="2023-04-11T16:38:30.944" v="393" actId="20577"/>
        <pc:sldMkLst>
          <pc:docMk/>
          <pc:sldMk cId="1639759023" sldId="434"/>
        </pc:sldMkLst>
        <pc:spChg chg="mod">
          <ac:chgData name="GOMEZ, Paula" userId="c93cf399-3ed7-4230-9282-8831e3fe5ae7" providerId="ADAL" clId="{8AF60447-9410-4F35-A076-9F4ED08EEE8C}" dt="2023-04-11T16:38:30.944" v="393" actId="20577"/>
          <ac:spMkLst>
            <pc:docMk/>
            <pc:sldMk cId="1639759023" sldId="434"/>
            <ac:spMk id="364" creationId="{00000000-0000-0000-0000-000000000000}"/>
          </ac:spMkLst>
        </pc:spChg>
      </pc:sldChg>
      <pc:sldChg chg="modSp mod">
        <pc:chgData name="GOMEZ, Paula" userId="c93cf399-3ed7-4230-9282-8831e3fe5ae7" providerId="ADAL" clId="{8AF60447-9410-4F35-A076-9F4ED08EEE8C}" dt="2023-04-11T16:39:40.432" v="460" actId="20577"/>
        <pc:sldMkLst>
          <pc:docMk/>
          <pc:sldMk cId="3409462070" sldId="435"/>
        </pc:sldMkLst>
        <pc:spChg chg="mod">
          <ac:chgData name="GOMEZ, Paula" userId="c93cf399-3ed7-4230-9282-8831e3fe5ae7" providerId="ADAL" clId="{8AF60447-9410-4F35-A076-9F4ED08EEE8C}" dt="2023-04-11T16:39:40.432" v="460" actId="20577"/>
          <ac:spMkLst>
            <pc:docMk/>
            <pc:sldMk cId="3409462070" sldId="435"/>
            <ac:spMk id="364" creationId="{00000000-0000-0000-0000-000000000000}"/>
          </ac:spMkLst>
        </pc:spChg>
      </pc:sldChg>
      <pc:sldChg chg="modSp mod">
        <pc:chgData name="GOMEZ, Paula" userId="c93cf399-3ed7-4230-9282-8831e3fe5ae7" providerId="ADAL" clId="{8AF60447-9410-4F35-A076-9F4ED08EEE8C}" dt="2023-04-11T16:51:30.175" v="481" actId="20577"/>
        <pc:sldMkLst>
          <pc:docMk/>
          <pc:sldMk cId="1124483770" sldId="436"/>
        </pc:sldMkLst>
        <pc:spChg chg="mod">
          <ac:chgData name="GOMEZ, Paula" userId="c93cf399-3ed7-4230-9282-8831e3fe5ae7" providerId="ADAL" clId="{8AF60447-9410-4F35-A076-9F4ED08EEE8C}" dt="2023-04-11T16:51:30.175" v="481" actId="20577"/>
          <ac:spMkLst>
            <pc:docMk/>
            <pc:sldMk cId="1124483770" sldId="436"/>
            <ac:spMk id="364" creationId="{00000000-0000-0000-0000-000000000000}"/>
          </ac:spMkLst>
        </pc:spChg>
      </pc:sldChg>
      <pc:sldChg chg="modSp mod">
        <pc:chgData name="GOMEZ, Paula" userId="c93cf399-3ed7-4230-9282-8831e3fe5ae7" providerId="ADAL" clId="{8AF60447-9410-4F35-A076-9F4ED08EEE8C}" dt="2023-04-11T16:39:46.007" v="461" actId="20577"/>
        <pc:sldMkLst>
          <pc:docMk/>
          <pc:sldMk cId="1410767642" sldId="437"/>
        </pc:sldMkLst>
        <pc:spChg chg="mod">
          <ac:chgData name="GOMEZ, Paula" userId="c93cf399-3ed7-4230-9282-8831e3fe5ae7" providerId="ADAL" clId="{8AF60447-9410-4F35-A076-9F4ED08EEE8C}" dt="2023-04-11T16:39:46.007" v="461" actId="20577"/>
          <ac:spMkLst>
            <pc:docMk/>
            <pc:sldMk cId="1410767642" sldId="437"/>
            <ac:spMk id="364" creationId="{00000000-0000-0000-0000-000000000000}"/>
          </ac:spMkLst>
        </pc:spChg>
      </pc:sldChg>
      <pc:sldMasterChg chg="addSp delSp mod delSldLayout modSldLayout">
        <pc:chgData name="GOMEZ, Paula" userId="c93cf399-3ed7-4230-9282-8831e3fe5ae7" providerId="ADAL" clId="{8AF60447-9410-4F35-A076-9F4ED08EEE8C}" dt="2023-04-11T08:31:12.416" v="332" actId="2696"/>
        <pc:sldMasterMkLst>
          <pc:docMk/>
          <pc:sldMasterMk cId="0" sldId="2147483648"/>
        </pc:sldMasterMkLst>
        <pc:spChg chg="add del">
          <ac:chgData name="GOMEZ, Paula" userId="c93cf399-3ed7-4230-9282-8831e3fe5ae7" providerId="ADAL" clId="{8AF60447-9410-4F35-A076-9F4ED08EEE8C}" dt="2023-04-11T08:03:58.260" v="5" actId="478"/>
          <ac:spMkLst>
            <pc:docMk/>
            <pc:sldMasterMk cId="0" sldId="2147483648"/>
            <ac:spMk id="7" creationId="{00000000-0000-0000-0000-000000000000}"/>
          </ac:spMkLst>
        </pc:spChg>
        <pc:sldLayoutChg chg="delSp mod">
          <pc:chgData name="GOMEZ, Paula" userId="c93cf399-3ed7-4230-9282-8831e3fe5ae7" providerId="ADAL" clId="{8AF60447-9410-4F35-A076-9F4ED08EEE8C}" dt="2023-04-11T08:04:05.547" v="6" actId="478"/>
          <pc:sldLayoutMkLst>
            <pc:docMk/>
            <pc:sldMasterMk cId="0" sldId="2147483648"/>
            <pc:sldLayoutMk cId="0" sldId="2147483649"/>
          </pc:sldLayoutMkLst>
          <pc:spChg chg="del">
            <ac:chgData name="GOMEZ, Paula" userId="c93cf399-3ed7-4230-9282-8831e3fe5ae7" providerId="ADAL" clId="{8AF60447-9410-4F35-A076-9F4ED08EEE8C}" dt="2023-04-11T08:04:05.547" v="6" actId="478"/>
            <ac:spMkLst>
              <pc:docMk/>
              <pc:sldMasterMk cId="0" sldId="2147483648"/>
              <pc:sldLayoutMk cId="0" sldId="2147483649"/>
              <ac:spMk id="26" creationId="{00000000-0000-0000-0000-000000000000}"/>
            </ac:spMkLst>
          </pc:spChg>
        </pc:sldLayoutChg>
        <pc:sldLayoutChg chg="delSp mod">
          <pc:chgData name="GOMEZ, Paula" userId="c93cf399-3ed7-4230-9282-8831e3fe5ae7" providerId="ADAL" clId="{8AF60447-9410-4F35-A076-9F4ED08EEE8C}" dt="2023-04-11T08:04:13.281" v="7" actId="478"/>
          <pc:sldLayoutMkLst>
            <pc:docMk/>
            <pc:sldMasterMk cId="0" sldId="2147483648"/>
            <pc:sldLayoutMk cId="0" sldId="2147483650"/>
          </pc:sldLayoutMkLst>
          <pc:spChg chg="del">
            <ac:chgData name="GOMEZ, Paula" userId="c93cf399-3ed7-4230-9282-8831e3fe5ae7" providerId="ADAL" clId="{8AF60447-9410-4F35-A076-9F4ED08EEE8C}" dt="2023-04-11T08:04:13.281" v="7" actId="478"/>
            <ac:spMkLst>
              <pc:docMk/>
              <pc:sldMasterMk cId="0" sldId="2147483648"/>
              <pc:sldLayoutMk cId="0" sldId="2147483650"/>
              <ac:spMk id="44" creationId="{00000000-0000-0000-0000-000000000000}"/>
            </ac:spMkLst>
          </pc:spChg>
        </pc:sldLayoutChg>
        <pc:sldLayoutChg chg="delSp modSp mod">
          <pc:chgData name="GOMEZ, Paula" userId="c93cf399-3ed7-4230-9282-8831e3fe5ae7" providerId="ADAL" clId="{8AF60447-9410-4F35-A076-9F4ED08EEE8C}" dt="2023-04-11T08:04:26.628" v="9" actId="478"/>
          <pc:sldLayoutMkLst>
            <pc:docMk/>
            <pc:sldMasterMk cId="0" sldId="2147483648"/>
            <pc:sldLayoutMk cId="0" sldId="2147483651"/>
          </pc:sldLayoutMkLst>
          <pc:spChg chg="del mod">
            <ac:chgData name="GOMEZ, Paula" userId="c93cf399-3ed7-4230-9282-8831e3fe5ae7" providerId="ADAL" clId="{8AF60447-9410-4F35-A076-9F4ED08EEE8C}" dt="2023-04-11T08:04:26.628" v="9" actId="478"/>
            <ac:spMkLst>
              <pc:docMk/>
              <pc:sldMasterMk cId="0" sldId="2147483648"/>
              <pc:sldLayoutMk cId="0" sldId="2147483651"/>
              <ac:spMk id="61" creationId="{00000000-0000-0000-0000-000000000000}"/>
            </ac:spMkLst>
          </pc:spChg>
        </pc:sldLayoutChg>
        <pc:sldLayoutChg chg="delSp mod">
          <pc:chgData name="GOMEZ, Paula" userId="c93cf399-3ed7-4230-9282-8831e3fe5ae7" providerId="ADAL" clId="{8AF60447-9410-4F35-A076-9F4ED08EEE8C}" dt="2023-04-11T08:04:31.533" v="10" actId="478"/>
          <pc:sldLayoutMkLst>
            <pc:docMk/>
            <pc:sldMasterMk cId="0" sldId="2147483648"/>
            <pc:sldLayoutMk cId="0" sldId="2147483652"/>
          </pc:sldLayoutMkLst>
          <pc:spChg chg="del">
            <ac:chgData name="GOMEZ, Paula" userId="c93cf399-3ed7-4230-9282-8831e3fe5ae7" providerId="ADAL" clId="{8AF60447-9410-4F35-A076-9F4ED08EEE8C}" dt="2023-04-11T08:04:31.533" v="10" actId="478"/>
            <ac:spMkLst>
              <pc:docMk/>
              <pc:sldMasterMk cId="0" sldId="2147483648"/>
              <pc:sldLayoutMk cId="0" sldId="2147483652"/>
              <ac:spMk id="79" creationId="{00000000-0000-0000-0000-000000000000}"/>
            </ac:spMkLst>
          </pc:spChg>
        </pc:sldLayoutChg>
        <pc:sldLayoutChg chg="delSp mod">
          <pc:chgData name="GOMEZ, Paula" userId="c93cf399-3ed7-4230-9282-8831e3fe5ae7" providerId="ADAL" clId="{8AF60447-9410-4F35-A076-9F4ED08EEE8C}" dt="2023-04-11T08:04:35.553" v="11" actId="478"/>
          <pc:sldLayoutMkLst>
            <pc:docMk/>
            <pc:sldMasterMk cId="0" sldId="2147483648"/>
            <pc:sldLayoutMk cId="0" sldId="2147483653"/>
          </pc:sldLayoutMkLst>
          <pc:spChg chg="del">
            <ac:chgData name="GOMEZ, Paula" userId="c93cf399-3ed7-4230-9282-8831e3fe5ae7" providerId="ADAL" clId="{8AF60447-9410-4F35-A076-9F4ED08EEE8C}" dt="2023-04-11T08:04:35.553" v="11" actId="478"/>
            <ac:spMkLst>
              <pc:docMk/>
              <pc:sldMasterMk cId="0" sldId="2147483648"/>
              <pc:sldLayoutMk cId="0" sldId="2147483653"/>
              <ac:spMk id="97" creationId="{00000000-0000-0000-0000-000000000000}"/>
            </ac:spMkLst>
          </pc:spChg>
        </pc:sldLayoutChg>
        <pc:sldLayoutChg chg="delSp mod">
          <pc:chgData name="GOMEZ, Paula" userId="c93cf399-3ed7-4230-9282-8831e3fe5ae7" providerId="ADAL" clId="{8AF60447-9410-4F35-A076-9F4ED08EEE8C}" dt="2023-04-11T08:04:40.697" v="12" actId="478"/>
          <pc:sldLayoutMkLst>
            <pc:docMk/>
            <pc:sldMasterMk cId="0" sldId="2147483648"/>
            <pc:sldLayoutMk cId="0" sldId="2147483654"/>
          </pc:sldLayoutMkLst>
          <pc:spChg chg="del">
            <ac:chgData name="GOMEZ, Paula" userId="c93cf399-3ed7-4230-9282-8831e3fe5ae7" providerId="ADAL" clId="{8AF60447-9410-4F35-A076-9F4ED08EEE8C}" dt="2023-04-11T08:04:40.697" v="12" actId="478"/>
            <ac:spMkLst>
              <pc:docMk/>
              <pc:sldMasterMk cId="0" sldId="2147483648"/>
              <pc:sldLayoutMk cId="0" sldId="2147483654"/>
              <ac:spMk id="115" creationId="{00000000-0000-0000-0000-000000000000}"/>
            </ac:spMkLst>
          </pc:spChg>
        </pc:sldLayoutChg>
        <pc:sldLayoutChg chg="delSp mod">
          <pc:chgData name="GOMEZ, Paula" userId="c93cf399-3ed7-4230-9282-8831e3fe5ae7" providerId="ADAL" clId="{8AF60447-9410-4F35-A076-9F4ED08EEE8C}" dt="2023-04-11T08:04:44.848" v="13" actId="478"/>
          <pc:sldLayoutMkLst>
            <pc:docMk/>
            <pc:sldMasterMk cId="0" sldId="2147483648"/>
            <pc:sldLayoutMk cId="0" sldId="2147483655"/>
          </pc:sldLayoutMkLst>
          <pc:spChg chg="del">
            <ac:chgData name="GOMEZ, Paula" userId="c93cf399-3ed7-4230-9282-8831e3fe5ae7" providerId="ADAL" clId="{8AF60447-9410-4F35-A076-9F4ED08EEE8C}" dt="2023-04-11T08:04:44.848" v="13" actId="478"/>
            <ac:spMkLst>
              <pc:docMk/>
              <pc:sldMasterMk cId="0" sldId="2147483648"/>
              <pc:sldLayoutMk cId="0" sldId="2147483655"/>
              <ac:spMk id="133" creationId="{00000000-0000-0000-0000-000000000000}"/>
            </ac:spMkLst>
          </pc:spChg>
        </pc:sldLayoutChg>
        <pc:sldLayoutChg chg="del">
          <pc:chgData name="GOMEZ, Paula" userId="c93cf399-3ed7-4230-9282-8831e3fe5ae7" providerId="ADAL" clId="{8AF60447-9410-4F35-A076-9F4ED08EEE8C}" dt="2023-04-11T08:31:12.416" v="332" actId="2696"/>
          <pc:sldLayoutMkLst>
            <pc:docMk/>
            <pc:sldMasterMk cId="0" sldId="2147483648"/>
            <pc:sldLayoutMk cId="0" sldId="2147483656"/>
          </pc:sldLayoutMkLst>
        </pc:sldLayoutChg>
        <pc:sldLayoutChg chg="delSp mod">
          <pc:chgData name="GOMEZ, Paula" userId="c93cf399-3ed7-4230-9282-8831e3fe5ae7" providerId="ADAL" clId="{8AF60447-9410-4F35-A076-9F4ED08EEE8C}" dt="2023-04-11T08:04:55.880" v="14" actId="478"/>
          <pc:sldLayoutMkLst>
            <pc:docMk/>
            <pc:sldMasterMk cId="0" sldId="2147483648"/>
            <pc:sldLayoutMk cId="0" sldId="2147483657"/>
          </pc:sldLayoutMkLst>
          <pc:spChg chg="del">
            <ac:chgData name="GOMEZ, Paula" userId="c93cf399-3ed7-4230-9282-8831e3fe5ae7" providerId="ADAL" clId="{8AF60447-9410-4F35-A076-9F4ED08EEE8C}" dt="2023-04-11T08:04:55.880" v="14" actId="478"/>
            <ac:spMkLst>
              <pc:docMk/>
              <pc:sldMasterMk cId="0" sldId="2147483648"/>
              <pc:sldLayoutMk cId="0" sldId="2147483657"/>
              <ac:spMk id="157" creationId="{00000000-0000-0000-0000-000000000000}"/>
            </ac:spMkLst>
          </pc:spChg>
        </pc:sldLayoutChg>
        <pc:sldLayoutChg chg="delSp mod">
          <pc:chgData name="GOMEZ, Paula" userId="c93cf399-3ed7-4230-9282-8831e3fe5ae7" providerId="ADAL" clId="{8AF60447-9410-4F35-A076-9F4ED08EEE8C}" dt="2023-04-11T08:05:00.797" v="15" actId="478"/>
          <pc:sldLayoutMkLst>
            <pc:docMk/>
            <pc:sldMasterMk cId="0" sldId="2147483648"/>
            <pc:sldLayoutMk cId="0" sldId="2147483658"/>
          </pc:sldLayoutMkLst>
          <pc:spChg chg="del">
            <ac:chgData name="GOMEZ, Paula" userId="c93cf399-3ed7-4230-9282-8831e3fe5ae7" providerId="ADAL" clId="{8AF60447-9410-4F35-A076-9F4ED08EEE8C}" dt="2023-04-11T08:05:00.797" v="15" actId="478"/>
            <ac:spMkLst>
              <pc:docMk/>
              <pc:sldMasterMk cId="0" sldId="2147483648"/>
              <pc:sldLayoutMk cId="0" sldId="2147483658"/>
              <ac:spMk id="172" creationId="{00000000-0000-0000-0000-000000000000}"/>
            </ac:spMkLst>
          </pc:spChg>
        </pc:sldLayoutChg>
        <pc:sldLayoutChg chg="delSp mod">
          <pc:chgData name="GOMEZ, Paula" userId="c93cf399-3ed7-4230-9282-8831e3fe5ae7" providerId="ADAL" clId="{8AF60447-9410-4F35-A076-9F4ED08EEE8C}" dt="2023-04-11T08:05:05.947" v="16" actId="478"/>
          <pc:sldLayoutMkLst>
            <pc:docMk/>
            <pc:sldMasterMk cId="0" sldId="2147483648"/>
            <pc:sldLayoutMk cId="0" sldId="2147483659"/>
          </pc:sldLayoutMkLst>
          <pc:spChg chg="del">
            <ac:chgData name="GOMEZ, Paula" userId="c93cf399-3ed7-4230-9282-8831e3fe5ae7" providerId="ADAL" clId="{8AF60447-9410-4F35-A076-9F4ED08EEE8C}" dt="2023-04-11T08:05:05.947" v="16" actId="478"/>
            <ac:spMkLst>
              <pc:docMk/>
              <pc:sldMasterMk cId="0" sldId="2147483648"/>
              <pc:sldLayoutMk cId="0" sldId="2147483659"/>
              <ac:spMk id="185" creationId="{00000000-0000-0000-0000-000000000000}"/>
            </ac:spMkLst>
          </pc:spChg>
        </pc:sldLayoutChg>
        <pc:sldLayoutChg chg="delSp mod">
          <pc:chgData name="GOMEZ, Paula" userId="c93cf399-3ed7-4230-9282-8831e3fe5ae7" providerId="ADAL" clId="{8AF60447-9410-4F35-A076-9F4ED08EEE8C}" dt="2023-04-11T08:05:10.606" v="17" actId="478"/>
          <pc:sldLayoutMkLst>
            <pc:docMk/>
            <pc:sldMasterMk cId="0" sldId="2147483648"/>
            <pc:sldLayoutMk cId="0" sldId="2147483660"/>
          </pc:sldLayoutMkLst>
          <pc:spChg chg="del">
            <ac:chgData name="GOMEZ, Paula" userId="c93cf399-3ed7-4230-9282-8831e3fe5ae7" providerId="ADAL" clId="{8AF60447-9410-4F35-A076-9F4ED08EEE8C}" dt="2023-04-11T08:05:10.606" v="17" actId="478"/>
            <ac:spMkLst>
              <pc:docMk/>
              <pc:sldMasterMk cId="0" sldId="2147483648"/>
              <pc:sldLayoutMk cId="0" sldId="2147483660"/>
              <ac:spMk id="204" creationId="{00000000-0000-0000-0000-000000000000}"/>
            </ac:spMkLst>
          </pc:spChg>
        </pc:sldLayoutChg>
        <pc:sldLayoutChg chg="delSp mod">
          <pc:chgData name="GOMEZ, Paula" userId="c93cf399-3ed7-4230-9282-8831e3fe5ae7" providerId="ADAL" clId="{8AF60447-9410-4F35-A076-9F4ED08EEE8C}" dt="2023-04-11T08:05:15.358" v="18" actId="478"/>
          <pc:sldLayoutMkLst>
            <pc:docMk/>
            <pc:sldMasterMk cId="0" sldId="2147483648"/>
            <pc:sldLayoutMk cId="0" sldId="2147483661"/>
          </pc:sldLayoutMkLst>
          <pc:spChg chg="del">
            <ac:chgData name="GOMEZ, Paula" userId="c93cf399-3ed7-4230-9282-8831e3fe5ae7" providerId="ADAL" clId="{8AF60447-9410-4F35-A076-9F4ED08EEE8C}" dt="2023-04-11T08:05:15.358" v="18" actId="478"/>
            <ac:spMkLst>
              <pc:docMk/>
              <pc:sldMasterMk cId="0" sldId="2147483648"/>
              <pc:sldLayoutMk cId="0" sldId="2147483661"/>
              <ac:spMk id="221" creationId="{00000000-0000-0000-0000-000000000000}"/>
            </ac:spMkLst>
          </pc:spChg>
        </pc:sldLayoutChg>
        <pc:sldLayoutChg chg="delSp mod">
          <pc:chgData name="GOMEZ, Paula" userId="c93cf399-3ed7-4230-9282-8831e3fe5ae7" providerId="ADAL" clId="{8AF60447-9410-4F35-A076-9F4ED08EEE8C}" dt="2023-04-11T08:05:21.420" v="19" actId="478"/>
          <pc:sldLayoutMkLst>
            <pc:docMk/>
            <pc:sldMasterMk cId="0" sldId="2147483648"/>
            <pc:sldLayoutMk cId="0" sldId="2147483664"/>
          </pc:sldLayoutMkLst>
          <pc:spChg chg="del">
            <ac:chgData name="GOMEZ, Paula" userId="c93cf399-3ed7-4230-9282-8831e3fe5ae7" providerId="ADAL" clId="{8AF60447-9410-4F35-A076-9F4ED08EEE8C}" dt="2023-04-11T08:05:21.420" v="19" actId="478"/>
            <ac:spMkLst>
              <pc:docMk/>
              <pc:sldMasterMk cId="0" sldId="2147483648"/>
              <pc:sldLayoutMk cId="0" sldId="2147483664"/>
              <ac:spMk id="269" creationId="{00000000-0000-0000-0000-000000000000}"/>
            </ac:spMkLst>
          </pc:spChg>
        </pc:sldLayoutChg>
      </pc:sldMasterChg>
    </pc:docChg>
  </pc:docChgLst>
  <pc:docChgLst>
    <pc:chgData name="EZZINE, Hind" userId="S::ezzineh@who.int::edcab00f-6318-46e5-a4a9-188b01ee222f" providerId="AD" clId="Web-{EFCEA19B-AFF9-D428-D91A-DFB1F3C94C46}"/>
    <pc:docChg chg="modSld">
      <pc:chgData name="EZZINE, Hind" userId="S::ezzineh@who.int::edcab00f-6318-46e5-a4a9-188b01ee222f" providerId="AD" clId="Web-{EFCEA19B-AFF9-D428-D91A-DFB1F3C94C46}" dt="2023-03-14T08:21:06.636" v="0" actId="14100"/>
      <pc:docMkLst>
        <pc:docMk/>
      </pc:docMkLst>
      <pc:sldChg chg="modSp">
        <pc:chgData name="EZZINE, Hind" userId="S::ezzineh@who.int::edcab00f-6318-46e5-a4a9-188b01ee222f" providerId="AD" clId="Web-{EFCEA19B-AFF9-D428-D91A-DFB1F3C94C46}" dt="2023-03-14T08:21:06.636" v="0" actId="14100"/>
        <pc:sldMkLst>
          <pc:docMk/>
          <pc:sldMk cId="0" sldId="262"/>
        </pc:sldMkLst>
        <pc:spChg chg="mod">
          <ac:chgData name="EZZINE, Hind" userId="S::ezzineh@who.int::edcab00f-6318-46e5-a4a9-188b01ee222f" providerId="AD" clId="Web-{EFCEA19B-AFF9-D428-D91A-DFB1F3C94C46}" dt="2023-03-14T08:21:06.636" v="0" actId="14100"/>
          <ac:spMkLst>
            <pc:docMk/>
            <pc:sldMk cId="0" sldId="262"/>
            <ac:spMk id="306" creationId="{00000000-0000-0000-0000-000000000000}"/>
          </ac:spMkLst>
        </pc:spChg>
      </pc:sldChg>
    </pc:docChg>
  </pc:docChgLst>
  <pc:docChgLst>
    <pc:chgData name="EZZINE, Hind" userId="S::ezzineh@who.int::edcab00f-6318-46e5-a4a9-188b01ee222f" providerId="AD" clId="Web-{6EA78FC8-89FD-2EE1-D0A9-3FE0179B136F}"/>
    <pc:docChg chg="addSld delSld addMainMaster delMainMaster">
      <pc:chgData name="EZZINE, Hind" userId="S::ezzineh@who.int::edcab00f-6318-46e5-a4a9-188b01ee222f" providerId="AD" clId="Web-{6EA78FC8-89FD-2EE1-D0A9-3FE0179B136F}" dt="2023-03-16T16:08:39.326" v="5"/>
      <pc:docMkLst>
        <pc:docMk/>
      </pc:docMkLst>
      <pc:sldChg chg="add del">
        <pc:chgData name="EZZINE, Hind" userId="S::ezzineh@who.int::edcab00f-6318-46e5-a4a9-188b01ee222f" providerId="AD" clId="Web-{6EA78FC8-89FD-2EE1-D0A9-3FE0179B136F}" dt="2023-03-16T16:08:39.326" v="5"/>
        <pc:sldMkLst>
          <pc:docMk/>
          <pc:sldMk cId="3851036566" sldId="331"/>
        </pc:sldMkLst>
      </pc:sldChg>
      <pc:sldChg chg="add del">
        <pc:chgData name="EZZINE, Hind" userId="S::ezzineh@who.int::edcab00f-6318-46e5-a4a9-188b01ee222f" providerId="AD" clId="Web-{6EA78FC8-89FD-2EE1-D0A9-3FE0179B136F}" dt="2023-03-16T16:08:39.295" v="4"/>
        <pc:sldMkLst>
          <pc:docMk/>
          <pc:sldMk cId="890377056" sldId="332"/>
        </pc:sldMkLst>
      </pc:sldChg>
      <pc:sldChg chg="add del">
        <pc:chgData name="EZZINE, Hind" userId="S::ezzineh@who.int::edcab00f-6318-46e5-a4a9-188b01ee222f" providerId="AD" clId="Web-{6EA78FC8-89FD-2EE1-D0A9-3FE0179B136F}" dt="2023-03-16T16:08:39.280" v="3"/>
        <pc:sldMkLst>
          <pc:docMk/>
          <pc:sldMk cId="3839022933" sldId="333"/>
        </pc:sldMkLst>
      </pc:sldChg>
      <pc:sldMasterChg chg="add del addSldLayout delSldLayout">
        <pc:chgData name="EZZINE, Hind" userId="S::ezzineh@who.int::edcab00f-6318-46e5-a4a9-188b01ee222f" providerId="AD" clId="Web-{6EA78FC8-89FD-2EE1-D0A9-3FE0179B136F}" dt="2023-03-16T16:08:39.326" v="5"/>
        <pc:sldMasterMkLst>
          <pc:docMk/>
          <pc:sldMasterMk cId="0" sldId="2147483684"/>
        </pc:sldMasterMkLst>
        <pc:sldLayoutChg chg="add del">
          <pc:chgData name="EZZINE, Hind" userId="S::ezzineh@who.int::edcab00f-6318-46e5-a4a9-188b01ee222f" providerId="AD" clId="Web-{6EA78FC8-89FD-2EE1-D0A9-3FE0179B136F}" dt="2023-03-16T16:08:39.326" v="5"/>
          <pc:sldLayoutMkLst>
            <pc:docMk/>
            <pc:sldMasterMk cId="0" sldId="2147483684"/>
            <pc:sldLayoutMk cId="0" sldId="2147483675"/>
          </pc:sldLayoutMkLst>
        </pc:sldLayoutChg>
        <pc:sldLayoutChg chg="add del">
          <pc:chgData name="EZZINE, Hind" userId="S::ezzineh@who.int::edcab00f-6318-46e5-a4a9-188b01ee222f" providerId="AD" clId="Web-{6EA78FC8-89FD-2EE1-D0A9-3FE0179B136F}" dt="2023-03-16T16:08:39.326" v="5"/>
          <pc:sldLayoutMkLst>
            <pc:docMk/>
            <pc:sldMasterMk cId="0" sldId="2147483684"/>
            <pc:sldLayoutMk cId="0" sldId="2147483676"/>
          </pc:sldLayoutMkLst>
        </pc:sldLayoutChg>
        <pc:sldLayoutChg chg="add del">
          <pc:chgData name="EZZINE, Hind" userId="S::ezzineh@who.int::edcab00f-6318-46e5-a4a9-188b01ee222f" providerId="AD" clId="Web-{6EA78FC8-89FD-2EE1-D0A9-3FE0179B136F}" dt="2023-03-16T16:08:39.326" v="5"/>
          <pc:sldLayoutMkLst>
            <pc:docMk/>
            <pc:sldMasterMk cId="0" sldId="2147483684"/>
            <pc:sldLayoutMk cId="0" sldId="2147483677"/>
          </pc:sldLayoutMkLst>
        </pc:sldLayoutChg>
        <pc:sldLayoutChg chg="add del">
          <pc:chgData name="EZZINE, Hind" userId="S::ezzineh@who.int::edcab00f-6318-46e5-a4a9-188b01ee222f" providerId="AD" clId="Web-{6EA78FC8-89FD-2EE1-D0A9-3FE0179B136F}" dt="2023-03-16T16:08:39.326" v="5"/>
          <pc:sldLayoutMkLst>
            <pc:docMk/>
            <pc:sldMasterMk cId="0" sldId="2147483684"/>
            <pc:sldLayoutMk cId="0" sldId="2147483679"/>
          </pc:sldLayoutMkLst>
        </pc:sldLayoutChg>
        <pc:sldLayoutChg chg="add del">
          <pc:chgData name="EZZINE, Hind" userId="S::ezzineh@who.int::edcab00f-6318-46e5-a4a9-188b01ee222f" providerId="AD" clId="Web-{6EA78FC8-89FD-2EE1-D0A9-3FE0179B136F}" dt="2023-03-16T16:08:39.326" v="5"/>
          <pc:sldLayoutMkLst>
            <pc:docMk/>
            <pc:sldMasterMk cId="0" sldId="2147483684"/>
            <pc:sldLayoutMk cId="0" sldId="2147483680"/>
          </pc:sldLayoutMkLst>
        </pc:sldLayoutChg>
        <pc:sldLayoutChg chg="add del">
          <pc:chgData name="EZZINE, Hind" userId="S::ezzineh@who.int::edcab00f-6318-46e5-a4a9-188b01ee222f" providerId="AD" clId="Web-{6EA78FC8-89FD-2EE1-D0A9-3FE0179B136F}" dt="2023-03-16T16:08:39.326" v="5"/>
          <pc:sldLayoutMkLst>
            <pc:docMk/>
            <pc:sldMasterMk cId="0" sldId="2147483684"/>
            <pc:sldLayoutMk cId="0" sldId="2147483681"/>
          </pc:sldLayoutMkLst>
        </pc:sldLayoutChg>
        <pc:sldLayoutChg chg="add del">
          <pc:chgData name="EZZINE, Hind" userId="S::ezzineh@who.int::edcab00f-6318-46e5-a4a9-188b01ee222f" providerId="AD" clId="Web-{6EA78FC8-89FD-2EE1-D0A9-3FE0179B136F}" dt="2023-03-16T16:08:39.326" v="5"/>
          <pc:sldLayoutMkLst>
            <pc:docMk/>
            <pc:sldMasterMk cId="0" sldId="2147483684"/>
            <pc:sldLayoutMk cId="165989925" sldId="2147483682"/>
          </pc:sldLayoutMkLst>
        </pc:sldLayoutChg>
        <pc:sldLayoutChg chg="add del">
          <pc:chgData name="EZZINE, Hind" userId="S::ezzineh@who.int::edcab00f-6318-46e5-a4a9-188b01ee222f" providerId="AD" clId="Web-{6EA78FC8-89FD-2EE1-D0A9-3FE0179B136F}" dt="2023-03-16T16:08:39.326" v="5"/>
          <pc:sldLayoutMkLst>
            <pc:docMk/>
            <pc:sldMasterMk cId="0" sldId="2147483684"/>
            <pc:sldLayoutMk cId="2033615612" sldId="2147483683"/>
          </pc:sldLayoutMkLst>
        </pc:sldLayoutChg>
        <pc:sldLayoutChg chg="add del">
          <pc:chgData name="EZZINE, Hind" userId="S::ezzineh@who.int::edcab00f-6318-46e5-a4a9-188b01ee222f" providerId="AD" clId="Web-{6EA78FC8-89FD-2EE1-D0A9-3FE0179B136F}" dt="2023-03-16T16:08:39.326" v="5"/>
          <pc:sldLayoutMkLst>
            <pc:docMk/>
            <pc:sldMasterMk cId="0" sldId="2147483684"/>
            <pc:sldLayoutMk cId="0" sldId="2147483685"/>
          </pc:sldLayoutMkLst>
        </pc:sldLayoutChg>
        <pc:sldLayoutChg chg="add del">
          <pc:chgData name="EZZINE, Hind" userId="S::ezzineh@who.int::edcab00f-6318-46e5-a4a9-188b01ee222f" providerId="AD" clId="Web-{6EA78FC8-89FD-2EE1-D0A9-3FE0179B136F}" dt="2023-03-16T16:08:39.326" v="5"/>
          <pc:sldLayoutMkLst>
            <pc:docMk/>
            <pc:sldMasterMk cId="0" sldId="2147483684"/>
            <pc:sldLayoutMk cId="0" sldId="2147483686"/>
          </pc:sldLayoutMkLst>
        </pc:sldLayoutChg>
        <pc:sldLayoutChg chg="add del">
          <pc:chgData name="EZZINE, Hind" userId="S::ezzineh@who.int::edcab00f-6318-46e5-a4a9-188b01ee222f" providerId="AD" clId="Web-{6EA78FC8-89FD-2EE1-D0A9-3FE0179B136F}" dt="2023-03-16T16:08:39.326" v="5"/>
          <pc:sldLayoutMkLst>
            <pc:docMk/>
            <pc:sldMasterMk cId="0" sldId="2147483684"/>
            <pc:sldLayoutMk cId="0" sldId="2147483687"/>
          </pc:sldLayoutMkLst>
        </pc:sldLayoutChg>
        <pc:sldLayoutChg chg="add del">
          <pc:chgData name="EZZINE, Hind" userId="S::ezzineh@who.int::edcab00f-6318-46e5-a4a9-188b01ee222f" providerId="AD" clId="Web-{6EA78FC8-89FD-2EE1-D0A9-3FE0179B136F}" dt="2023-03-16T16:08:39.326" v="5"/>
          <pc:sldLayoutMkLst>
            <pc:docMk/>
            <pc:sldMasterMk cId="0" sldId="2147483684"/>
            <pc:sldLayoutMk cId="0" sldId="2147483688"/>
          </pc:sldLayoutMkLst>
        </pc:sldLayoutChg>
        <pc:sldLayoutChg chg="add del">
          <pc:chgData name="EZZINE, Hind" userId="S::ezzineh@who.int::edcab00f-6318-46e5-a4a9-188b01ee222f" providerId="AD" clId="Web-{6EA78FC8-89FD-2EE1-D0A9-3FE0179B136F}" dt="2023-03-16T16:08:39.326" v="5"/>
          <pc:sldLayoutMkLst>
            <pc:docMk/>
            <pc:sldMasterMk cId="0" sldId="2147483684"/>
            <pc:sldLayoutMk cId="0" sldId="2147483689"/>
          </pc:sldLayoutMkLst>
        </pc:sldLayoutChg>
        <pc:sldLayoutChg chg="add del">
          <pc:chgData name="EZZINE, Hind" userId="S::ezzineh@who.int::edcab00f-6318-46e5-a4a9-188b01ee222f" providerId="AD" clId="Web-{6EA78FC8-89FD-2EE1-D0A9-3FE0179B136F}" dt="2023-03-16T16:08:39.326" v="5"/>
          <pc:sldLayoutMkLst>
            <pc:docMk/>
            <pc:sldMasterMk cId="0" sldId="2147483684"/>
            <pc:sldLayoutMk cId="0" sldId="2147483690"/>
          </pc:sldLayoutMkLst>
        </pc:sldLayoutChg>
        <pc:sldLayoutChg chg="add del">
          <pc:chgData name="EZZINE, Hind" userId="S::ezzineh@who.int::edcab00f-6318-46e5-a4a9-188b01ee222f" providerId="AD" clId="Web-{6EA78FC8-89FD-2EE1-D0A9-3FE0179B136F}" dt="2023-03-16T16:08:39.326" v="5"/>
          <pc:sldLayoutMkLst>
            <pc:docMk/>
            <pc:sldMasterMk cId="0" sldId="2147483684"/>
            <pc:sldLayoutMk cId="0" sldId="2147483691"/>
          </pc:sldLayoutMkLst>
        </pc:sldLayoutChg>
        <pc:sldLayoutChg chg="add del">
          <pc:chgData name="EZZINE, Hind" userId="S::ezzineh@who.int::edcab00f-6318-46e5-a4a9-188b01ee222f" providerId="AD" clId="Web-{6EA78FC8-89FD-2EE1-D0A9-3FE0179B136F}" dt="2023-03-16T16:08:39.326" v="5"/>
          <pc:sldLayoutMkLst>
            <pc:docMk/>
            <pc:sldMasterMk cId="0" sldId="2147483684"/>
            <pc:sldLayoutMk cId="0" sldId="2147483692"/>
          </pc:sldLayoutMkLst>
        </pc:sldLayoutChg>
        <pc:sldLayoutChg chg="add del">
          <pc:chgData name="EZZINE, Hind" userId="S::ezzineh@who.int::edcab00f-6318-46e5-a4a9-188b01ee222f" providerId="AD" clId="Web-{6EA78FC8-89FD-2EE1-D0A9-3FE0179B136F}" dt="2023-03-16T16:08:39.326" v="5"/>
          <pc:sldLayoutMkLst>
            <pc:docMk/>
            <pc:sldMasterMk cId="0" sldId="2147483684"/>
            <pc:sldLayoutMk cId="0" sldId="2147483693"/>
          </pc:sldLayoutMkLst>
        </pc:sldLayoutChg>
        <pc:sldLayoutChg chg="add del">
          <pc:chgData name="EZZINE, Hind" userId="S::ezzineh@who.int::edcab00f-6318-46e5-a4a9-188b01ee222f" providerId="AD" clId="Web-{6EA78FC8-89FD-2EE1-D0A9-3FE0179B136F}" dt="2023-03-16T16:08:39.326" v="5"/>
          <pc:sldLayoutMkLst>
            <pc:docMk/>
            <pc:sldMasterMk cId="0" sldId="2147483684"/>
            <pc:sldLayoutMk cId="0" sldId="2147483694"/>
          </pc:sldLayoutMkLst>
        </pc:sldLayoutChg>
        <pc:sldLayoutChg chg="add del">
          <pc:chgData name="EZZINE, Hind" userId="S::ezzineh@who.int::edcab00f-6318-46e5-a4a9-188b01ee222f" providerId="AD" clId="Web-{6EA78FC8-89FD-2EE1-D0A9-3FE0179B136F}" dt="2023-03-16T16:08:39.326" v="5"/>
          <pc:sldLayoutMkLst>
            <pc:docMk/>
            <pc:sldMasterMk cId="0" sldId="2147483684"/>
            <pc:sldLayoutMk cId="0" sldId="2147483695"/>
          </pc:sldLayoutMkLst>
        </pc:sldLayoutChg>
        <pc:sldLayoutChg chg="add del">
          <pc:chgData name="EZZINE, Hind" userId="S::ezzineh@who.int::edcab00f-6318-46e5-a4a9-188b01ee222f" providerId="AD" clId="Web-{6EA78FC8-89FD-2EE1-D0A9-3FE0179B136F}" dt="2023-03-16T16:08:39.326" v="5"/>
          <pc:sldLayoutMkLst>
            <pc:docMk/>
            <pc:sldMasterMk cId="0" sldId="2147483684"/>
            <pc:sldLayoutMk cId="0" sldId="2147483696"/>
          </pc:sldLayoutMkLst>
        </pc:sldLayoutChg>
        <pc:sldLayoutChg chg="add del">
          <pc:chgData name="EZZINE, Hind" userId="S::ezzineh@who.int::edcab00f-6318-46e5-a4a9-188b01ee222f" providerId="AD" clId="Web-{6EA78FC8-89FD-2EE1-D0A9-3FE0179B136F}" dt="2023-03-16T16:08:39.326" v="5"/>
          <pc:sldLayoutMkLst>
            <pc:docMk/>
            <pc:sldMasterMk cId="0" sldId="2147483684"/>
            <pc:sldLayoutMk cId="0" sldId="2147483697"/>
          </pc:sldLayoutMkLst>
        </pc:sldLayoutChg>
        <pc:sldLayoutChg chg="add del">
          <pc:chgData name="EZZINE, Hind" userId="S::ezzineh@who.int::edcab00f-6318-46e5-a4a9-188b01ee222f" providerId="AD" clId="Web-{6EA78FC8-89FD-2EE1-D0A9-3FE0179B136F}" dt="2023-03-16T16:08:39.326" v="5"/>
          <pc:sldLayoutMkLst>
            <pc:docMk/>
            <pc:sldMasterMk cId="0" sldId="2147483684"/>
            <pc:sldLayoutMk cId="0" sldId="2147483698"/>
          </pc:sldLayoutMkLst>
        </pc:sldLayoutChg>
        <pc:sldLayoutChg chg="add del">
          <pc:chgData name="EZZINE, Hind" userId="S::ezzineh@who.int::edcab00f-6318-46e5-a4a9-188b01ee222f" providerId="AD" clId="Web-{6EA78FC8-89FD-2EE1-D0A9-3FE0179B136F}" dt="2023-03-16T16:08:39.326" v="5"/>
          <pc:sldLayoutMkLst>
            <pc:docMk/>
            <pc:sldMasterMk cId="0" sldId="2147483684"/>
            <pc:sldLayoutMk cId="0" sldId="2147483699"/>
          </pc:sldLayoutMkLst>
        </pc:sldLayoutChg>
        <pc:sldLayoutChg chg="add del">
          <pc:chgData name="EZZINE, Hind" userId="S::ezzineh@who.int::edcab00f-6318-46e5-a4a9-188b01ee222f" providerId="AD" clId="Web-{6EA78FC8-89FD-2EE1-D0A9-3FE0179B136F}" dt="2023-03-16T16:08:39.326" v="5"/>
          <pc:sldLayoutMkLst>
            <pc:docMk/>
            <pc:sldMasterMk cId="0" sldId="2147483684"/>
            <pc:sldLayoutMk cId="0" sldId="2147483700"/>
          </pc:sldLayoutMkLst>
        </pc:sldLayoutChg>
        <pc:sldLayoutChg chg="add del">
          <pc:chgData name="EZZINE, Hind" userId="S::ezzineh@who.int::edcab00f-6318-46e5-a4a9-188b01ee222f" providerId="AD" clId="Web-{6EA78FC8-89FD-2EE1-D0A9-3FE0179B136F}" dt="2023-03-16T16:08:39.326" v="5"/>
          <pc:sldLayoutMkLst>
            <pc:docMk/>
            <pc:sldMasterMk cId="0" sldId="2147483684"/>
            <pc:sldLayoutMk cId="0" sldId="2147483701"/>
          </pc:sldLayoutMkLst>
        </pc:sldLayoutChg>
        <pc:sldLayoutChg chg="add del">
          <pc:chgData name="EZZINE, Hind" userId="S::ezzineh@who.int::edcab00f-6318-46e5-a4a9-188b01ee222f" providerId="AD" clId="Web-{6EA78FC8-89FD-2EE1-D0A9-3FE0179B136F}" dt="2023-03-16T16:08:39.326" v="5"/>
          <pc:sldLayoutMkLst>
            <pc:docMk/>
            <pc:sldMasterMk cId="0" sldId="2147483684"/>
            <pc:sldLayoutMk cId="0" sldId="2147483702"/>
          </pc:sldLayoutMkLst>
        </pc:sldLayoutChg>
        <pc:sldLayoutChg chg="add del">
          <pc:chgData name="EZZINE, Hind" userId="S::ezzineh@who.int::edcab00f-6318-46e5-a4a9-188b01ee222f" providerId="AD" clId="Web-{6EA78FC8-89FD-2EE1-D0A9-3FE0179B136F}" dt="2023-03-16T16:08:39.326" v="5"/>
          <pc:sldLayoutMkLst>
            <pc:docMk/>
            <pc:sldMasterMk cId="0" sldId="2147483684"/>
            <pc:sldLayoutMk cId="0" sldId="2147483703"/>
          </pc:sldLayoutMkLst>
        </pc:sldLayoutChg>
        <pc:sldLayoutChg chg="add del">
          <pc:chgData name="EZZINE, Hind" userId="S::ezzineh@who.int::edcab00f-6318-46e5-a4a9-188b01ee222f" providerId="AD" clId="Web-{6EA78FC8-89FD-2EE1-D0A9-3FE0179B136F}" dt="2023-03-16T16:08:39.326" v="5"/>
          <pc:sldLayoutMkLst>
            <pc:docMk/>
            <pc:sldMasterMk cId="0" sldId="2147483684"/>
            <pc:sldLayoutMk cId="0" sldId="2147483704"/>
          </pc:sldLayoutMkLst>
        </pc:sldLayoutChg>
        <pc:sldLayoutChg chg="add del">
          <pc:chgData name="EZZINE, Hind" userId="S::ezzineh@who.int::edcab00f-6318-46e5-a4a9-188b01ee222f" providerId="AD" clId="Web-{6EA78FC8-89FD-2EE1-D0A9-3FE0179B136F}" dt="2023-03-16T16:08:39.326" v="5"/>
          <pc:sldLayoutMkLst>
            <pc:docMk/>
            <pc:sldMasterMk cId="0" sldId="2147483684"/>
            <pc:sldLayoutMk cId="0" sldId="2147483705"/>
          </pc:sldLayoutMkLst>
        </pc:sldLayoutChg>
        <pc:sldLayoutChg chg="add del">
          <pc:chgData name="EZZINE, Hind" userId="S::ezzineh@who.int::edcab00f-6318-46e5-a4a9-188b01ee222f" providerId="AD" clId="Web-{6EA78FC8-89FD-2EE1-D0A9-3FE0179B136F}" dt="2023-03-16T16:08:39.326" v="5"/>
          <pc:sldLayoutMkLst>
            <pc:docMk/>
            <pc:sldMasterMk cId="0" sldId="2147483684"/>
            <pc:sldLayoutMk cId="0" sldId="2147483706"/>
          </pc:sldLayoutMkLst>
        </pc:sldLayoutChg>
        <pc:sldLayoutChg chg="add del">
          <pc:chgData name="EZZINE, Hind" userId="S::ezzineh@who.int::edcab00f-6318-46e5-a4a9-188b01ee222f" providerId="AD" clId="Web-{6EA78FC8-89FD-2EE1-D0A9-3FE0179B136F}" dt="2023-03-16T16:08:39.326" v="5"/>
          <pc:sldLayoutMkLst>
            <pc:docMk/>
            <pc:sldMasterMk cId="0" sldId="2147483684"/>
            <pc:sldLayoutMk cId="0" sldId="2147483707"/>
          </pc:sldLayoutMkLst>
        </pc:sldLayoutChg>
        <pc:sldLayoutChg chg="add del">
          <pc:chgData name="EZZINE, Hind" userId="S::ezzineh@who.int::edcab00f-6318-46e5-a4a9-188b01ee222f" providerId="AD" clId="Web-{6EA78FC8-89FD-2EE1-D0A9-3FE0179B136F}" dt="2023-03-16T16:08:39.326" v="5"/>
          <pc:sldLayoutMkLst>
            <pc:docMk/>
            <pc:sldMasterMk cId="0" sldId="2147483684"/>
            <pc:sldLayoutMk cId="0" sldId="2147483708"/>
          </pc:sldLayoutMkLst>
        </pc:sldLayoutChg>
        <pc:sldLayoutChg chg="add del">
          <pc:chgData name="EZZINE, Hind" userId="S::ezzineh@who.int::edcab00f-6318-46e5-a4a9-188b01ee222f" providerId="AD" clId="Web-{6EA78FC8-89FD-2EE1-D0A9-3FE0179B136F}" dt="2023-03-16T16:08:39.326" v="5"/>
          <pc:sldLayoutMkLst>
            <pc:docMk/>
            <pc:sldMasterMk cId="0" sldId="2147483684"/>
            <pc:sldLayoutMk cId="0" sldId="2147483709"/>
          </pc:sldLayoutMkLst>
        </pc:sldLayoutChg>
      </pc:sldMasterChg>
    </pc:docChg>
  </pc:docChgLst>
  <pc:docChgLst>
    <pc:chgData name="GOMEZ, Paula" userId="c93cf399-3ed7-4230-9282-8831e3fe5ae7" providerId="ADAL" clId="{7FCF7043-3E3B-4A3D-885F-BF28175FB7E1}"/>
    <pc:docChg chg="undo custSel modSld">
      <pc:chgData name="GOMEZ, Paula" userId="c93cf399-3ed7-4230-9282-8831e3fe5ae7" providerId="ADAL" clId="{7FCF7043-3E3B-4A3D-885F-BF28175FB7E1}" dt="2023-02-02T09:44:05.383" v="90" actId="11"/>
      <pc:docMkLst>
        <pc:docMk/>
      </pc:docMkLst>
      <pc:sldChg chg="modSp mod">
        <pc:chgData name="GOMEZ, Paula" userId="c93cf399-3ed7-4230-9282-8831e3fe5ae7" providerId="ADAL" clId="{7FCF7043-3E3B-4A3D-885F-BF28175FB7E1}" dt="2023-02-02T09:31:21.633" v="2" actId="1076"/>
        <pc:sldMkLst>
          <pc:docMk/>
          <pc:sldMk cId="0" sldId="256"/>
        </pc:sldMkLst>
        <pc:spChg chg="mod">
          <ac:chgData name="GOMEZ, Paula" userId="c93cf399-3ed7-4230-9282-8831e3fe5ae7" providerId="ADAL" clId="{7FCF7043-3E3B-4A3D-885F-BF28175FB7E1}" dt="2023-02-02T09:31:21.633" v="2" actId="1076"/>
          <ac:spMkLst>
            <pc:docMk/>
            <pc:sldMk cId="0" sldId="256"/>
            <ac:spMk id="2" creationId="{6F8C0244-BCB3-EFEC-28AF-08DCA746B6CE}"/>
          </ac:spMkLst>
        </pc:spChg>
      </pc:sldChg>
      <pc:sldChg chg="modSp mod">
        <pc:chgData name="GOMEZ, Paula" userId="c93cf399-3ed7-4230-9282-8831e3fe5ae7" providerId="ADAL" clId="{7FCF7043-3E3B-4A3D-885F-BF28175FB7E1}" dt="2023-02-02T09:31:52.807" v="3" actId="207"/>
        <pc:sldMkLst>
          <pc:docMk/>
          <pc:sldMk cId="0" sldId="259"/>
        </pc:sldMkLst>
        <pc:graphicFrameChg chg="modGraphic">
          <ac:chgData name="GOMEZ, Paula" userId="c93cf399-3ed7-4230-9282-8831e3fe5ae7" providerId="ADAL" clId="{7FCF7043-3E3B-4A3D-885F-BF28175FB7E1}" dt="2023-02-02T09:31:52.807" v="3" actId="207"/>
          <ac:graphicFrameMkLst>
            <pc:docMk/>
            <pc:sldMk cId="0" sldId="259"/>
            <ac:graphicFrameMk id="294" creationId="{00000000-0000-0000-0000-000000000000}"/>
          </ac:graphicFrameMkLst>
        </pc:graphicFrameChg>
      </pc:sldChg>
      <pc:sldChg chg="modSp mod">
        <pc:chgData name="GOMEZ, Paula" userId="c93cf399-3ed7-4230-9282-8831e3fe5ae7" providerId="ADAL" clId="{7FCF7043-3E3B-4A3D-885F-BF28175FB7E1}" dt="2023-02-02T09:32:50.624" v="11" actId="207"/>
        <pc:sldMkLst>
          <pc:docMk/>
          <pc:sldMk cId="0" sldId="260"/>
        </pc:sldMkLst>
        <pc:spChg chg="mod">
          <ac:chgData name="GOMEZ, Paula" userId="c93cf399-3ed7-4230-9282-8831e3fe5ae7" providerId="ADAL" clId="{7FCF7043-3E3B-4A3D-885F-BF28175FB7E1}" dt="2023-02-02T09:32:50.624" v="11" actId="207"/>
          <ac:spMkLst>
            <pc:docMk/>
            <pc:sldMk cId="0" sldId="260"/>
            <ac:spMk id="296" creationId="{00000000-0000-0000-0000-000000000000}"/>
          </ac:spMkLst>
        </pc:spChg>
      </pc:sldChg>
      <pc:sldChg chg="addSp delSp modSp mod">
        <pc:chgData name="GOMEZ, Paula" userId="c93cf399-3ed7-4230-9282-8831e3fe5ae7" providerId="ADAL" clId="{7FCF7043-3E3B-4A3D-885F-BF28175FB7E1}" dt="2023-02-02T09:38:14.373" v="42" actId="207"/>
        <pc:sldMkLst>
          <pc:docMk/>
          <pc:sldMk cId="0" sldId="262"/>
        </pc:sldMkLst>
        <pc:spChg chg="mod topLvl">
          <ac:chgData name="GOMEZ, Paula" userId="c93cf399-3ed7-4230-9282-8831e3fe5ae7" providerId="ADAL" clId="{7FCF7043-3E3B-4A3D-885F-BF28175FB7E1}" dt="2023-02-02T09:38:14.373" v="42" actId="207"/>
          <ac:spMkLst>
            <pc:docMk/>
            <pc:sldMk cId="0" sldId="262"/>
            <ac:spMk id="307" creationId="{00000000-0000-0000-0000-000000000000}"/>
          </ac:spMkLst>
        </pc:spChg>
        <pc:spChg chg="del mod topLvl">
          <ac:chgData name="GOMEZ, Paula" userId="c93cf399-3ed7-4230-9282-8831e3fe5ae7" providerId="ADAL" clId="{7FCF7043-3E3B-4A3D-885F-BF28175FB7E1}" dt="2023-02-02T09:34:13.126" v="23" actId="478"/>
          <ac:spMkLst>
            <pc:docMk/>
            <pc:sldMk cId="0" sldId="262"/>
            <ac:spMk id="308" creationId="{00000000-0000-0000-0000-000000000000}"/>
          </ac:spMkLst>
        </pc:spChg>
        <pc:grpChg chg="add del mod">
          <ac:chgData name="GOMEZ, Paula" userId="c93cf399-3ed7-4230-9282-8831e3fe5ae7" providerId="ADAL" clId="{7FCF7043-3E3B-4A3D-885F-BF28175FB7E1}" dt="2023-02-02T09:34:13.126" v="23" actId="478"/>
          <ac:grpSpMkLst>
            <pc:docMk/>
            <pc:sldMk cId="0" sldId="262"/>
            <ac:grpSpMk id="309" creationId="{00000000-0000-0000-0000-000000000000}"/>
          </ac:grpSpMkLst>
        </pc:grpChg>
      </pc:sldChg>
      <pc:sldChg chg="modSp mod">
        <pc:chgData name="GOMEZ, Paula" userId="c93cf399-3ed7-4230-9282-8831e3fe5ae7" providerId="ADAL" clId="{7FCF7043-3E3B-4A3D-885F-BF28175FB7E1}" dt="2023-02-02T09:34:50.790" v="25" actId="12"/>
        <pc:sldMkLst>
          <pc:docMk/>
          <pc:sldMk cId="0" sldId="265"/>
        </pc:sldMkLst>
        <pc:spChg chg="mod">
          <ac:chgData name="GOMEZ, Paula" userId="c93cf399-3ed7-4230-9282-8831e3fe5ae7" providerId="ADAL" clId="{7FCF7043-3E3B-4A3D-885F-BF28175FB7E1}" dt="2023-02-02T09:34:50.790" v="25" actId="12"/>
          <ac:spMkLst>
            <pc:docMk/>
            <pc:sldMk cId="0" sldId="265"/>
            <ac:spMk id="319" creationId="{00000000-0000-0000-0000-000000000000}"/>
          </ac:spMkLst>
        </pc:spChg>
      </pc:sldChg>
      <pc:sldChg chg="modSp mod">
        <pc:chgData name="GOMEZ, Paula" userId="c93cf399-3ed7-4230-9282-8831e3fe5ae7" providerId="ADAL" clId="{7FCF7043-3E3B-4A3D-885F-BF28175FB7E1}" dt="2023-02-02T09:35:03.794" v="26" actId="14100"/>
        <pc:sldMkLst>
          <pc:docMk/>
          <pc:sldMk cId="0" sldId="267"/>
        </pc:sldMkLst>
        <pc:spChg chg="mod">
          <ac:chgData name="GOMEZ, Paula" userId="c93cf399-3ed7-4230-9282-8831e3fe5ae7" providerId="ADAL" clId="{7FCF7043-3E3B-4A3D-885F-BF28175FB7E1}" dt="2023-02-02T09:35:03.794" v="26" actId="14100"/>
          <ac:spMkLst>
            <pc:docMk/>
            <pc:sldMk cId="0" sldId="267"/>
            <ac:spMk id="327" creationId="{00000000-0000-0000-0000-000000000000}"/>
          </ac:spMkLst>
        </pc:spChg>
      </pc:sldChg>
      <pc:sldChg chg="modSp mod">
        <pc:chgData name="GOMEZ, Paula" userId="c93cf399-3ed7-4230-9282-8831e3fe5ae7" providerId="ADAL" clId="{7FCF7043-3E3B-4A3D-885F-BF28175FB7E1}" dt="2023-02-02T09:35:15.242" v="27" actId="14100"/>
        <pc:sldMkLst>
          <pc:docMk/>
          <pc:sldMk cId="0" sldId="269"/>
        </pc:sldMkLst>
        <pc:spChg chg="mod">
          <ac:chgData name="GOMEZ, Paula" userId="c93cf399-3ed7-4230-9282-8831e3fe5ae7" providerId="ADAL" clId="{7FCF7043-3E3B-4A3D-885F-BF28175FB7E1}" dt="2023-02-02T09:35:15.242" v="27" actId="14100"/>
          <ac:spMkLst>
            <pc:docMk/>
            <pc:sldMk cId="0" sldId="269"/>
            <ac:spMk id="336" creationId="{00000000-0000-0000-0000-000000000000}"/>
          </ac:spMkLst>
        </pc:spChg>
      </pc:sldChg>
      <pc:sldChg chg="modSp mod">
        <pc:chgData name="GOMEZ, Paula" userId="c93cf399-3ed7-4230-9282-8831e3fe5ae7" providerId="ADAL" clId="{7FCF7043-3E3B-4A3D-885F-BF28175FB7E1}" dt="2023-02-02T09:35:20.193" v="28" actId="14100"/>
        <pc:sldMkLst>
          <pc:docMk/>
          <pc:sldMk cId="0" sldId="270"/>
        </pc:sldMkLst>
        <pc:spChg chg="mod">
          <ac:chgData name="GOMEZ, Paula" userId="c93cf399-3ed7-4230-9282-8831e3fe5ae7" providerId="ADAL" clId="{7FCF7043-3E3B-4A3D-885F-BF28175FB7E1}" dt="2023-02-02T09:35:20.193" v="28" actId="14100"/>
          <ac:spMkLst>
            <pc:docMk/>
            <pc:sldMk cId="0" sldId="270"/>
            <ac:spMk id="342" creationId="{00000000-0000-0000-0000-000000000000}"/>
          </ac:spMkLst>
        </pc:spChg>
      </pc:sldChg>
      <pc:sldChg chg="modSp mod">
        <pc:chgData name="GOMEZ, Paula" userId="c93cf399-3ed7-4230-9282-8831e3fe5ae7" providerId="ADAL" clId="{7FCF7043-3E3B-4A3D-885F-BF28175FB7E1}" dt="2023-02-02T09:38:02.591" v="40" actId="1582"/>
        <pc:sldMkLst>
          <pc:docMk/>
          <pc:sldMk cId="0" sldId="272"/>
        </pc:sldMkLst>
        <pc:spChg chg="mod">
          <ac:chgData name="GOMEZ, Paula" userId="c93cf399-3ed7-4230-9282-8831e3fe5ae7" providerId="ADAL" clId="{7FCF7043-3E3B-4A3D-885F-BF28175FB7E1}" dt="2023-02-02T09:38:02.591" v="40" actId="1582"/>
          <ac:spMkLst>
            <pc:docMk/>
            <pc:sldMk cId="0" sldId="272"/>
            <ac:spMk id="350" creationId="{00000000-0000-0000-0000-000000000000}"/>
          </ac:spMkLst>
        </pc:spChg>
      </pc:sldChg>
      <pc:sldChg chg="modSp mod">
        <pc:chgData name="GOMEZ, Paula" userId="c93cf399-3ed7-4230-9282-8831e3fe5ae7" providerId="ADAL" clId="{7FCF7043-3E3B-4A3D-885F-BF28175FB7E1}" dt="2023-02-02T09:37:29.320" v="37" actId="207"/>
        <pc:sldMkLst>
          <pc:docMk/>
          <pc:sldMk cId="0" sldId="274"/>
        </pc:sldMkLst>
        <pc:spChg chg="mod">
          <ac:chgData name="GOMEZ, Paula" userId="c93cf399-3ed7-4230-9282-8831e3fe5ae7" providerId="ADAL" clId="{7FCF7043-3E3B-4A3D-885F-BF28175FB7E1}" dt="2023-02-02T09:37:29.320" v="37" actId="207"/>
          <ac:spMkLst>
            <pc:docMk/>
            <pc:sldMk cId="0" sldId="274"/>
            <ac:spMk id="359" creationId="{00000000-0000-0000-0000-000000000000}"/>
          </ac:spMkLst>
        </pc:spChg>
        <pc:spChg chg="mod">
          <ac:chgData name="GOMEZ, Paula" userId="c93cf399-3ed7-4230-9282-8831e3fe5ae7" providerId="ADAL" clId="{7FCF7043-3E3B-4A3D-885F-BF28175FB7E1}" dt="2023-02-02T09:37:29.320" v="37" actId="207"/>
          <ac:spMkLst>
            <pc:docMk/>
            <pc:sldMk cId="0" sldId="274"/>
            <ac:spMk id="360" creationId="{00000000-0000-0000-0000-000000000000}"/>
          </ac:spMkLst>
        </pc:spChg>
        <pc:grpChg chg="mod">
          <ac:chgData name="GOMEZ, Paula" userId="c93cf399-3ed7-4230-9282-8831e3fe5ae7" providerId="ADAL" clId="{7FCF7043-3E3B-4A3D-885F-BF28175FB7E1}" dt="2023-02-02T09:37:24.323" v="36" actId="207"/>
          <ac:grpSpMkLst>
            <pc:docMk/>
            <pc:sldMk cId="0" sldId="274"/>
            <ac:grpSpMk id="361" creationId="{00000000-0000-0000-0000-000000000000}"/>
          </ac:grpSpMkLst>
        </pc:grpChg>
      </pc:sldChg>
      <pc:sldChg chg="modSp mod">
        <pc:chgData name="GOMEZ, Paula" userId="c93cf399-3ed7-4230-9282-8831e3fe5ae7" providerId="ADAL" clId="{7FCF7043-3E3B-4A3D-885F-BF28175FB7E1}" dt="2023-02-02T09:38:32.100" v="43" actId="14100"/>
        <pc:sldMkLst>
          <pc:docMk/>
          <pc:sldMk cId="0" sldId="282"/>
        </pc:sldMkLst>
        <pc:spChg chg="mod">
          <ac:chgData name="GOMEZ, Paula" userId="c93cf399-3ed7-4230-9282-8831e3fe5ae7" providerId="ADAL" clId="{7FCF7043-3E3B-4A3D-885F-BF28175FB7E1}" dt="2023-02-02T09:37:08.889" v="34" actId="207"/>
          <ac:spMkLst>
            <pc:docMk/>
            <pc:sldMk cId="0" sldId="282"/>
            <ac:spMk id="396" creationId="{00000000-0000-0000-0000-000000000000}"/>
          </ac:spMkLst>
        </pc:spChg>
        <pc:spChg chg="mod">
          <ac:chgData name="GOMEZ, Paula" userId="c93cf399-3ed7-4230-9282-8831e3fe5ae7" providerId="ADAL" clId="{7FCF7043-3E3B-4A3D-885F-BF28175FB7E1}" dt="2023-02-02T09:38:32.100" v="43" actId="14100"/>
          <ac:spMkLst>
            <pc:docMk/>
            <pc:sldMk cId="0" sldId="282"/>
            <ac:spMk id="397" creationId="{00000000-0000-0000-0000-000000000000}"/>
          </ac:spMkLst>
        </pc:spChg>
        <pc:grpChg chg="mod">
          <ac:chgData name="GOMEZ, Paula" userId="c93cf399-3ed7-4230-9282-8831e3fe5ae7" providerId="ADAL" clId="{7FCF7043-3E3B-4A3D-885F-BF28175FB7E1}" dt="2023-02-02T09:36:18.315" v="33" actId="207"/>
          <ac:grpSpMkLst>
            <pc:docMk/>
            <pc:sldMk cId="0" sldId="282"/>
            <ac:grpSpMk id="398" creationId="{00000000-0000-0000-0000-000000000000}"/>
          </ac:grpSpMkLst>
        </pc:grpChg>
      </pc:sldChg>
      <pc:sldChg chg="modSp mod">
        <pc:chgData name="GOMEZ, Paula" userId="c93cf399-3ed7-4230-9282-8831e3fe5ae7" providerId="ADAL" clId="{7FCF7043-3E3B-4A3D-885F-BF28175FB7E1}" dt="2023-02-02T09:38:47.679" v="44" actId="11"/>
        <pc:sldMkLst>
          <pc:docMk/>
          <pc:sldMk cId="0" sldId="285"/>
        </pc:sldMkLst>
        <pc:spChg chg="mod">
          <ac:chgData name="GOMEZ, Paula" userId="c93cf399-3ed7-4230-9282-8831e3fe5ae7" providerId="ADAL" clId="{7FCF7043-3E3B-4A3D-885F-BF28175FB7E1}" dt="2023-02-02T09:38:47.679" v="44" actId="11"/>
          <ac:spMkLst>
            <pc:docMk/>
            <pc:sldMk cId="0" sldId="285"/>
            <ac:spMk id="409" creationId="{00000000-0000-0000-0000-000000000000}"/>
          </ac:spMkLst>
        </pc:spChg>
      </pc:sldChg>
      <pc:sldChg chg="modSp mod">
        <pc:chgData name="GOMEZ, Paula" userId="c93cf399-3ed7-4230-9282-8831e3fe5ae7" providerId="ADAL" clId="{7FCF7043-3E3B-4A3D-885F-BF28175FB7E1}" dt="2023-02-02T09:39:22.545" v="46" actId="207"/>
        <pc:sldMkLst>
          <pc:docMk/>
          <pc:sldMk cId="0" sldId="293"/>
        </pc:sldMkLst>
        <pc:spChg chg="mod">
          <ac:chgData name="GOMEZ, Paula" userId="c93cf399-3ed7-4230-9282-8831e3fe5ae7" providerId="ADAL" clId="{7FCF7043-3E3B-4A3D-885F-BF28175FB7E1}" dt="2023-02-02T09:39:22.545" v="46" actId="207"/>
          <ac:spMkLst>
            <pc:docMk/>
            <pc:sldMk cId="0" sldId="293"/>
            <ac:spMk id="457" creationId="{00000000-0000-0000-0000-000000000000}"/>
          </ac:spMkLst>
        </pc:spChg>
      </pc:sldChg>
      <pc:sldChg chg="addSp delSp modSp mod">
        <pc:chgData name="GOMEZ, Paula" userId="c93cf399-3ed7-4230-9282-8831e3fe5ae7" providerId="ADAL" clId="{7FCF7043-3E3B-4A3D-885F-BF28175FB7E1}" dt="2023-02-02T09:42:39.762" v="62" actId="14100"/>
        <pc:sldMkLst>
          <pc:docMk/>
          <pc:sldMk cId="0" sldId="294"/>
        </pc:sldMkLst>
        <pc:picChg chg="add del mod modCrop">
          <ac:chgData name="GOMEZ, Paula" userId="c93cf399-3ed7-4230-9282-8831e3fe5ae7" providerId="ADAL" clId="{7FCF7043-3E3B-4A3D-885F-BF28175FB7E1}" dt="2023-02-02T09:42:00.948" v="52" actId="478"/>
          <ac:picMkLst>
            <pc:docMk/>
            <pc:sldMk cId="0" sldId="294"/>
            <ac:picMk id="3" creationId="{2915F8DA-9062-48F2-B733-6323EAE6EEE1}"/>
          </ac:picMkLst>
        </pc:picChg>
        <pc:picChg chg="add mod modCrop">
          <ac:chgData name="GOMEZ, Paula" userId="c93cf399-3ed7-4230-9282-8831e3fe5ae7" providerId="ADAL" clId="{7FCF7043-3E3B-4A3D-885F-BF28175FB7E1}" dt="2023-02-02T09:42:39.762" v="62" actId="14100"/>
          <ac:picMkLst>
            <pc:docMk/>
            <pc:sldMk cId="0" sldId="294"/>
            <ac:picMk id="6" creationId="{17799758-B058-4286-8E1B-BD0AB2654231}"/>
          </ac:picMkLst>
        </pc:picChg>
        <pc:picChg chg="del">
          <ac:chgData name="GOMEZ, Paula" userId="c93cf399-3ed7-4230-9282-8831e3fe5ae7" providerId="ADAL" clId="{7FCF7043-3E3B-4A3D-885F-BF28175FB7E1}" dt="2023-02-02T09:41:18.316" v="47" actId="478"/>
          <ac:picMkLst>
            <pc:docMk/>
            <pc:sldMk cId="0" sldId="294"/>
            <ac:picMk id="461" creationId="{00000000-0000-0000-0000-000000000000}"/>
          </ac:picMkLst>
        </pc:picChg>
      </pc:sldChg>
      <pc:sldChg chg="modSp mod">
        <pc:chgData name="GOMEZ, Paula" userId="c93cf399-3ed7-4230-9282-8831e3fe5ae7" providerId="ADAL" clId="{7FCF7043-3E3B-4A3D-885F-BF28175FB7E1}" dt="2023-02-02T09:43:05.974" v="63" actId="11"/>
        <pc:sldMkLst>
          <pc:docMk/>
          <pc:sldMk cId="0" sldId="299"/>
        </pc:sldMkLst>
        <pc:spChg chg="mod">
          <ac:chgData name="GOMEZ, Paula" userId="c93cf399-3ed7-4230-9282-8831e3fe5ae7" providerId="ADAL" clId="{7FCF7043-3E3B-4A3D-885F-BF28175FB7E1}" dt="2023-02-02T09:43:05.974" v="63" actId="11"/>
          <ac:spMkLst>
            <pc:docMk/>
            <pc:sldMk cId="0" sldId="299"/>
            <ac:spMk id="482" creationId="{00000000-0000-0000-0000-000000000000}"/>
          </ac:spMkLst>
        </pc:spChg>
      </pc:sldChg>
      <pc:sldChg chg="modSp mod">
        <pc:chgData name="GOMEZ, Paula" userId="c93cf399-3ed7-4230-9282-8831e3fe5ae7" providerId="ADAL" clId="{7FCF7043-3E3B-4A3D-885F-BF28175FB7E1}" dt="2023-02-02T09:43:42.303" v="89" actId="20577"/>
        <pc:sldMkLst>
          <pc:docMk/>
          <pc:sldMk cId="0" sldId="300"/>
        </pc:sldMkLst>
        <pc:spChg chg="mod">
          <ac:chgData name="GOMEZ, Paula" userId="c93cf399-3ed7-4230-9282-8831e3fe5ae7" providerId="ADAL" clId="{7FCF7043-3E3B-4A3D-885F-BF28175FB7E1}" dt="2023-02-02T09:43:42.303" v="89" actId="20577"/>
          <ac:spMkLst>
            <pc:docMk/>
            <pc:sldMk cId="0" sldId="300"/>
            <ac:spMk id="486" creationId="{00000000-0000-0000-0000-000000000000}"/>
          </ac:spMkLst>
        </pc:spChg>
      </pc:sldChg>
      <pc:sldChg chg="modSp mod">
        <pc:chgData name="GOMEZ, Paula" userId="c93cf399-3ed7-4230-9282-8831e3fe5ae7" providerId="ADAL" clId="{7FCF7043-3E3B-4A3D-885F-BF28175FB7E1}" dt="2023-02-02T09:44:05.383" v="90" actId="11"/>
        <pc:sldMkLst>
          <pc:docMk/>
          <pc:sldMk cId="0" sldId="310"/>
        </pc:sldMkLst>
        <pc:spChg chg="mod">
          <ac:chgData name="GOMEZ, Paula" userId="c93cf399-3ed7-4230-9282-8831e3fe5ae7" providerId="ADAL" clId="{7FCF7043-3E3B-4A3D-885F-BF28175FB7E1}" dt="2023-02-02T09:44:05.383" v="90" actId="11"/>
          <ac:spMkLst>
            <pc:docMk/>
            <pc:sldMk cId="0" sldId="310"/>
            <ac:spMk id="528" creationId="{00000000-0000-0000-0000-000000000000}"/>
          </ac:spMkLst>
        </pc:spChg>
      </pc:sldChg>
    </pc:docChg>
  </pc:docChgLst>
  <pc:docChgLst>
    <pc:chgData name="EZZINE, Hind" userId="S::ezzineh@who.int::edcab00f-6318-46e5-a4a9-188b01ee222f" providerId="AD" clId="Web-{524194F2-DD33-F00A-D914-5F481B6181EB}"/>
    <pc:docChg chg="modSld">
      <pc:chgData name="EZZINE, Hind" userId="S::ezzineh@who.int::edcab00f-6318-46e5-a4a9-188b01ee222f" providerId="AD" clId="Web-{524194F2-DD33-F00A-D914-5F481B6181EB}" dt="2023-03-29T10:11:35.036" v="43" actId="20577"/>
      <pc:docMkLst>
        <pc:docMk/>
      </pc:docMkLst>
      <pc:sldChg chg="addSp modSp">
        <pc:chgData name="EZZINE, Hind" userId="S::ezzineh@who.int::edcab00f-6318-46e5-a4a9-188b01ee222f" providerId="AD" clId="Web-{524194F2-DD33-F00A-D914-5F481B6181EB}" dt="2023-03-29T10:11:35.036" v="43" actId="20577"/>
        <pc:sldMkLst>
          <pc:docMk/>
          <pc:sldMk cId="0" sldId="314"/>
        </pc:sldMkLst>
        <pc:spChg chg="add mod">
          <ac:chgData name="EZZINE, Hind" userId="S::ezzineh@who.int::edcab00f-6318-46e5-a4a9-188b01ee222f" providerId="AD" clId="Web-{524194F2-DD33-F00A-D914-5F481B6181EB}" dt="2023-03-29T10:11:35.036" v="43" actId="20577"/>
          <ac:spMkLst>
            <pc:docMk/>
            <pc:sldMk cId="0" sldId="314"/>
            <ac:spMk id="2" creationId="{9E22E0DA-DA5A-45A8-5430-0D6F4A384767}"/>
          </ac:spMkLst>
        </pc:spChg>
        <pc:spChg chg="mod">
          <ac:chgData name="EZZINE, Hind" userId="S::ezzineh@who.int::edcab00f-6318-46e5-a4a9-188b01ee222f" providerId="AD" clId="Web-{524194F2-DD33-F00A-D914-5F481B6181EB}" dt="2023-03-29T10:08:49.594" v="0" actId="14100"/>
          <ac:spMkLst>
            <pc:docMk/>
            <pc:sldMk cId="0" sldId="314"/>
            <ac:spMk id="544" creationId="{00000000-0000-0000-0000-000000000000}"/>
          </ac:spMkLst>
        </pc:spChg>
      </pc:sldChg>
    </pc:docChg>
  </pc:docChgLst>
  <pc:docChgLst>
    <pc:chgData name="EZZINE, Hind" userId="S::ezzineh@who.int::edcab00f-6318-46e5-a4a9-188b01ee222f" providerId="AD" clId="Web-{B08CD06E-882C-0A3D-09CC-9EF9CB043D9C}"/>
    <pc:docChg chg="modSld">
      <pc:chgData name="EZZINE, Hind" userId="S::ezzineh@who.int::edcab00f-6318-46e5-a4a9-188b01ee222f" providerId="AD" clId="Web-{B08CD06E-882C-0A3D-09CC-9EF9CB043D9C}" dt="2023-03-17T15:11:26.932" v="0" actId="1076"/>
      <pc:docMkLst>
        <pc:docMk/>
      </pc:docMkLst>
      <pc:sldChg chg="modSp">
        <pc:chgData name="EZZINE, Hind" userId="S::ezzineh@who.int::edcab00f-6318-46e5-a4a9-188b01ee222f" providerId="AD" clId="Web-{B08CD06E-882C-0A3D-09CC-9EF9CB043D9C}" dt="2023-03-17T15:11:26.932" v="0" actId="1076"/>
        <pc:sldMkLst>
          <pc:docMk/>
          <pc:sldMk cId="0" sldId="272"/>
        </pc:sldMkLst>
        <pc:spChg chg="mod">
          <ac:chgData name="EZZINE, Hind" userId="S::ezzineh@who.int::edcab00f-6318-46e5-a4a9-188b01ee222f" providerId="AD" clId="Web-{B08CD06E-882C-0A3D-09CC-9EF9CB043D9C}" dt="2023-03-17T15:11:26.932" v="0" actId="1076"/>
          <ac:spMkLst>
            <pc:docMk/>
            <pc:sldMk cId="0" sldId="272"/>
            <ac:spMk id="350" creationId="{00000000-0000-0000-0000-000000000000}"/>
          </ac:spMkLst>
        </pc:spChg>
      </pc:sldChg>
    </pc:docChg>
  </pc:docChgLst>
</pc:chgInfo>
</file>

<file path=ppt/charts/_rels/chart1.xml.rels><?xml version="1.0" encoding="UTF-8" standalone="yes"?>
<Relationships xmlns="http://schemas.openxmlformats.org/package/2006/relationships"><Relationship Id="rId1" Type="http://schemas.openxmlformats.org/officeDocument/2006/relationships/oleObject" Target="file:///C:\Users\DELL\Desktop\06052017%20Line%20list%20Cluster%20of%20%20%20%20%20%20unexplained%20events-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1"/>
    <c:plotArea>
      <c:layout>
        <c:manualLayout>
          <c:layoutTarget val="inner"/>
          <c:xMode val="edge"/>
          <c:yMode val="edge"/>
          <c:x val="9.774268035110531E-2"/>
          <c:y val="4.5910743978614409E-2"/>
          <c:w val="0.8792471439463555"/>
          <c:h val="0.75773504230610955"/>
        </c:manualLayout>
      </c:layout>
      <c:barChart>
        <c:barDir val="col"/>
        <c:grouping val="clustered"/>
        <c:varyColors val="0"/>
        <c:ser>
          <c:idx val="0"/>
          <c:order val="0"/>
          <c:tx>
            <c:strRef>
              <c:f>Sheet9!$H$2</c:f>
              <c:strCache>
                <c:ptCount val="1"/>
                <c:pt idx="0">
                  <c:v>Cases</c:v>
                </c:pt>
              </c:strCache>
            </c:strRef>
          </c:tx>
          <c:invertIfNegative val="0"/>
          <c:cat>
            <c:strRef>
              <c:f>Sheet9!$G$3:$G$12</c:f>
              <c:strCache>
                <c:ptCount val="10"/>
                <c:pt idx="0">
                  <c:v>0 Days</c:v>
                </c:pt>
                <c:pt idx="1">
                  <c:v>1 Day</c:v>
                </c:pt>
                <c:pt idx="2">
                  <c:v>2 Days</c:v>
                </c:pt>
                <c:pt idx="3">
                  <c:v>3 Days</c:v>
                </c:pt>
                <c:pt idx="4">
                  <c:v>4 Days</c:v>
                </c:pt>
                <c:pt idx="5">
                  <c:v>5 Days</c:v>
                </c:pt>
                <c:pt idx="6">
                  <c:v>6 Days</c:v>
                </c:pt>
                <c:pt idx="7">
                  <c:v>7 Days</c:v>
                </c:pt>
                <c:pt idx="8">
                  <c:v>8 Days</c:v>
                </c:pt>
                <c:pt idx="9">
                  <c:v>9 Days</c:v>
                </c:pt>
              </c:strCache>
            </c:strRef>
          </c:cat>
          <c:val>
            <c:numRef>
              <c:f>Sheet9!$H$3:$H$12</c:f>
              <c:numCache>
                <c:formatCode>General</c:formatCode>
                <c:ptCount val="10"/>
                <c:pt idx="0">
                  <c:v>2</c:v>
                </c:pt>
                <c:pt idx="1">
                  <c:v>11</c:v>
                </c:pt>
                <c:pt idx="2">
                  <c:v>8</c:v>
                </c:pt>
                <c:pt idx="3">
                  <c:v>0</c:v>
                </c:pt>
                <c:pt idx="4">
                  <c:v>1</c:v>
                </c:pt>
                <c:pt idx="5">
                  <c:v>2</c:v>
                </c:pt>
                <c:pt idx="6">
                  <c:v>0</c:v>
                </c:pt>
                <c:pt idx="7">
                  <c:v>0</c:v>
                </c:pt>
                <c:pt idx="8">
                  <c:v>2</c:v>
                </c:pt>
                <c:pt idx="9">
                  <c:v>1</c:v>
                </c:pt>
              </c:numCache>
            </c:numRef>
          </c:val>
          <c:extLst>
            <c:ext xmlns:c16="http://schemas.microsoft.com/office/drawing/2014/chart" uri="{C3380CC4-5D6E-409C-BE32-E72D297353CC}">
              <c16:uniqueId val="{00000000-D2D9-4456-A483-88B857D3165F}"/>
            </c:ext>
          </c:extLst>
        </c:ser>
        <c:dLbls>
          <c:showLegendKey val="0"/>
          <c:showVal val="0"/>
          <c:showCatName val="0"/>
          <c:showSerName val="0"/>
          <c:showPercent val="0"/>
          <c:showBubbleSize val="0"/>
        </c:dLbls>
        <c:gapWidth val="0"/>
        <c:axId val="676168920"/>
        <c:axId val="676163432"/>
      </c:barChart>
      <c:catAx>
        <c:axId val="676168920"/>
        <c:scaling>
          <c:orientation val="minMax"/>
        </c:scaling>
        <c:delete val="0"/>
        <c:axPos val="b"/>
        <c:title>
          <c:tx>
            <c:rich>
              <a:bodyPr/>
              <a:lstStyle/>
              <a:p>
                <a:pPr>
                  <a:defRPr/>
                </a:pPr>
                <a:r>
                  <a:rPr lang="en-US"/>
                  <a:t>Number of days from exposure to onset of illness</a:t>
                </a:r>
              </a:p>
            </c:rich>
          </c:tx>
          <c:layout>
            <c:manualLayout>
              <c:xMode val="edge"/>
              <c:yMode val="edge"/>
              <c:x val="0.49175380857938611"/>
              <c:y val="0.8958992013864493"/>
            </c:manualLayout>
          </c:layout>
          <c:overlay val="0"/>
        </c:title>
        <c:numFmt formatCode="General" sourceLinked="0"/>
        <c:majorTickMark val="none"/>
        <c:minorTickMark val="none"/>
        <c:tickLblPos val="nextTo"/>
        <c:crossAx val="676163432"/>
        <c:crosses val="autoZero"/>
        <c:auto val="1"/>
        <c:lblAlgn val="ctr"/>
        <c:lblOffset val="100"/>
        <c:noMultiLvlLbl val="0"/>
      </c:catAx>
      <c:valAx>
        <c:axId val="676163432"/>
        <c:scaling>
          <c:orientation val="minMax"/>
        </c:scaling>
        <c:delete val="0"/>
        <c:axPos val="l"/>
        <c:title>
          <c:tx>
            <c:rich>
              <a:bodyPr/>
              <a:lstStyle/>
              <a:p>
                <a:pPr>
                  <a:defRPr/>
                </a:pPr>
                <a:r>
                  <a:rPr lang="en-US"/>
                  <a:t>Number of cases</a:t>
                </a:r>
              </a:p>
            </c:rich>
          </c:tx>
          <c:overlay val="0"/>
        </c:title>
        <c:numFmt formatCode="General" sourceLinked="1"/>
        <c:majorTickMark val="out"/>
        <c:minorTickMark val="none"/>
        <c:tickLblPos val="nextTo"/>
        <c:crossAx val="676168920"/>
        <c:crosses val="autoZero"/>
        <c:crossBetween val="between"/>
      </c:valAx>
    </c:plotArea>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78" name="Shape 278"/>
          <p:cNvSpPr>
            <a:spLocks noGrp="1" noRot="1" noChangeAspect="1"/>
          </p:cNvSpPr>
          <p:nvPr>
            <p:ph type="sldImg"/>
          </p:nvPr>
        </p:nvSpPr>
        <p:spPr>
          <a:xfrm>
            <a:off x="1143000" y="685800"/>
            <a:ext cx="4572000" cy="3429000"/>
          </a:xfrm>
          <a:prstGeom prst="rect">
            <a:avLst/>
          </a:prstGeom>
        </p:spPr>
        <p:txBody>
          <a:bodyPr/>
          <a:lstStyle/>
          <a:p>
            <a:endParaRPr/>
          </a:p>
        </p:txBody>
      </p:sp>
      <p:sp>
        <p:nvSpPr>
          <p:cNvPr id="279" name="Shape 279"/>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34128205"/>
      </p:ext>
    </p:extLst>
  </p:cSld>
  <p:clrMap bg1="lt1" tx1="dk1" bg2="lt2" tx2="dk2" accent1="accent1" accent2="accent2" accent3="accent3" accent4="accent4" accent5="accent5" accent6="accent6" hlink="hlink" folHlink="folHlink"/>
  <p:notesStyle>
    <a:lvl1pPr latinLnBrk="0">
      <a:spcBef>
        <a:spcPts val="400"/>
      </a:spcBef>
      <a:defRPr sz="1200">
        <a:latin typeface="+mn-lt"/>
        <a:ea typeface="+mn-ea"/>
        <a:cs typeface="+mn-cs"/>
        <a:sym typeface="Source Sans Pro Regular"/>
      </a:defRPr>
    </a:lvl1pPr>
    <a:lvl2pPr indent="228600" latinLnBrk="0">
      <a:spcBef>
        <a:spcPts val="400"/>
      </a:spcBef>
      <a:defRPr sz="1200">
        <a:latin typeface="+mn-lt"/>
        <a:ea typeface="+mn-ea"/>
        <a:cs typeface="+mn-cs"/>
        <a:sym typeface="Source Sans Pro Regular"/>
      </a:defRPr>
    </a:lvl2pPr>
    <a:lvl3pPr indent="457200" latinLnBrk="0">
      <a:spcBef>
        <a:spcPts val="400"/>
      </a:spcBef>
      <a:defRPr sz="1200">
        <a:latin typeface="+mn-lt"/>
        <a:ea typeface="+mn-ea"/>
        <a:cs typeface="+mn-cs"/>
        <a:sym typeface="Source Sans Pro Regular"/>
      </a:defRPr>
    </a:lvl3pPr>
    <a:lvl4pPr indent="685800" latinLnBrk="0">
      <a:spcBef>
        <a:spcPts val="400"/>
      </a:spcBef>
      <a:defRPr sz="1200">
        <a:latin typeface="+mn-lt"/>
        <a:ea typeface="+mn-ea"/>
        <a:cs typeface="+mn-cs"/>
        <a:sym typeface="Source Sans Pro Regular"/>
      </a:defRPr>
    </a:lvl4pPr>
    <a:lvl5pPr indent="914400" latinLnBrk="0">
      <a:spcBef>
        <a:spcPts val="400"/>
      </a:spcBef>
      <a:defRPr sz="1200">
        <a:latin typeface="+mn-lt"/>
        <a:ea typeface="+mn-ea"/>
        <a:cs typeface="+mn-cs"/>
        <a:sym typeface="Source Sans Pro Regular"/>
      </a:defRPr>
    </a:lvl5pPr>
    <a:lvl6pPr indent="1143000" latinLnBrk="0">
      <a:spcBef>
        <a:spcPts val="400"/>
      </a:spcBef>
      <a:defRPr sz="1200">
        <a:latin typeface="+mn-lt"/>
        <a:ea typeface="+mn-ea"/>
        <a:cs typeface="+mn-cs"/>
        <a:sym typeface="Source Sans Pro Regular"/>
      </a:defRPr>
    </a:lvl6pPr>
    <a:lvl7pPr indent="1371600" latinLnBrk="0">
      <a:spcBef>
        <a:spcPts val="400"/>
      </a:spcBef>
      <a:defRPr sz="1200">
        <a:latin typeface="+mn-lt"/>
        <a:ea typeface="+mn-ea"/>
        <a:cs typeface="+mn-cs"/>
        <a:sym typeface="Source Sans Pro Regular"/>
      </a:defRPr>
    </a:lvl7pPr>
    <a:lvl8pPr indent="1600200" latinLnBrk="0">
      <a:spcBef>
        <a:spcPts val="400"/>
      </a:spcBef>
      <a:defRPr sz="1200">
        <a:latin typeface="+mn-lt"/>
        <a:ea typeface="+mn-ea"/>
        <a:cs typeface="+mn-cs"/>
        <a:sym typeface="Source Sans Pro Regular"/>
      </a:defRPr>
    </a:lvl8pPr>
    <a:lvl9pPr indent="1828800" latinLnBrk="0">
      <a:spcBef>
        <a:spcPts val="400"/>
      </a:spcBef>
      <a:defRPr sz="1200">
        <a:latin typeface="+mn-lt"/>
        <a:ea typeface="+mn-ea"/>
        <a:cs typeface="+mn-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who.int/emergencies/outbreak-toolkit/standardized-data-collection-tools" TargetMode="External"/><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8" name="Shape 298"/>
          <p:cNvSpPr>
            <a:spLocks noGrp="1" noRot="1" noChangeAspect="1"/>
          </p:cNvSpPr>
          <p:nvPr>
            <p:ph type="sldImg"/>
          </p:nvPr>
        </p:nvSpPr>
        <p:spPr>
          <a:xfrm>
            <a:off x="381000" y="685800"/>
            <a:ext cx="6096000" cy="3429000"/>
          </a:xfrm>
          <a:prstGeom prst="rect">
            <a:avLst/>
          </a:prstGeom>
        </p:spPr>
        <p:txBody>
          <a:bodyPr/>
          <a:lstStyle/>
          <a:p>
            <a:endParaRPr/>
          </a:p>
        </p:txBody>
      </p:sp>
      <p:sp>
        <p:nvSpPr>
          <p:cNvPr id="299" name="Shape 299"/>
          <p:cNvSpPr>
            <a:spLocks noGrp="1"/>
          </p:cNvSpPr>
          <p:nvPr>
            <p:ph type="body" sz="quarter" idx="1"/>
          </p:nvPr>
        </p:nvSpPr>
        <p:spPr>
          <a:prstGeom prst="rect">
            <a:avLst/>
          </a:prstGeom>
        </p:spPr>
        <p:txBody>
          <a:bodyPr/>
          <a:lstStyle/>
          <a:p>
            <a:endParaRPr dirty="0"/>
          </a:p>
        </p:txBody>
      </p:sp>
    </p:spTree>
    <p:extLst>
      <p:ext uri="{BB962C8B-B14F-4D97-AF65-F5344CB8AC3E}">
        <p14:creationId xmlns:p14="http://schemas.microsoft.com/office/powerpoint/2010/main" val="2585167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4423252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r>
              <a:rPr lang="en-US" sz="1200" dirty="0">
                <a:effectLst/>
                <a:latin typeface="+mn-lt"/>
                <a:ea typeface="+mn-ea"/>
                <a:cs typeface="+mn-cs"/>
                <a:sym typeface="Source Sans Pro Regular"/>
              </a:rPr>
              <a:t>If possible, draw a map (if using R or another GIS software) but because time is limited a table showing the geographical distribution can also be done. </a:t>
            </a:r>
            <a:endParaRPr lang="fr-FR" sz="1200" dirty="0">
              <a:effectLst/>
              <a:latin typeface="+mn-lt"/>
              <a:ea typeface="+mn-ea"/>
              <a:cs typeface="+mn-cs"/>
              <a:sym typeface="Source Sans Pro Regular"/>
            </a:endParaRPr>
          </a:p>
          <a:p>
            <a:r>
              <a:rPr lang="en-US" sz="1200" dirty="0">
                <a:effectLst/>
                <a:latin typeface="+mn-lt"/>
                <a:ea typeface="+mn-ea"/>
                <a:cs typeface="+mn-cs"/>
                <a:sym typeface="Source Sans Pro Regular"/>
              </a:rPr>
              <a:t> </a:t>
            </a:r>
            <a:endParaRPr lang="fr-FR" sz="1200" dirty="0">
              <a:effectLst/>
              <a:latin typeface="+mn-lt"/>
              <a:ea typeface="+mn-ea"/>
              <a:cs typeface="+mn-cs"/>
              <a:sym typeface="Source Sans Pro Regular"/>
            </a:endParaRPr>
          </a:p>
          <a:p>
            <a:r>
              <a:rPr lang="en-US" sz="1200" dirty="0">
                <a:effectLst/>
                <a:latin typeface="+mn-lt"/>
                <a:ea typeface="+mn-ea"/>
                <a:cs typeface="+mn-cs"/>
                <a:sym typeface="Source Sans Pro Regular"/>
              </a:rPr>
              <a:t>The title of the map must indicate the number of cases described, the date, and if possible, the main attractions: marketplace, churches, schools, roads, that can help understanding what has happened.</a:t>
            </a:r>
            <a:endParaRPr lang="fr-FR" sz="1200" dirty="0">
              <a:effectLst/>
              <a:latin typeface="+mn-lt"/>
              <a:ea typeface="+mn-ea"/>
              <a:cs typeface="+mn-cs"/>
              <a:sym typeface="Source Sans Pro Regular"/>
            </a:endParaRPr>
          </a:p>
          <a:p>
            <a:endParaRPr lang="en-US" dirty="0"/>
          </a:p>
        </p:txBody>
      </p:sp>
    </p:spTree>
    <p:extLst>
      <p:ext uri="{BB962C8B-B14F-4D97-AF65-F5344CB8AC3E}">
        <p14:creationId xmlns:p14="http://schemas.microsoft.com/office/powerpoint/2010/main" val="13210646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6933558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9062972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8952036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r>
              <a:rPr lang="en-US" sz="1200" i="1" dirty="0">
                <a:solidFill>
                  <a:srgbClr val="FF0000"/>
                </a:solidFill>
                <a:effectLst/>
                <a:latin typeface="+mn-lt"/>
                <a:ea typeface="+mn-ea"/>
                <a:cs typeface="+mn-cs"/>
                <a:sym typeface="Source Sans Pro Regular"/>
              </a:rPr>
              <a:t>Note: The simple description of the cases distribution and characteristics is not enough. The epidemiologist must interpret the data in a meaningful way to advance in the investigation. </a:t>
            </a:r>
            <a:endParaRPr lang="fr-FR" sz="1200" dirty="0">
              <a:solidFill>
                <a:srgbClr val="FF0000"/>
              </a:solidFill>
              <a:effectLst/>
              <a:latin typeface="+mn-lt"/>
              <a:ea typeface="+mn-ea"/>
              <a:cs typeface="+mn-cs"/>
              <a:sym typeface="Source Sans Pro Regular"/>
            </a:endParaRPr>
          </a:p>
          <a:p>
            <a:r>
              <a:rPr lang="en-US" sz="1200" i="1" dirty="0">
                <a:solidFill>
                  <a:srgbClr val="FF0000"/>
                </a:solidFill>
                <a:effectLst/>
                <a:latin typeface="+mn-lt"/>
                <a:ea typeface="+mn-ea"/>
                <a:cs typeface="+mn-cs"/>
                <a:sym typeface="Source Sans Pro Regular"/>
              </a:rPr>
              <a:t>A good analysis is sometimes sufficient to conclude, and more analytical studies (case-control, cohort studies) are not always needed</a:t>
            </a:r>
            <a:r>
              <a:rPr lang="en-US" sz="1200" b="1" i="1" dirty="0">
                <a:solidFill>
                  <a:srgbClr val="FF0000"/>
                </a:solidFill>
                <a:effectLst/>
                <a:latin typeface="+mn-lt"/>
                <a:ea typeface="+mn-ea"/>
                <a:cs typeface="+mn-cs"/>
                <a:sym typeface="Source Sans Pro Regular"/>
              </a:rPr>
              <a:t>. </a:t>
            </a:r>
            <a:endParaRPr lang="fr-FR" sz="1200" dirty="0">
              <a:solidFill>
                <a:srgbClr val="FF0000"/>
              </a:solidFill>
              <a:effectLst/>
              <a:latin typeface="+mn-lt"/>
              <a:ea typeface="+mn-ea"/>
              <a:cs typeface="+mn-cs"/>
              <a:sym typeface="Source Sans Pro Regular"/>
            </a:endParaRPr>
          </a:p>
        </p:txBody>
      </p:sp>
    </p:spTree>
    <p:extLst>
      <p:ext uri="{BB962C8B-B14F-4D97-AF65-F5344CB8AC3E}">
        <p14:creationId xmlns:p14="http://schemas.microsoft.com/office/powerpoint/2010/main" val="15912605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811646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373431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09970396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 name="Shape 302"/>
          <p:cNvSpPr>
            <a:spLocks noGrp="1" noRot="1" noChangeAspect="1"/>
          </p:cNvSpPr>
          <p:nvPr>
            <p:ph type="sldImg"/>
          </p:nvPr>
        </p:nvSpPr>
        <p:spPr>
          <a:xfrm>
            <a:off x="381000" y="685800"/>
            <a:ext cx="6096000" cy="3429000"/>
          </a:xfrm>
          <a:prstGeom prst="rect">
            <a:avLst/>
          </a:prstGeom>
        </p:spPr>
        <p:txBody>
          <a:bodyPr/>
          <a:lstStyle/>
          <a:p>
            <a:endParaRPr/>
          </a:p>
        </p:txBody>
      </p:sp>
      <p:sp>
        <p:nvSpPr>
          <p:cNvPr id="303" name="Shape 303"/>
          <p:cNvSpPr>
            <a:spLocks noGrp="1"/>
          </p:cNvSpPr>
          <p:nvPr>
            <p:ph type="body" sz="quarter" idx="1"/>
          </p:nvPr>
        </p:nvSpPr>
        <p:spPr>
          <a:prstGeom prst="rect">
            <a:avLst/>
          </a:prstGeom>
        </p:spPr>
        <p:txBody>
          <a:bodyPr/>
          <a:lstStyle>
            <a:lvl1pPr>
              <a:spcBef>
                <a:spcPts val="0"/>
              </a:spcBef>
            </a:lvl1pPr>
          </a:lstStyle>
          <a:p>
            <a:r>
              <a:rPr dirty="0"/>
              <a:t> </a:t>
            </a:r>
          </a:p>
        </p:txBody>
      </p:sp>
    </p:spTree>
    <p:extLst>
      <p:ext uri="{BB962C8B-B14F-4D97-AF65-F5344CB8AC3E}">
        <p14:creationId xmlns:p14="http://schemas.microsoft.com/office/powerpoint/2010/main" val="11243982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 name="Shape 302"/>
          <p:cNvSpPr>
            <a:spLocks noGrp="1" noRot="1" noChangeAspect="1"/>
          </p:cNvSpPr>
          <p:nvPr>
            <p:ph type="sldImg"/>
          </p:nvPr>
        </p:nvSpPr>
        <p:spPr>
          <a:xfrm>
            <a:off x="381000" y="685800"/>
            <a:ext cx="6096000" cy="3429000"/>
          </a:xfrm>
          <a:prstGeom prst="rect">
            <a:avLst/>
          </a:prstGeom>
        </p:spPr>
        <p:txBody>
          <a:bodyPr/>
          <a:lstStyle/>
          <a:p>
            <a:endParaRPr/>
          </a:p>
        </p:txBody>
      </p:sp>
      <p:sp>
        <p:nvSpPr>
          <p:cNvPr id="303" name="Shape 303"/>
          <p:cNvSpPr>
            <a:spLocks noGrp="1"/>
          </p:cNvSpPr>
          <p:nvPr>
            <p:ph type="body" sz="quarter" idx="1"/>
          </p:nvPr>
        </p:nvSpPr>
        <p:spPr>
          <a:prstGeom prst="rect">
            <a:avLst/>
          </a:prstGeom>
        </p:spPr>
        <p:txBody>
          <a:bodyPr/>
          <a:lstStyle>
            <a:lvl1pPr>
              <a:spcBef>
                <a:spcPts val="0"/>
              </a:spcBef>
            </a:lvl1pPr>
          </a:lstStyle>
          <a:p>
            <a:r>
              <a:rPr dirty="0"/>
              <a:t> </a:t>
            </a:r>
          </a:p>
        </p:txBody>
      </p:sp>
    </p:spTree>
    <p:extLst>
      <p:ext uri="{BB962C8B-B14F-4D97-AF65-F5344CB8AC3E}">
        <p14:creationId xmlns:p14="http://schemas.microsoft.com/office/powerpoint/2010/main" val="29690804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7522851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7789837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r>
              <a:rPr lang="en-US" dirty="0"/>
              <a:t>Note that conducting analytical studies is time and resource consuming and one must be very clear of the objectives and limitations of such studies conducted ad hoc in the field before engaging in it. </a:t>
            </a:r>
          </a:p>
          <a:p>
            <a:r>
              <a:rPr lang="en-US" dirty="0"/>
              <a:t>Many case-control studies cannot lead to results because of too many limitations when conducted (choice of controls, lack of clear objective of the study because initial hypothesis is not clear, etc.) </a:t>
            </a:r>
            <a:endParaRPr lang="fr-FR" dirty="0"/>
          </a:p>
          <a:p>
            <a:endParaRPr lang="en-US" dirty="0"/>
          </a:p>
        </p:txBody>
      </p:sp>
    </p:spTree>
    <p:extLst>
      <p:ext uri="{BB962C8B-B14F-4D97-AF65-F5344CB8AC3E}">
        <p14:creationId xmlns:p14="http://schemas.microsoft.com/office/powerpoint/2010/main" val="33201603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52146140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pPr marL="307975" lvl="1" indent="-307975"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ea typeface="Arial"/>
                <a:cs typeface="Arial"/>
              </a:rPr>
              <a:t>If the list of participants could be complete and accurate, and if human resources to follow each participant could be available, we could discuss a follow up of all participants and conduct a cohort study. </a:t>
            </a:r>
          </a:p>
          <a:p>
            <a:pPr marL="307975" lvl="1" indent="-307975"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fr-FR" sz="2400" dirty="0">
              <a:solidFill>
                <a:srgbClr val="10253F"/>
              </a:solidFill>
              <a:latin typeface="Source Sans Pro Regular"/>
              <a:ea typeface="Arial"/>
              <a:cs typeface="Arial"/>
            </a:endParaRPr>
          </a:p>
          <a:p>
            <a:pPr marL="307975" lvl="1" indent="-307975"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ea typeface="Arial"/>
                <a:cs typeface="Arial"/>
              </a:rPr>
              <a:t>In that situation, there is a need to go fast to identify the disease that is killing many young persons and the most appropriate decision is to conduct a case control study, which is less resource and time consuming.</a:t>
            </a:r>
            <a:endParaRPr lang="fr-FR" sz="2400" dirty="0">
              <a:solidFill>
                <a:srgbClr val="10253F"/>
              </a:solidFill>
              <a:latin typeface="Source Sans Pro Regular"/>
              <a:ea typeface="Arial"/>
              <a:cs typeface="Arial"/>
            </a:endParaRPr>
          </a:p>
          <a:p>
            <a:pPr marL="307975" lvl="1" indent="-307975"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ea typeface="Arial"/>
                <a:cs typeface="Arial"/>
              </a:rPr>
              <a:t> </a:t>
            </a:r>
            <a:endParaRPr lang="fr-FR" sz="2400" dirty="0">
              <a:solidFill>
                <a:srgbClr val="10253F"/>
              </a:solidFill>
              <a:latin typeface="Source Sans Pro Regular"/>
              <a:ea typeface="Arial"/>
              <a:cs typeface="Arial"/>
            </a:endParaRPr>
          </a:p>
          <a:p>
            <a:pPr marL="307975" lvl="1" indent="-307975"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ea typeface="Arial"/>
                <a:cs typeface="Arial"/>
              </a:rPr>
              <a:t>The objective of the case study is to identify the product that could cause this disease and make sure it is not circulating anymore. </a:t>
            </a:r>
            <a:endParaRPr lang="fr-FR" sz="2400" dirty="0">
              <a:solidFill>
                <a:srgbClr val="10253F"/>
              </a:solidFill>
              <a:latin typeface="Source Sans Pro Regular"/>
              <a:ea typeface="Arial"/>
              <a:cs typeface="Arial"/>
            </a:endParaRPr>
          </a:p>
          <a:p>
            <a:pPr marL="307975" lvl="1" indent="-307975"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ea typeface="Arial"/>
                <a:cs typeface="Arial"/>
              </a:rPr>
              <a:t>The sample size is small and to avoid empty cells it is better to match several controls to one case. </a:t>
            </a:r>
            <a:endParaRPr lang="fr-FR" sz="2400" dirty="0">
              <a:solidFill>
                <a:srgbClr val="10253F"/>
              </a:solidFill>
              <a:latin typeface="Source Sans Pro Regular"/>
              <a:ea typeface="Arial"/>
              <a:cs typeface="Arial"/>
            </a:endParaRPr>
          </a:p>
          <a:p>
            <a:pPr marL="307975" lvl="1" indent="-307975"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ea typeface="Arial"/>
                <a:cs typeface="Arial"/>
              </a:rPr>
              <a:t>It is recommended to have an epidemiologist with experience to conduct the case control study. </a:t>
            </a:r>
            <a:endParaRPr lang="fr-FR" sz="2400" dirty="0">
              <a:solidFill>
                <a:srgbClr val="10253F"/>
              </a:solidFill>
              <a:latin typeface="Source Sans Pro Regular"/>
              <a:ea typeface="Arial"/>
              <a:cs typeface="Arial"/>
            </a:endParaRPr>
          </a:p>
          <a:p>
            <a:pPr marL="307975" lvl="1" indent="-307975"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fr-FR" sz="2400" dirty="0">
              <a:solidFill>
                <a:srgbClr val="10253F"/>
              </a:solidFill>
              <a:latin typeface="Source Sans Pro Regular"/>
              <a:ea typeface="Arial"/>
              <a:cs typeface="Arial"/>
            </a:endParaRPr>
          </a:p>
          <a:p>
            <a:endParaRPr lang="en-US" dirty="0"/>
          </a:p>
        </p:txBody>
      </p:sp>
    </p:spTree>
    <p:extLst>
      <p:ext uri="{BB962C8B-B14F-4D97-AF65-F5344CB8AC3E}">
        <p14:creationId xmlns:p14="http://schemas.microsoft.com/office/powerpoint/2010/main" val="17165825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39135782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2089932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8031855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8619965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 name="Shape 302"/>
          <p:cNvSpPr>
            <a:spLocks noGrp="1" noRot="1" noChangeAspect="1"/>
          </p:cNvSpPr>
          <p:nvPr>
            <p:ph type="sldImg"/>
          </p:nvPr>
        </p:nvSpPr>
        <p:spPr>
          <a:xfrm>
            <a:off x="381000" y="685800"/>
            <a:ext cx="6096000" cy="3429000"/>
          </a:xfrm>
          <a:prstGeom prst="rect">
            <a:avLst/>
          </a:prstGeom>
        </p:spPr>
        <p:txBody>
          <a:bodyPr/>
          <a:lstStyle/>
          <a:p>
            <a:endParaRPr/>
          </a:p>
        </p:txBody>
      </p:sp>
      <p:sp>
        <p:nvSpPr>
          <p:cNvPr id="303" name="Shape 303"/>
          <p:cNvSpPr>
            <a:spLocks noGrp="1"/>
          </p:cNvSpPr>
          <p:nvPr>
            <p:ph type="body" sz="quarter" idx="1"/>
          </p:nvPr>
        </p:nvSpPr>
        <p:spPr>
          <a:prstGeom prst="rect">
            <a:avLst/>
          </a:prstGeom>
        </p:spPr>
        <p:txBody>
          <a:bodyPr/>
          <a:lstStyle>
            <a:lvl1pPr>
              <a:spcBef>
                <a:spcPts val="0"/>
              </a:spcBef>
            </a:lvl1pPr>
          </a:lstStyle>
          <a:p>
            <a:r>
              <a:rPr dirty="0"/>
              <a:t> </a:t>
            </a:r>
          </a:p>
        </p:txBody>
      </p:sp>
    </p:spTree>
    <p:extLst>
      <p:ext uri="{BB962C8B-B14F-4D97-AF65-F5344CB8AC3E}">
        <p14:creationId xmlns:p14="http://schemas.microsoft.com/office/powerpoint/2010/main" val="34577115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 name="Shape 302"/>
          <p:cNvSpPr>
            <a:spLocks noGrp="1" noRot="1" noChangeAspect="1"/>
          </p:cNvSpPr>
          <p:nvPr>
            <p:ph type="sldImg"/>
          </p:nvPr>
        </p:nvSpPr>
        <p:spPr>
          <a:xfrm>
            <a:off x="381000" y="685800"/>
            <a:ext cx="6096000" cy="3429000"/>
          </a:xfrm>
          <a:prstGeom prst="rect">
            <a:avLst/>
          </a:prstGeom>
        </p:spPr>
        <p:txBody>
          <a:bodyPr/>
          <a:lstStyle/>
          <a:p>
            <a:endParaRPr/>
          </a:p>
        </p:txBody>
      </p:sp>
      <p:sp>
        <p:nvSpPr>
          <p:cNvPr id="303" name="Shape 303"/>
          <p:cNvSpPr>
            <a:spLocks noGrp="1"/>
          </p:cNvSpPr>
          <p:nvPr>
            <p:ph type="body" sz="quarter" idx="1"/>
          </p:nvPr>
        </p:nvSpPr>
        <p:spPr>
          <a:prstGeom prst="rect">
            <a:avLst/>
          </a:prstGeom>
        </p:spPr>
        <p:txBody>
          <a:bodyPr/>
          <a:lstStyle>
            <a:lvl1pPr>
              <a:spcBef>
                <a:spcPts val="0"/>
              </a:spcBef>
            </a:lvl1pPr>
          </a:lstStyle>
          <a:p>
            <a:r>
              <a:rPr dirty="0"/>
              <a:t> </a:t>
            </a:r>
          </a:p>
        </p:txBody>
      </p:sp>
    </p:spTree>
    <p:extLst>
      <p:ext uri="{BB962C8B-B14F-4D97-AF65-F5344CB8AC3E}">
        <p14:creationId xmlns:p14="http://schemas.microsoft.com/office/powerpoint/2010/main" val="374387956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 name="Shape 302"/>
          <p:cNvSpPr>
            <a:spLocks noGrp="1" noRot="1" noChangeAspect="1"/>
          </p:cNvSpPr>
          <p:nvPr>
            <p:ph type="sldImg"/>
          </p:nvPr>
        </p:nvSpPr>
        <p:spPr>
          <a:xfrm>
            <a:off x="381000" y="685800"/>
            <a:ext cx="6096000" cy="3429000"/>
          </a:xfrm>
          <a:prstGeom prst="rect">
            <a:avLst/>
          </a:prstGeom>
        </p:spPr>
        <p:txBody>
          <a:bodyPr/>
          <a:lstStyle/>
          <a:p>
            <a:endParaRPr/>
          </a:p>
        </p:txBody>
      </p:sp>
      <p:sp>
        <p:nvSpPr>
          <p:cNvPr id="303" name="Shape 303"/>
          <p:cNvSpPr>
            <a:spLocks noGrp="1"/>
          </p:cNvSpPr>
          <p:nvPr>
            <p:ph type="body" sz="quarter" idx="1"/>
          </p:nvPr>
        </p:nvSpPr>
        <p:spPr>
          <a:prstGeom prst="rect">
            <a:avLst/>
          </a:prstGeom>
        </p:spPr>
        <p:txBody>
          <a:bodyPr/>
          <a:lstStyle>
            <a:lvl1pPr>
              <a:spcBef>
                <a:spcPts val="0"/>
              </a:spcBef>
            </a:lvl1pPr>
          </a:lstStyle>
          <a:p>
            <a:r>
              <a:rPr dirty="0"/>
              <a:t> </a:t>
            </a:r>
          </a:p>
        </p:txBody>
      </p:sp>
    </p:spTree>
    <p:extLst>
      <p:ext uri="{BB962C8B-B14F-4D97-AF65-F5344CB8AC3E}">
        <p14:creationId xmlns:p14="http://schemas.microsoft.com/office/powerpoint/2010/main" val="258148126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pPr hangingPunct="1"/>
            <a:r>
              <a:rPr lang="en-US" dirty="0"/>
              <a:t>At a certain stage of the investigation, the epidemiologist needs to step back and take some distance from the ongoing investigation to: </a:t>
            </a:r>
            <a:endParaRPr lang="fr-FR" dirty="0"/>
          </a:p>
          <a:p>
            <a:pPr marL="457200" lvl="0" indent="-457200" eaLnBrk="0" fontAlgn="base">
              <a:buClr>
                <a:srgbClr val="65A000"/>
              </a:buClr>
              <a:buFont typeface="+mj-lt"/>
              <a:buAutoNum type="arabicPeriod"/>
            </a:pPr>
            <a:r>
              <a:rPr lang="en-US" dirty="0"/>
              <a:t>Synthetize all information gathered via the data collection and analysis, the interviews with key informants and community leaders, informal talk with the drivers, vendors, doctors, health workers, colleagues from the country and any person in the community. </a:t>
            </a:r>
            <a:endParaRPr lang="fr-FR" dirty="0"/>
          </a:p>
          <a:p>
            <a:pPr marL="457200" lvl="0" indent="-457200" eaLnBrk="0" fontAlgn="base">
              <a:buClr>
                <a:srgbClr val="65A000"/>
              </a:buClr>
              <a:buFont typeface="+mj-lt"/>
              <a:buAutoNum type="arabicPeriod"/>
            </a:pPr>
            <a:r>
              <a:rPr lang="en-US" dirty="0"/>
              <a:t>Verify if each hypothesis that was raised has been tested and has reached a conclusion, either to accept or to reject it. This must have been done using tangible proofs and argumentation. </a:t>
            </a:r>
            <a:endParaRPr lang="fr-FR" dirty="0"/>
          </a:p>
          <a:p>
            <a:pPr marL="457200" lvl="0" indent="-457200" eaLnBrk="0" fontAlgn="base">
              <a:buClr>
                <a:srgbClr val="65A000"/>
              </a:buClr>
              <a:buFont typeface="+mj-lt"/>
              <a:buAutoNum type="arabicPeriod"/>
            </a:pPr>
            <a:r>
              <a:rPr lang="en-US" dirty="0"/>
              <a:t>Evaluate if the control measures that have been proposed so far are accepted, implemented, and have an impact. </a:t>
            </a:r>
            <a:endParaRPr lang="fr-FR" dirty="0"/>
          </a:p>
        </p:txBody>
      </p:sp>
    </p:spTree>
    <p:extLst>
      <p:ext uri="{BB962C8B-B14F-4D97-AF65-F5344CB8AC3E}">
        <p14:creationId xmlns:p14="http://schemas.microsoft.com/office/powerpoint/2010/main" val="35616198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 name="Shape 302"/>
          <p:cNvSpPr>
            <a:spLocks noGrp="1" noRot="1" noChangeAspect="1"/>
          </p:cNvSpPr>
          <p:nvPr>
            <p:ph type="sldImg"/>
          </p:nvPr>
        </p:nvSpPr>
        <p:spPr>
          <a:xfrm>
            <a:off x="381000" y="685800"/>
            <a:ext cx="6096000" cy="3429000"/>
          </a:xfrm>
          <a:prstGeom prst="rect">
            <a:avLst/>
          </a:prstGeom>
        </p:spPr>
        <p:txBody>
          <a:bodyPr/>
          <a:lstStyle/>
          <a:p>
            <a:endParaRPr/>
          </a:p>
        </p:txBody>
      </p:sp>
      <p:sp>
        <p:nvSpPr>
          <p:cNvPr id="303" name="Shape 303"/>
          <p:cNvSpPr>
            <a:spLocks noGrp="1"/>
          </p:cNvSpPr>
          <p:nvPr>
            <p:ph type="body" sz="quarter" idx="1"/>
          </p:nvPr>
        </p:nvSpPr>
        <p:spPr>
          <a:prstGeom prst="rect">
            <a:avLst/>
          </a:prstGeom>
        </p:spPr>
        <p:txBody>
          <a:bodyPr/>
          <a:lstStyle>
            <a:lvl1pPr>
              <a:spcBef>
                <a:spcPts val="0"/>
              </a:spcBef>
            </a:lvl1pPr>
          </a:lstStyle>
          <a:p>
            <a:r>
              <a:rPr dirty="0"/>
              <a:t> </a:t>
            </a:r>
          </a:p>
        </p:txBody>
      </p:sp>
    </p:spTree>
    <p:extLst>
      <p:ext uri="{BB962C8B-B14F-4D97-AF65-F5344CB8AC3E}">
        <p14:creationId xmlns:p14="http://schemas.microsoft.com/office/powerpoint/2010/main" val="303858710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r>
              <a:rPr lang="en-CA" sz="1200" dirty="0">
                <a:effectLst/>
                <a:latin typeface="+mn-lt"/>
                <a:ea typeface="+mn-ea"/>
                <a:cs typeface="+mn-cs"/>
                <a:sym typeface="Source Sans Pro Regular"/>
              </a:rPr>
              <a:t>Clinical lab serving hospitals and health care facilities: Perform diagnostic testing of patient samples</a:t>
            </a:r>
            <a:endParaRPr lang="fr-FR" dirty="0">
              <a:effectLst/>
            </a:endParaRPr>
          </a:p>
          <a:p>
            <a:r>
              <a:rPr lang="en-CA" sz="1200" dirty="0">
                <a:effectLst/>
                <a:latin typeface="+mn-lt"/>
                <a:ea typeface="+mn-ea"/>
                <a:cs typeface="+mn-cs"/>
                <a:sym typeface="Source Sans Pro Regular"/>
              </a:rPr>
              <a:t> </a:t>
            </a:r>
            <a:endParaRPr lang="fr-FR" sz="1200" dirty="0">
              <a:effectLst/>
              <a:latin typeface="+mn-lt"/>
              <a:ea typeface="+mn-ea"/>
              <a:cs typeface="+mn-cs"/>
              <a:sym typeface="Source Sans Pro Regular"/>
            </a:endParaRPr>
          </a:p>
          <a:p>
            <a:r>
              <a:rPr lang="en-CA" sz="1200" dirty="0">
                <a:effectLst/>
                <a:latin typeface="+mn-lt"/>
                <a:ea typeface="+mn-ea"/>
                <a:cs typeface="+mn-cs"/>
                <a:sym typeface="Source Sans Pro Regular"/>
              </a:rPr>
              <a:t>In many outbreaks many samples are taken and send to laboratory in or out of the country. In many cases only few positive results are sent back. When this occurs the investigation usually stop. </a:t>
            </a:r>
            <a:endParaRPr lang="fr-FR" sz="1200" dirty="0">
              <a:effectLst/>
              <a:latin typeface="+mn-lt"/>
              <a:ea typeface="+mn-ea"/>
              <a:cs typeface="+mn-cs"/>
              <a:sym typeface="Source Sans Pro Regular"/>
            </a:endParaRPr>
          </a:p>
          <a:p>
            <a:r>
              <a:rPr lang="en-CA" sz="1200" dirty="0">
                <a:effectLst/>
                <a:latin typeface="+mn-lt"/>
                <a:ea typeface="+mn-ea"/>
                <a:cs typeface="+mn-cs"/>
                <a:sym typeface="Source Sans Pro Regular"/>
              </a:rPr>
              <a:t>In reality the epidemiologist must trace back all laboratory samples sent, obtain results and inform the doctor so that he/she can inform the patient, including negative results.</a:t>
            </a:r>
            <a:endParaRPr lang="fr-FR" sz="1200" dirty="0">
              <a:effectLst/>
              <a:latin typeface="+mn-lt"/>
              <a:ea typeface="+mn-ea"/>
              <a:cs typeface="+mn-cs"/>
              <a:sym typeface="Source Sans Pro Regular"/>
            </a:endParaRPr>
          </a:p>
          <a:p>
            <a:r>
              <a:rPr lang="en-CA" sz="1200" dirty="0">
                <a:effectLst/>
                <a:latin typeface="+mn-lt"/>
                <a:ea typeface="+mn-ea"/>
                <a:cs typeface="+mn-cs"/>
                <a:sym typeface="Source Sans Pro Regular"/>
              </a:rPr>
              <a:t>Reconciliation of sample with patient is one of the biggest problems in outbreak: a good identification of sample must be organised as soon as a sample is taken from a patient. Unique identifiers are usually used for that: linking patient and biological samples. </a:t>
            </a:r>
            <a:endParaRPr lang="en-US" dirty="0"/>
          </a:p>
        </p:txBody>
      </p:sp>
    </p:spTree>
    <p:extLst>
      <p:ext uri="{BB962C8B-B14F-4D97-AF65-F5344CB8AC3E}">
        <p14:creationId xmlns:p14="http://schemas.microsoft.com/office/powerpoint/2010/main" val="173341816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pPr fontAlgn="base"/>
            <a:r>
              <a:rPr lang="en-CA" dirty="0"/>
              <a:t>Examine and sample food, water sources, buildings materials, or environmental surfaces</a:t>
            </a:r>
            <a:endParaRPr lang="fr-FR" dirty="0"/>
          </a:p>
          <a:p>
            <a:pPr fontAlgn="base"/>
            <a:r>
              <a:rPr lang="en-CA" dirty="0"/>
              <a:t>This will provide information about the exposure to agent</a:t>
            </a:r>
            <a:r>
              <a:rPr lang="en-US" dirty="0"/>
              <a:t>, the </a:t>
            </a:r>
            <a:r>
              <a:rPr lang="en-CA" dirty="0"/>
              <a:t>contamination during food preparation, or manufacturing, exposure during recreational activities</a:t>
            </a:r>
            <a:r>
              <a:rPr lang="en-US" dirty="0"/>
              <a:t>, </a:t>
            </a:r>
            <a:r>
              <a:rPr lang="en-CA" dirty="0"/>
              <a:t>document contaminated environment. </a:t>
            </a:r>
            <a:endParaRPr lang="fr-FR" dirty="0"/>
          </a:p>
          <a:p>
            <a:r>
              <a:rPr lang="en-US" dirty="0"/>
              <a:t> </a:t>
            </a:r>
            <a:endParaRPr lang="fr-FR" dirty="0"/>
          </a:p>
        </p:txBody>
      </p:sp>
    </p:spTree>
    <p:extLst>
      <p:ext uri="{BB962C8B-B14F-4D97-AF65-F5344CB8AC3E}">
        <p14:creationId xmlns:p14="http://schemas.microsoft.com/office/powerpoint/2010/main" val="391135562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r>
              <a:rPr lang="en-CA" dirty="0"/>
              <a:t>In local, state, and federal public health labs: you can try to test water, soil, dust, food, and clinical specimens</a:t>
            </a:r>
            <a:r>
              <a:rPr lang="en-US" dirty="0"/>
              <a:t> and eventually </a:t>
            </a:r>
            <a:r>
              <a:rPr lang="en-CA" dirty="0"/>
              <a:t>conduct forensic testing, and molecular fingerprinting. </a:t>
            </a:r>
            <a:endParaRPr lang="fr-FR" dirty="0"/>
          </a:p>
          <a:p>
            <a:r>
              <a:rPr lang="en-CA" dirty="0"/>
              <a:t>Molecular fingerprint will help identify agent and subtype and to link cases with sources by strain identification</a:t>
            </a:r>
            <a:endParaRPr lang="fr-FR" dirty="0"/>
          </a:p>
          <a:p>
            <a:r>
              <a:rPr lang="en-CA" dirty="0"/>
              <a:t>Hospital clinical lab and Public Health labs can report cases. However, in many countries, </a:t>
            </a:r>
            <a:r>
              <a:rPr lang="en-US" dirty="0"/>
              <a:t>s</a:t>
            </a:r>
            <a:r>
              <a:rPr lang="en-CA" dirty="0" err="1"/>
              <a:t>amples</a:t>
            </a:r>
            <a:r>
              <a:rPr lang="en-CA" dirty="0"/>
              <a:t> collected during investigation go to PH labs. </a:t>
            </a:r>
            <a:endParaRPr lang="fr-FR" dirty="0"/>
          </a:p>
          <a:p>
            <a:pPr lvl="0"/>
            <a:endParaRPr lang="fr-FR" dirty="0"/>
          </a:p>
          <a:p>
            <a:endParaRPr lang="en-US" dirty="0"/>
          </a:p>
          <a:p>
            <a:pPr lvl="0"/>
            <a:endParaRPr lang="fr-FR" dirty="0"/>
          </a:p>
          <a:p>
            <a:endParaRPr lang="en-US" dirty="0"/>
          </a:p>
        </p:txBody>
      </p:sp>
    </p:spTree>
    <p:extLst>
      <p:ext uri="{BB962C8B-B14F-4D97-AF65-F5344CB8AC3E}">
        <p14:creationId xmlns:p14="http://schemas.microsoft.com/office/powerpoint/2010/main" val="344852068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30966387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81020264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 name="Shape 302"/>
          <p:cNvSpPr>
            <a:spLocks noGrp="1" noRot="1" noChangeAspect="1"/>
          </p:cNvSpPr>
          <p:nvPr>
            <p:ph type="sldImg"/>
          </p:nvPr>
        </p:nvSpPr>
        <p:spPr>
          <a:xfrm>
            <a:off x="381000" y="685800"/>
            <a:ext cx="6096000" cy="3429000"/>
          </a:xfrm>
          <a:prstGeom prst="rect">
            <a:avLst/>
          </a:prstGeom>
        </p:spPr>
        <p:txBody>
          <a:bodyPr/>
          <a:lstStyle/>
          <a:p>
            <a:endParaRPr/>
          </a:p>
        </p:txBody>
      </p:sp>
      <p:sp>
        <p:nvSpPr>
          <p:cNvPr id="303" name="Shape 303"/>
          <p:cNvSpPr>
            <a:spLocks noGrp="1"/>
          </p:cNvSpPr>
          <p:nvPr>
            <p:ph type="body" sz="quarter" idx="1"/>
          </p:nvPr>
        </p:nvSpPr>
        <p:spPr>
          <a:prstGeom prst="rect">
            <a:avLst/>
          </a:prstGeom>
        </p:spPr>
        <p:txBody>
          <a:bodyPr/>
          <a:lstStyle>
            <a:lvl1pPr>
              <a:spcBef>
                <a:spcPts val="0"/>
              </a:spcBef>
            </a:lvl1pPr>
          </a:lstStyle>
          <a:p>
            <a:r>
              <a:rPr dirty="0"/>
              <a:t> </a:t>
            </a:r>
          </a:p>
        </p:txBody>
      </p:sp>
    </p:spTree>
    <p:extLst>
      <p:ext uri="{BB962C8B-B14F-4D97-AF65-F5344CB8AC3E}">
        <p14:creationId xmlns:p14="http://schemas.microsoft.com/office/powerpoint/2010/main" val="114012529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113023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 name="Shape 302"/>
          <p:cNvSpPr>
            <a:spLocks noGrp="1" noRot="1" noChangeAspect="1"/>
          </p:cNvSpPr>
          <p:nvPr>
            <p:ph type="sldImg"/>
          </p:nvPr>
        </p:nvSpPr>
        <p:spPr>
          <a:xfrm>
            <a:off x="381000" y="685800"/>
            <a:ext cx="6096000" cy="3429000"/>
          </a:xfrm>
          <a:prstGeom prst="rect">
            <a:avLst/>
          </a:prstGeom>
        </p:spPr>
        <p:txBody>
          <a:bodyPr/>
          <a:lstStyle/>
          <a:p>
            <a:endParaRPr/>
          </a:p>
        </p:txBody>
      </p:sp>
      <p:sp>
        <p:nvSpPr>
          <p:cNvPr id="303" name="Shape 303"/>
          <p:cNvSpPr>
            <a:spLocks noGrp="1"/>
          </p:cNvSpPr>
          <p:nvPr>
            <p:ph type="body" sz="quarter" idx="1"/>
          </p:nvPr>
        </p:nvSpPr>
        <p:spPr>
          <a:prstGeom prst="rect">
            <a:avLst/>
          </a:prstGeom>
        </p:spPr>
        <p:txBody>
          <a:bodyPr/>
          <a:lstStyle>
            <a:lvl1pPr>
              <a:spcBef>
                <a:spcPts val="0"/>
              </a:spcBef>
            </a:lvl1pPr>
          </a:lstStyle>
          <a:p>
            <a:r>
              <a:rPr dirty="0"/>
              <a:t> </a:t>
            </a:r>
          </a:p>
        </p:txBody>
      </p:sp>
    </p:spTree>
    <p:extLst>
      <p:ext uri="{BB962C8B-B14F-4D97-AF65-F5344CB8AC3E}">
        <p14:creationId xmlns:p14="http://schemas.microsoft.com/office/powerpoint/2010/main" val="119483031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62383627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1567354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50564931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 name="Shape 302"/>
          <p:cNvSpPr>
            <a:spLocks noGrp="1" noRot="1" noChangeAspect="1"/>
          </p:cNvSpPr>
          <p:nvPr>
            <p:ph type="sldImg"/>
          </p:nvPr>
        </p:nvSpPr>
        <p:spPr>
          <a:xfrm>
            <a:off x="381000" y="685800"/>
            <a:ext cx="6096000" cy="3429000"/>
          </a:xfrm>
          <a:prstGeom prst="rect">
            <a:avLst/>
          </a:prstGeom>
        </p:spPr>
        <p:txBody>
          <a:bodyPr/>
          <a:lstStyle/>
          <a:p>
            <a:endParaRPr/>
          </a:p>
        </p:txBody>
      </p:sp>
      <p:sp>
        <p:nvSpPr>
          <p:cNvPr id="303" name="Shape 303"/>
          <p:cNvSpPr>
            <a:spLocks noGrp="1"/>
          </p:cNvSpPr>
          <p:nvPr>
            <p:ph type="body" sz="quarter" idx="1"/>
          </p:nvPr>
        </p:nvSpPr>
        <p:spPr>
          <a:prstGeom prst="rect">
            <a:avLst/>
          </a:prstGeom>
        </p:spPr>
        <p:txBody>
          <a:bodyPr/>
          <a:lstStyle>
            <a:lvl1pPr>
              <a:spcBef>
                <a:spcPts val="0"/>
              </a:spcBef>
            </a:lvl1pPr>
          </a:lstStyle>
          <a:p>
            <a:r>
              <a:rPr dirty="0"/>
              <a:t> </a:t>
            </a:r>
          </a:p>
        </p:txBody>
      </p:sp>
    </p:spTree>
    <p:extLst>
      <p:ext uri="{BB962C8B-B14F-4D97-AF65-F5344CB8AC3E}">
        <p14:creationId xmlns:p14="http://schemas.microsoft.com/office/powerpoint/2010/main" val="94230935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8892841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6337869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6099935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pPr marL="0" marR="0" lvl="0" indent="0" defTabSz="914400" eaLnBrk="1" fontAlgn="auto" latinLnBrk="0" hangingPunct="1">
              <a:lnSpc>
                <a:spcPct val="100000"/>
              </a:lnSpc>
              <a:spcBef>
                <a:spcPts val="400"/>
              </a:spcBef>
              <a:spcAft>
                <a:spcPts val="0"/>
              </a:spcAft>
              <a:buClrTx/>
              <a:buSzTx/>
              <a:buFontTx/>
              <a:buNone/>
              <a:tabLst/>
              <a:defRPr/>
            </a:pPr>
            <a:r>
              <a:rPr lang="en-US" sz="1200" b="1" i="1" dirty="0">
                <a:effectLst/>
                <a:latin typeface="+mn-lt"/>
                <a:ea typeface="+mn-ea"/>
                <a:cs typeface="+mn-cs"/>
                <a:sym typeface="Source Sans Pro Regular"/>
              </a:rPr>
              <a:t>Comment:</a:t>
            </a:r>
            <a:r>
              <a:rPr lang="en-US" sz="1200" i="1" dirty="0">
                <a:effectLst/>
                <a:latin typeface="+mn-lt"/>
                <a:ea typeface="+mn-ea"/>
                <a:cs typeface="+mn-cs"/>
                <a:sym typeface="Source Sans Pro Regular"/>
              </a:rPr>
              <a:t> highlight the difficulty of having one case definition, the difference between criteria for case ascertainment and classification of case definition.</a:t>
            </a:r>
            <a:endParaRPr lang="fr-FR" sz="1200" dirty="0">
              <a:effectLst/>
              <a:latin typeface="+mn-lt"/>
              <a:ea typeface="+mn-ea"/>
              <a:cs typeface="+mn-cs"/>
              <a:sym typeface="Source Sans Pro Regular"/>
            </a:endParaRPr>
          </a:p>
          <a:p>
            <a:endParaRPr lang="en-US" dirty="0"/>
          </a:p>
        </p:txBody>
      </p:sp>
    </p:spTree>
    <p:extLst>
      <p:ext uri="{BB962C8B-B14F-4D97-AF65-F5344CB8AC3E}">
        <p14:creationId xmlns:p14="http://schemas.microsoft.com/office/powerpoint/2010/main" val="39876015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 name="Shape 302"/>
          <p:cNvSpPr>
            <a:spLocks noGrp="1" noRot="1" noChangeAspect="1"/>
          </p:cNvSpPr>
          <p:nvPr>
            <p:ph type="sldImg"/>
          </p:nvPr>
        </p:nvSpPr>
        <p:spPr>
          <a:xfrm>
            <a:off x="381000" y="685800"/>
            <a:ext cx="6096000" cy="3429000"/>
          </a:xfrm>
          <a:prstGeom prst="rect">
            <a:avLst/>
          </a:prstGeom>
        </p:spPr>
        <p:txBody>
          <a:bodyPr/>
          <a:lstStyle/>
          <a:p>
            <a:endParaRPr/>
          </a:p>
        </p:txBody>
      </p:sp>
      <p:sp>
        <p:nvSpPr>
          <p:cNvPr id="303" name="Shape 303"/>
          <p:cNvSpPr>
            <a:spLocks noGrp="1"/>
          </p:cNvSpPr>
          <p:nvPr>
            <p:ph type="body" sz="quarter" idx="1"/>
          </p:nvPr>
        </p:nvSpPr>
        <p:spPr>
          <a:prstGeom prst="rect">
            <a:avLst/>
          </a:prstGeom>
        </p:spPr>
        <p:txBody>
          <a:bodyPr/>
          <a:lstStyle>
            <a:lvl1pPr>
              <a:spcBef>
                <a:spcPts val="0"/>
              </a:spcBef>
            </a:lvl1pPr>
          </a:lstStyle>
          <a:p>
            <a:r>
              <a:rPr dirty="0"/>
              <a:t> </a:t>
            </a:r>
          </a:p>
        </p:txBody>
      </p:sp>
    </p:spTree>
    <p:extLst>
      <p:ext uri="{BB962C8B-B14F-4D97-AF65-F5344CB8AC3E}">
        <p14:creationId xmlns:p14="http://schemas.microsoft.com/office/powerpoint/2010/main" val="34487598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 name="Shape 302"/>
          <p:cNvSpPr>
            <a:spLocks noGrp="1" noRot="1" noChangeAspect="1"/>
          </p:cNvSpPr>
          <p:nvPr>
            <p:ph type="sldImg"/>
          </p:nvPr>
        </p:nvSpPr>
        <p:spPr>
          <a:xfrm>
            <a:off x="381000" y="685800"/>
            <a:ext cx="6096000" cy="3429000"/>
          </a:xfrm>
          <a:prstGeom prst="rect">
            <a:avLst/>
          </a:prstGeom>
        </p:spPr>
        <p:txBody>
          <a:bodyPr/>
          <a:lstStyle/>
          <a:p>
            <a:endParaRPr/>
          </a:p>
        </p:txBody>
      </p:sp>
      <p:sp>
        <p:nvSpPr>
          <p:cNvPr id="303" name="Shape 303"/>
          <p:cNvSpPr>
            <a:spLocks noGrp="1"/>
          </p:cNvSpPr>
          <p:nvPr>
            <p:ph type="body" sz="quarter" idx="1"/>
          </p:nvPr>
        </p:nvSpPr>
        <p:spPr>
          <a:prstGeom prst="rect">
            <a:avLst/>
          </a:prstGeom>
        </p:spPr>
        <p:txBody>
          <a:bodyPr/>
          <a:lstStyle>
            <a:lvl1pPr>
              <a:spcBef>
                <a:spcPts val="0"/>
              </a:spcBef>
            </a:lvl1pPr>
          </a:lstStyle>
          <a:p>
            <a:r>
              <a:rPr dirty="0"/>
              <a:t> </a:t>
            </a:r>
          </a:p>
        </p:txBody>
      </p:sp>
    </p:spTree>
    <p:extLst>
      <p:ext uri="{BB962C8B-B14F-4D97-AF65-F5344CB8AC3E}">
        <p14:creationId xmlns:p14="http://schemas.microsoft.com/office/powerpoint/2010/main" val="27389434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pPr marL="0" marR="0" lvl="0" indent="0" defTabSz="914400" eaLnBrk="1" fontAlgn="auto" latinLnBrk="0" hangingPunct="1">
              <a:lnSpc>
                <a:spcPct val="100000"/>
              </a:lnSpc>
              <a:spcBef>
                <a:spcPts val="400"/>
              </a:spcBef>
              <a:spcAft>
                <a:spcPts val="0"/>
              </a:spcAft>
              <a:buClrTx/>
              <a:buSzTx/>
              <a:buFontTx/>
              <a:buNone/>
              <a:tabLst/>
              <a:defRPr/>
            </a:pPr>
            <a:r>
              <a:rPr lang="en-GB" dirty="0"/>
              <a:t>You can refer to the Outbreak toolkit to find questionnaire for several disease and for unknown disease as well reaching the website here: </a:t>
            </a:r>
            <a:r>
              <a:rPr lang="en-GB" u="sng" dirty="0">
                <a:hlinkClick r:id="rId3"/>
              </a:rPr>
              <a:t>Standardized data collection tools (who.int)</a:t>
            </a:r>
            <a:endParaRPr lang="en-US" b="1" dirty="0"/>
          </a:p>
          <a:p>
            <a:endParaRPr lang="en-US" dirty="0"/>
          </a:p>
        </p:txBody>
      </p:sp>
    </p:spTree>
    <p:extLst>
      <p:ext uri="{BB962C8B-B14F-4D97-AF65-F5344CB8AC3E}">
        <p14:creationId xmlns:p14="http://schemas.microsoft.com/office/powerpoint/2010/main" val="23344120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pPr marL="0" marR="0" lvl="0" indent="0" defTabSz="914400" eaLnBrk="1" fontAlgn="auto" latinLnBrk="0" hangingPunct="1">
              <a:lnSpc>
                <a:spcPct val="100000"/>
              </a:lnSpc>
              <a:spcBef>
                <a:spcPts val="400"/>
              </a:spcBef>
              <a:spcAft>
                <a:spcPts val="0"/>
              </a:spcAft>
              <a:buClrTx/>
              <a:buSzTx/>
              <a:buFontTx/>
              <a:buNone/>
              <a:tabLst/>
              <a:defRPr/>
            </a:pPr>
            <a:r>
              <a:rPr lang="en-GB" dirty="0">
                <a:solidFill>
                  <a:srgbClr val="10253F"/>
                </a:solidFill>
                <a:latin typeface="+mn-lt"/>
                <a:ea typeface="Arial"/>
                <a:cs typeface="Arial"/>
              </a:rPr>
              <a:t>Attack rate at the date of May 1</a:t>
            </a:r>
            <a:r>
              <a:rPr lang="en-US" dirty="0" err="1">
                <a:solidFill>
                  <a:srgbClr val="10253F"/>
                </a:solidFill>
                <a:latin typeface="+mn-lt"/>
                <a:ea typeface="Arial"/>
                <a:cs typeface="Arial"/>
              </a:rPr>
              <a:t>st</a:t>
            </a:r>
            <a:r>
              <a:rPr lang="en-US" dirty="0">
                <a:solidFill>
                  <a:srgbClr val="10253F"/>
                </a:solidFill>
                <a:latin typeface="+mn-lt"/>
                <a:ea typeface="Arial"/>
                <a:cs typeface="Arial"/>
              </a:rPr>
              <a:t> </a:t>
            </a:r>
            <a:r>
              <a:rPr lang="en-GB" dirty="0">
                <a:solidFill>
                  <a:srgbClr val="10253F"/>
                </a:solidFill>
                <a:latin typeface="+mn-lt"/>
                <a:ea typeface="Arial"/>
                <a:cs typeface="Arial"/>
              </a:rPr>
              <a:t>(AR) is 31 / 110 28%. Note that the denominator is uncertain because it was difficult to list all the attendees as it was an open invitation to all villagers. Some did not want to be registered in the list. </a:t>
            </a:r>
            <a:endParaRPr lang="fr-FR" dirty="0">
              <a:solidFill>
                <a:srgbClr val="10253F"/>
              </a:solidFill>
              <a:latin typeface="+mn-lt"/>
              <a:ea typeface="Arial"/>
              <a:cs typeface="Arial"/>
            </a:endParaRPr>
          </a:p>
          <a:p>
            <a:endParaRPr lang="en-US" dirty="0"/>
          </a:p>
        </p:txBody>
      </p:sp>
    </p:spTree>
    <p:extLst>
      <p:ext uri="{BB962C8B-B14F-4D97-AF65-F5344CB8AC3E}">
        <p14:creationId xmlns:p14="http://schemas.microsoft.com/office/powerpoint/2010/main" val="168506819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9" name="Rectangle 1"/>
          <p:cNvSpPr/>
          <p:nvPr/>
        </p:nvSpPr>
        <p:spPr>
          <a:xfrm>
            <a:off x="0" y="11"/>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1"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2"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3"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4"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5" name="Subtitle 5"/>
          <p:cNvSpPr txBox="1"/>
          <p:nvPr/>
        </p:nvSpPr>
        <p:spPr>
          <a:xfrm>
            <a:off x="8161022" y="6532732"/>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pic>
        <p:nvPicPr>
          <p:cNvPr id="27" name="Picture 18" descr="Picture 18"/>
          <p:cNvPicPr>
            <a:picLocks noChangeAspect="1"/>
          </p:cNvPicPr>
          <p:nvPr/>
        </p:nvPicPr>
        <p:blipFill>
          <a:blip r:embed="rId5"/>
          <a:stretch>
            <a:fillRect/>
          </a:stretch>
        </p:blipFill>
        <p:spPr>
          <a:xfrm>
            <a:off x="9002490" y="5116962"/>
            <a:ext cx="2823416" cy="908687"/>
          </a:xfrm>
          <a:prstGeom prst="rect">
            <a:avLst/>
          </a:prstGeom>
          <a:ln w="12700">
            <a:miter lim="400000"/>
          </a:ln>
        </p:spPr>
      </p:pic>
      <p:pic>
        <p:nvPicPr>
          <p:cNvPr id="28" name="Picture 19" descr="Picture 19"/>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29" name="Body Level One…"/>
          <p:cNvSpPr txBox="1">
            <a:spLocks noGrp="1"/>
          </p:cNvSpPr>
          <p:nvPr>
            <p:ph type="body" sz="quarter" idx="1"/>
          </p:nvPr>
        </p:nvSpPr>
        <p:spPr>
          <a:xfrm>
            <a:off x="5525728" y="3491867"/>
            <a:ext cx="5925539" cy="914401"/>
          </a:xfrm>
          <a:prstGeom prst="rect">
            <a:avLst/>
          </a:prstGeom>
        </p:spPr>
        <p:txBody>
          <a:bodyPr/>
          <a:lstStyle>
            <a:lvl1pPr defTabSz="289320">
              <a:spcBef>
                <a:spcPts val="300"/>
              </a:spcBef>
              <a:defRPr sz="3200">
                <a:latin typeface="Source Sans Pro Bold"/>
                <a:ea typeface="Source Sans Pro Bold"/>
                <a:cs typeface="Source Sans Pro Bold"/>
                <a:sym typeface="Source Sans Pro Bold"/>
              </a:defRPr>
            </a:lvl1pPr>
            <a:lvl2pPr marL="216990" indent="-72330" defTabSz="289320">
              <a:spcBef>
                <a:spcPts val="300"/>
              </a:spcBef>
              <a:defRPr sz="3200">
                <a:latin typeface="Source Sans Pro Bold"/>
                <a:ea typeface="Source Sans Pro Bold"/>
                <a:cs typeface="Source Sans Pro Bold"/>
                <a:sym typeface="Source Sans Pro Bold"/>
              </a:defRPr>
            </a:lvl2pPr>
            <a:lvl3pPr marL="361649" indent="-72330" defTabSz="289320">
              <a:spcBef>
                <a:spcPts val="300"/>
              </a:spcBef>
              <a:defRPr sz="3200">
                <a:latin typeface="Source Sans Pro Bold"/>
                <a:ea typeface="Source Sans Pro Bold"/>
                <a:cs typeface="Source Sans Pro Bold"/>
                <a:sym typeface="Source Sans Pro Bold"/>
              </a:defRPr>
            </a:lvl3pPr>
            <a:lvl4pPr marL="506309" indent="-72329" defTabSz="289320">
              <a:spcBef>
                <a:spcPts val="300"/>
              </a:spcBef>
              <a:defRPr sz="3200">
                <a:latin typeface="Source Sans Pro Bold"/>
                <a:ea typeface="Source Sans Pro Bold"/>
                <a:cs typeface="Source Sans Pro Bold"/>
                <a:sym typeface="Source Sans Pro Bold"/>
              </a:defRPr>
            </a:lvl4pPr>
            <a:lvl5pPr marL="650968" indent="-72329" defTabSz="289320">
              <a:spcBef>
                <a:spcPts val="300"/>
              </a:spcBef>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0" name="Title Text"/>
          <p:cNvSpPr txBox="1">
            <a:spLocks noGrp="1"/>
          </p:cNvSpPr>
          <p:nvPr>
            <p:ph type="title"/>
          </p:nvPr>
        </p:nvSpPr>
        <p:spPr>
          <a:xfrm>
            <a:off x="517796" y="1587568"/>
            <a:ext cx="4490141" cy="2410276"/>
          </a:xfrm>
          <a:prstGeom prst="rect">
            <a:avLst/>
          </a:prstGeom>
        </p:spPr>
        <p:txBody>
          <a:bodyPr/>
          <a:lstStyle>
            <a:lvl1pPr defTabSz="289320">
              <a:defRPr sz="3200"/>
            </a:lvl1p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8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8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8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8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84" name="Subtitle 5"/>
          <p:cNvSpPr txBox="1"/>
          <p:nvPr/>
        </p:nvSpPr>
        <p:spPr>
          <a:xfrm>
            <a:off x="8161022" y="6532732"/>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sp>
        <p:nvSpPr>
          <p:cNvPr id="186"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mn-lt"/>
                <a:ea typeface="+mn-ea"/>
                <a:cs typeface="+mn-cs"/>
                <a:sym typeface="Source Sans Pro Regular"/>
              </a:defRPr>
            </a:pPr>
            <a:endParaRPr/>
          </a:p>
        </p:txBody>
      </p:sp>
      <p:pic>
        <p:nvPicPr>
          <p:cNvPr id="187" name="Picture 3" descr="Picture 3"/>
          <p:cNvPicPr>
            <a:picLocks noChangeAspect="1"/>
          </p:cNvPicPr>
          <p:nvPr/>
        </p:nvPicPr>
        <p:blipFill>
          <a:blip r:embed="rId4"/>
          <a:stretch>
            <a:fillRect/>
          </a:stretch>
        </p:blipFill>
        <p:spPr>
          <a:xfrm>
            <a:off x="-9143" y="-18868"/>
            <a:ext cx="5130801" cy="660401"/>
          </a:xfrm>
          <a:prstGeom prst="rect">
            <a:avLst/>
          </a:prstGeom>
          <a:ln w="12700">
            <a:miter lim="400000"/>
          </a:ln>
        </p:spPr>
      </p:pic>
      <p:sp>
        <p:nvSpPr>
          <p:cNvPr id="188" name="TextBox 4"/>
          <p:cNvSpPr txBox="1"/>
          <p:nvPr/>
        </p:nvSpPr>
        <p:spPr>
          <a:xfrm>
            <a:off x="275896" y="11103"/>
            <a:ext cx="2627840"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Disclaimer</a:t>
            </a:r>
          </a:p>
        </p:txBody>
      </p:sp>
      <p:pic>
        <p:nvPicPr>
          <p:cNvPr id="189"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190" name="Body Level One…"/>
          <p:cNvSpPr txBox="1">
            <a:spLocks noGrp="1"/>
          </p:cNvSpPr>
          <p:nvPr>
            <p:ph type="body" idx="1"/>
          </p:nvPr>
        </p:nvSpPr>
        <p:spPr>
          <a:xfrm>
            <a:off x="797442" y="842963"/>
            <a:ext cx="10450423" cy="5206965"/>
          </a:xfrm>
          <a:prstGeom prst="rect">
            <a:avLst/>
          </a:prstGeom>
        </p:spPr>
        <p:txBody>
          <a:bodyPr/>
          <a:lstStyle>
            <a:lvl1pPr defTabSz="289320">
              <a:spcBef>
                <a:spcPts val="300"/>
              </a:spcBef>
              <a:defRPr sz="2000"/>
            </a:lvl1pPr>
            <a:lvl2pPr marL="216990" indent="-72330" defTabSz="289320">
              <a:spcBef>
                <a:spcPts val="300"/>
              </a:spcBef>
              <a:defRPr sz="2000"/>
            </a:lvl2pPr>
            <a:lvl3pPr marL="361649" indent="-72330" defTabSz="289320">
              <a:spcBef>
                <a:spcPts val="300"/>
              </a:spcBef>
              <a:defRPr sz="2000"/>
            </a:lvl3pPr>
            <a:lvl4pPr marL="506309" indent="-72329" defTabSz="289320">
              <a:spcBef>
                <a:spcPts val="300"/>
              </a:spcBef>
              <a:defRPr sz="2000"/>
            </a:lvl4pPr>
            <a:lvl5pPr marL="650968" indent="-72329" defTabSz="289320">
              <a:spcBef>
                <a:spcPts val="300"/>
              </a:spcBef>
              <a:defRPr sz="2000"/>
            </a:lvl5pPr>
          </a:lstStyle>
          <a:p>
            <a:r>
              <a:t>Body Level One</a:t>
            </a:r>
          </a:p>
          <a:p>
            <a:pPr lvl="1"/>
            <a:r>
              <a:t>Body Level Two</a:t>
            </a:r>
          </a:p>
          <a:p>
            <a:pPr lvl="2"/>
            <a:r>
              <a:t>Body Level Three</a:t>
            </a:r>
          </a:p>
          <a:p>
            <a:pPr lvl="3"/>
            <a:r>
              <a:t>Body Level Four</a:t>
            </a:r>
          </a:p>
          <a:p>
            <a:pPr lvl="4"/>
            <a:r>
              <a:t>Body Level Five</a:t>
            </a:r>
          </a:p>
        </p:txBody>
      </p:sp>
      <p:sp>
        <p:nvSpPr>
          <p:cNvPr id="19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Slide Number">
            <a:extLst>
              <a:ext uri="{FF2B5EF4-FFF2-40B4-BE49-F238E27FC236}">
                <a16:creationId xmlns:a16="http://schemas.microsoft.com/office/drawing/2014/main" id="{867AEFB4-735B-CDE5-1B09-6BAEAB031DFA}"/>
              </a:ext>
            </a:extLst>
          </p:cNvPr>
          <p:cNvSpPr txBox="1">
            <a:spLocks/>
          </p:cNvSpPr>
          <p:nvPr userDrawn="1"/>
        </p:nvSpPr>
        <p:spPr>
          <a:xfrm>
            <a:off x="11836400" y="6561216"/>
            <a:ext cx="370827"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198"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199"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00"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01"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02"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03" name="Subtitle 5"/>
          <p:cNvSpPr txBox="1"/>
          <p:nvPr/>
        </p:nvSpPr>
        <p:spPr>
          <a:xfrm>
            <a:off x="8161022" y="6532732"/>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sp>
        <p:nvSpPr>
          <p:cNvPr id="205" name="TextBox 4"/>
          <p:cNvSpPr txBox="1"/>
          <p:nvPr/>
        </p:nvSpPr>
        <p:spPr>
          <a:xfrm>
            <a:off x="275896" y="11103"/>
            <a:ext cx="4406232"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Learning objectives</a:t>
            </a:r>
          </a:p>
        </p:txBody>
      </p:sp>
      <p:pic>
        <p:nvPicPr>
          <p:cNvPr id="206" name="Picture 6" descr="Picture 6"/>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207" name="Body Level One…"/>
          <p:cNvSpPr txBox="1">
            <a:spLocks noGrp="1"/>
          </p:cNvSpPr>
          <p:nvPr>
            <p:ph type="body" sz="half" idx="1"/>
          </p:nvPr>
        </p:nvSpPr>
        <p:spPr>
          <a:xfrm>
            <a:off x="2279575" y="1700808"/>
            <a:ext cx="7416826" cy="4349120"/>
          </a:xfrm>
          <a:prstGeom prst="rect">
            <a:avLst/>
          </a:prstGeom>
        </p:spPr>
        <p:txBody>
          <a:bodyPr/>
          <a:lstStyle>
            <a:lvl1pPr defTabSz="289320">
              <a:spcBef>
                <a:spcPts val="300"/>
              </a:spcBef>
              <a:defRPr sz="2000"/>
            </a:lvl1pPr>
            <a:lvl2pPr marL="216990" indent="-72330" defTabSz="289320">
              <a:spcBef>
                <a:spcPts val="300"/>
              </a:spcBef>
              <a:defRPr sz="2000"/>
            </a:lvl2pPr>
            <a:lvl3pPr marL="361649" indent="-72330" defTabSz="289320">
              <a:spcBef>
                <a:spcPts val="300"/>
              </a:spcBef>
              <a:defRPr sz="2000"/>
            </a:lvl3pPr>
            <a:lvl4pPr marL="506309" indent="-72329" defTabSz="289320">
              <a:spcBef>
                <a:spcPts val="300"/>
              </a:spcBef>
              <a:defRPr sz="2000"/>
            </a:lvl4pPr>
            <a:lvl5pPr marL="650968" indent="-72329" defTabSz="289320">
              <a:spcBef>
                <a:spcPts val="300"/>
              </a:spcBef>
              <a:defRPr sz="2000"/>
            </a:lvl5pPr>
          </a:lstStyle>
          <a:p>
            <a:r>
              <a:t>Body Level One</a:t>
            </a:r>
          </a:p>
          <a:p>
            <a:pPr lvl="1"/>
            <a:r>
              <a:t>Body Level Two</a:t>
            </a:r>
          </a:p>
          <a:p>
            <a:pPr lvl="2"/>
            <a:r>
              <a:t>Body Level Three</a:t>
            </a:r>
          </a:p>
          <a:p>
            <a:pPr lvl="3"/>
            <a:r>
              <a:t>Body Level Four</a:t>
            </a:r>
          </a:p>
          <a:p>
            <a:pPr lvl="4"/>
            <a:r>
              <a:t>Body Level Five</a:t>
            </a:r>
          </a:p>
        </p:txBody>
      </p:sp>
      <p:sp>
        <p:nvSpPr>
          <p:cNvPr id="20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Slide Number">
            <a:extLst>
              <a:ext uri="{FF2B5EF4-FFF2-40B4-BE49-F238E27FC236}">
                <a16:creationId xmlns:a16="http://schemas.microsoft.com/office/drawing/2014/main" id="{C8CAB424-59E0-07C8-A918-C7F7A23CF9CE}"/>
              </a:ext>
            </a:extLst>
          </p:cNvPr>
          <p:cNvSpPr txBox="1">
            <a:spLocks/>
          </p:cNvSpPr>
          <p:nvPr userDrawn="1"/>
        </p:nvSpPr>
        <p:spPr>
          <a:xfrm>
            <a:off x="11836400" y="6561216"/>
            <a:ext cx="370827"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15"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216"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17"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18"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19"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20" name="Subtitle 5"/>
          <p:cNvSpPr txBox="1"/>
          <p:nvPr/>
        </p:nvSpPr>
        <p:spPr>
          <a:xfrm>
            <a:off x="8161022" y="6532732"/>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sp>
        <p:nvSpPr>
          <p:cNvPr id="222" name="Title Text"/>
          <p:cNvSpPr txBox="1">
            <a:spLocks noGrp="1"/>
          </p:cNvSpPr>
          <p:nvPr>
            <p:ph type="title"/>
          </p:nvPr>
        </p:nvSpPr>
        <p:spPr>
          <a:xfrm>
            <a:off x="297713" y="70581"/>
            <a:ext cx="3571875" cy="646114"/>
          </a:xfrm>
          <a:prstGeom prst="rect">
            <a:avLst/>
          </a:prstGeom>
        </p:spPr>
        <p:txBody>
          <a:bodyPr/>
          <a:lstStyle>
            <a:lvl1pPr defTabSz="289320">
              <a:defRPr sz="3200"/>
            </a:lvl1pPr>
          </a:lstStyle>
          <a:p>
            <a:r>
              <a:t>Title Text</a:t>
            </a:r>
          </a:p>
        </p:txBody>
      </p:sp>
      <p:sp>
        <p:nvSpPr>
          <p:cNvPr id="223" name="Body Level One…"/>
          <p:cNvSpPr txBox="1">
            <a:spLocks noGrp="1"/>
          </p:cNvSpPr>
          <p:nvPr>
            <p:ph type="body" idx="1"/>
          </p:nvPr>
        </p:nvSpPr>
        <p:spPr>
          <a:xfrm>
            <a:off x="2438402" y="1247001"/>
            <a:ext cx="8058616" cy="4654071"/>
          </a:xfrm>
          <a:prstGeom prst="rect">
            <a:avLst/>
          </a:prstGeom>
        </p:spPr>
        <p:txBody>
          <a:bodyP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2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Slide Number">
            <a:extLst>
              <a:ext uri="{FF2B5EF4-FFF2-40B4-BE49-F238E27FC236}">
                <a16:creationId xmlns:a16="http://schemas.microsoft.com/office/drawing/2014/main" id="{93732C37-07CF-319F-52C3-39B43F129EC7}"/>
              </a:ext>
            </a:extLst>
          </p:cNvPr>
          <p:cNvSpPr txBox="1">
            <a:spLocks/>
          </p:cNvSpPr>
          <p:nvPr userDrawn="1"/>
        </p:nvSpPr>
        <p:spPr>
          <a:xfrm>
            <a:off x="11836400" y="6561216"/>
            <a:ext cx="370827"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47"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48"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49"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50"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51"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52" name="Subtitle 5"/>
          <p:cNvSpPr txBox="1"/>
          <p:nvPr/>
        </p:nvSpPr>
        <p:spPr>
          <a:xfrm>
            <a:off x="8161022" y="6532732"/>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sp>
        <p:nvSpPr>
          <p:cNvPr id="253" name="Subtitle 5"/>
          <p:cNvSpPr txBox="1"/>
          <p:nvPr/>
        </p:nvSpPr>
        <p:spPr>
          <a:xfrm>
            <a:off x="8161022" y="6684371"/>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C1 Facilitators</a:t>
            </a:r>
          </a:p>
        </p:txBody>
      </p:sp>
      <p:sp>
        <p:nvSpPr>
          <p:cNvPr id="254" name="Body Level One…"/>
          <p:cNvSpPr txBox="1">
            <a:spLocks noGrp="1"/>
          </p:cNvSpPr>
          <p:nvPr>
            <p:ph type="body" idx="1"/>
          </p:nvPr>
        </p:nvSpPr>
        <p:spPr>
          <a:xfrm>
            <a:off x="2378927" y="1247001"/>
            <a:ext cx="8222168" cy="4654071"/>
          </a:xfrm>
          <a:prstGeom prst="rect">
            <a:avLst/>
          </a:prstGeom>
        </p:spPr>
        <p:txBody>
          <a:bodyP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55" name="Click to add text"/>
          <p:cNvSpPr txBox="1">
            <a:spLocks noGrp="1"/>
          </p:cNvSpPr>
          <p:nvPr>
            <p:ph type="title" hasCustomPrompt="1"/>
          </p:nvPr>
        </p:nvSpPr>
        <p:spPr>
          <a:xfrm>
            <a:off x="297713" y="70581"/>
            <a:ext cx="3571875" cy="646114"/>
          </a:xfrm>
          <a:prstGeom prst="rect">
            <a:avLst/>
          </a:prstGeom>
        </p:spPr>
        <p:txBody>
          <a:bodyPr/>
          <a:lstStyle>
            <a:lvl1pPr defTabSz="289320">
              <a:defRPr sz="3200">
                <a:latin typeface="+mn-lt"/>
                <a:ea typeface="+mn-ea"/>
                <a:cs typeface="+mn-cs"/>
                <a:sym typeface="Source Sans Pro Regular"/>
              </a:defRPr>
            </a:lvl1pPr>
          </a:lstStyle>
          <a:p>
            <a:r>
              <a:t>Click to add text</a:t>
            </a:r>
          </a:p>
        </p:txBody>
      </p:sp>
      <p:sp>
        <p:nvSpPr>
          <p:cNvPr id="25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Slide Number">
            <a:extLst>
              <a:ext uri="{FF2B5EF4-FFF2-40B4-BE49-F238E27FC236}">
                <a16:creationId xmlns:a16="http://schemas.microsoft.com/office/drawing/2014/main" id="{8D625210-ADCC-FFE6-3305-5B47E1EDA1F6}"/>
              </a:ext>
            </a:extLst>
          </p:cNvPr>
          <p:cNvSpPr txBox="1">
            <a:spLocks/>
          </p:cNvSpPr>
          <p:nvPr userDrawn="1"/>
        </p:nvSpPr>
        <p:spPr>
          <a:xfrm>
            <a:off x="11836400" y="6561216"/>
            <a:ext cx="370827"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63" name="Image" descr="Image"/>
          <p:cNvPicPr>
            <a:picLocks noChangeAspect="1"/>
          </p:cNvPicPr>
          <p:nvPr/>
        </p:nvPicPr>
        <p:blipFill>
          <a:blip r:embed="rId2"/>
          <a:stretch>
            <a:fillRect/>
          </a:stretch>
        </p:blipFill>
        <p:spPr>
          <a:xfrm>
            <a:off x="-1" y="-11679"/>
            <a:ext cx="7809876" cy="728374"/>
          </a:xfrm>
          <a:prstGeom prst="rect">
            <a:avLst/>
          </a:prstGeom>
          <a:ln w="12700">
            <a:miter lim="400000"/>
          </a:ln>
        </p:spPr>
      </p:pic>
      <p:pic>
        <p:nvPicPr>
          <p:cNvPr id="26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65"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66"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67"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68" name="Subtitle 5"/>
          <p:cNvSpPr txBox="1"/>
          <p:nvPr/>
        </p:nvSpPr>
        <p:spPr>
          <a:xfrm>
            <a:off x="8161022" y="6532732"/>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sp>
        <p:nvSpPr>
          <p:cNvPr id="270" name="Body Level One…"/>
          <p:cNvSpPr txBox="1">
            <a:spLocks noGrp="1"/>
          </p:cNvSpPr>
          <p:nvPr>
            <p:ph type="body" idx="1"/>
          </p:nvPr>
        </p:nvSpPr>
        <p:spPr>
          <a:xfrm>
            <a:off x="2378927" y="1247001"/>
            <a:ext cx="8222168" cy="4654071"/>
          </a:xfrm>
          <a:prstGeom prst="rect">
            <a:avLst/>
          </a:prstGeom>
        </p:spPr>
        <p:txBody>
          <a:bodyP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71" name="Click to add text"/>
          <p:cNvSpPr txBox="1">
            <a:spLocks noGrp="1"/>
          </p:cNvSpPr>
          <p:nvPr>
            <p:ph type="title" hasCustomPrompt="1"/>
          </p:nvPr>
        </p:nvSpPr>
        <p:spPr>
          <a:xfrm>
            <a:off x="297713" y="70581"/>
            <a:ext cx="3571875" cy="646114"/>
          </a:xfrm>
          <a:prstGeom prst="rect">
            <a:avLst/>
          </a:prstGeom>
        </p:spPr>
        <p:txBody>
          <a:bodyPr/>
          <a:lstStyle>
            <a:lvl1pPr defTabSz="289320">
              <a:defRPr sz="3200">
                <a:latin typeface="+mn-lt"/>
                <a:ea typeface="+mn-ea"/>
                <a:cs typeface="+mn-cs"/>
                <a:sym typeface="Source Sans Pro Regular"/>
              </a:defRPr>
            </a:lvl1pPr>
          </a:lstStyle>
          <a:p>
            <a:r>
              <a:t>Click to add text</a:t>
            </a:r>
          </a:p>
        </p:txBody>
      </p:sp>
      <p:sp>
        <p:nvSpPr>
          <p:cNvPr id="27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Slide Number">
            <a:extLst>
              <a:ext uri="{FF2B5EF4-FFF2-40B4-BE49-F238E27FC236}">
                <a16:creationId xmlns:a16="http://schemas.microsoft.com/office/drawing/2014/main" id="{1F6C5B27-944A-7AB1-4B10-9F8B9F443456}"/>
              </a:ext>
            </a:extLst>
          </p:cNvPr>
          <p:cNvSpPr txBox="1">
            <a:spLocks/>
          </p:cNvSpPr>
          <p:nvPr userDrawn="1"/>
        </p:nvSpPr>
        <p:spPr>
          <a:xfrm>
            <a:off x="11836400" y="6561216"/>
            <a:ext cx="370827"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3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39"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40"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41"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42"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43" name="Subtitle 5"/>
          <p:cNvSpPr txBox="1"/>
          <p:nvPr/>
        </p:nvSpPr>
        <p:spPr>
          <a:xfrm>
            <a:off x="8161022" y="6532732"/>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sp>
        <p:nvSpPr>
          <p:cNvPr id="45"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46" name="Title Text"/>
          <p:cNvSpPr txBox="1">
            <a:spLocks noGrp="1"/>
          </p:cNvSpPr>
          <p:nvPr>
            <p:ph type="title"/>
          </p:nvPr>
        </p:nvSpPr>
        <p:spPr>
          <a:xfrm>
            <a:off x="233916" y="843592"/>
            <a:ext cx="3264196" cy="1932377"/>
          </a:xfrm>
          <a:prstGeom prst="rect">
            <a:avLst/>
          </a:prstGeom>
        </p:spPr>
        <p:txBody>
          <a:bodyPr/>
          <a:lstStyle>
            <a:lvl1pPr defTabSz="289320">
              <a:defRPr sz="3200"/>
            </a:lvl1pPr>
          </a:lstStyle>
          <a:p>
            <a:r>
              <a:t>Title Text</a:t>
            </a:r>
          </a:p>
        </p:txBody>
      </p:sp>
      <p:sp>
        <p:nvSpPr>
          <p:cNvPr id="47" name="Body Level One…"/>
          <p:cNvSpPr txBox="1">
            <a:spLocks noGrp="1"/>
          </p:cNvSpPr>
          <p:nvPr>
            <p:ph type="body" idx="1"/>
          </p:nvPr>
        </p:nvSpPr>
        <p:spPr>
          <a:xfrm>
            <a:off x="4273551" y="842965"/>
            <a:ext cx="7529515" cy="5546726"/>
          </a:xfrm>
          <a:prstGeom prst="rect">
            <a:avLst/>
          </a:prstGeom>
        </p:spPr>
        <p:txBody>
          <a:bodyPr anchor="ct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4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Slide Number">
            <a:extLst>
              <a:ext uri="{FF2B5EF4-FFF2-40B4-BE49-F238E27FC236}">
                <a16:creationId xmlns:a16="http://schemas.microsoft.com/office/drawing/2014/main" id="{65EF7AEB-B4AD-5E89-53D4-C5E75EAC497C}"/>
              </a:ext>
            </a:extLst>
          </p:cNvPr>
          <p:cNvSpPr txBox="1">
            <a:spLocks/>
          </p:cNvSpPr>
          <p:nvPr userDrawn="1"/>
        </p:nvSpPr>
        <p:spPr>
          <a:xfrm>
            <a:off x="11836400" y="6561216"/>
            <a:ext cx="370827"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55"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56"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57"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58"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59"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60" name="Subtitle 5"/>
          <p:cNvSpPr txBox="1"/>
          <p:nvPr/>
        </p:nvSpPr>
        <p:spPr>
          <a:xfrm>
            <a:off x="8161022" y="6532732"/>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Rapid Response Teams Advanced Training Package</a:t>
            </a:r>
          </a:p>
        </p:txBody>
      </p:sp>
      <p:sp>
        <p:nvSpPr>
          <p:cNvPr id="62"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63" name="Title Text"/>
          <p:cNvSpPr txBox="1">
            <a:spLocks noGrp="1"/>
          </p:cNvSpPr>
          <p:nvPr>
            <p:ph type="title"/>
          </p:nvPr>
        </p:nvSpPr>
        <p:spPr>
          <a:xfrm>
            <a:off x="314598" y="586782"/>
            <a:ext cx="3264196" cy="1146575"/>
          </a:xfrm>
          <a:prstGeom prst="rect">
            <a:avLst/>
          </a:prstGeom>
        </p:spPr>
        <p:txBody>
          <a:bodyPr/>
          <a:lstStyle>
            <a:lvl1pPr defTabSz="289320">
              <a:defRPr sz="3200"/>
            </a:lvl1pPr>
          </a:lstStyle>
          <a:p>
            <a:r>
              <a:t>Title Text</a:t>
            </a:r>
          </a:p>
        </p:txBody>
      </p:sp>
      <p:sp>
        <p:nvSpPr>
          <p:cNvPr id="64" name="Body Level One…"/>
          <p:cNvSpPr txBox="1">
            <a:spLocks noGrp="1"/>
          </p:cNvSpPr>
          <p:nvPr>
            <p:ph type="body" idx="1"/>
          </p:nvPr>
        </p:nvSpPr>
        <p:spPr>
          <a:xfrm>
            <a:off x="4273551" y="842965"/>
            <a:ext cx="7529515" cy="5546726"/>
          </a:xfrm>
          <a:prstGeom prst="rect">
            <a:avLst/>
          </a:prstGeom>
        </p:spPr>
        <p:txBody>
          <a:bodyPr anchor="ct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65" name="Rounded Rectangle 7"/>
          <p:cNvSpPr/>
          <p:nvPr/>
        </p:nvSpPr>
        <p:spPr>
          <a:xfrm flipV="1">
            <a:off x="389002" y="1628227"/>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6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Slide Number">
            <a:extLst>
              <a:ext uri="{FF2B5EF4-FFF2-40B4-BE49-F238E27FC236}">
                <a16:creationId xmlns:a16="http://schemas.microsoft.com/office/drawing/2014/main" id="{F60F942A-D935-6E3F-E796-5ABCA7511D09}"/>
              </a:ext>
            </a:extLst>
          </p:cNvPr>
          <p:cNvSpPr txBox="1">
            <a:spLocks/>
          </p:cNvSpPr>
          <p:nvPr userDrawn="1"/>
        </p:nvSpPr>
        <p:spPr>
          <a:xfrm>
            <a:off x="11836400" y="6561216"/>
            <a:ext cx="370827"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7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7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75"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76"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77"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78" name="Subtitle 5"/>
          <p:cNvSpPr txBox="1"/>
          <p:nvPr/>
        </p:nvSpPr>
        <p:spPr>
          <a:xfrm>
            <a:off x="8161022" y="6532732"/>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sp>
        <p:nvSpPr>
          <p:cNvPr id="80" name="Rounded Rectangle 4"/>
          <p:cNvSpPr/>
          <p:nvPr/>
        </p:nvSpPr>
        <p:spPr>
          <a:xfrm flipV="1">
            <a:off x="389002" y="1340767"/>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81" name="TextBox 5"/>
          <p:cNvSpPr txBox="1"/>
          <p:nvPr/>
        </p:nvSpPr>
        <p:spPr>
          <a:xfrm>
            <a:off x="403462" y="668220"/>
            <a:ext cx="2803026"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Key messages</a:t>
            </a:r>
          </a:p>
        </p:txBody>
      </p:sp>
      <p:sp>
        <p:nvSpPr>
          <p:cNvPr id="8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83" name="Body Level One…"/>
          <p:cNvSpPr txBox="1">
            <a:spLocks noGrp="1"/>
          </p:cNvSpPr>
          <p:nvPr>
            <p:ph type="body" idx="1"/>
          </p:nvPr>
        </p:nvSpPr>
        <p:spPr>
          <a:xfrm>
            <a:off x="4273551" y="842965"/>
            <a:ext cx="7529515" cy="5546726"/>
          </a:xfrm>
          <a:prstGeom prst="rect">
            <a:avLst/>
          </a:prstGeom>
        </p:spPr>
        <p:txBody>
          <a:bodyPr anchor="ct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8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Slide Number">
            <a:extLst>
              <a:ext uri="{FF2B5EF4-FFF2-40B4-BE49-F238E27FC236}">
                <a16:creationId xmlns:a16="http://schemas.microsoft.com/office/drawing/2014/main" id="{FE5DE857-75BC-69E8-FD67-AC5C4FC03BEB}"/>
              </a:ext>
            </a:extLst>
          </p:cNvPr>
          <p:cNvSpPr txBox="1">
            <a:spLocks/>
          </p:cNvSpPr>
          <p:nvPr userDrawn="1"/>
        </p:nvSpPr>
        <p:spPr>
          <a:xfrm>
            <a:off x="11836400" y="6561216"/>
            <a:ext cx="370827"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91"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93"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94"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95"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96" name="Subtitle 5"/>
          <p:cNvSpPr txBox="1"/>
          <p:nvPr/>
        </p:nvSpPr>
        <p:spPr>
          <a:xfrm>
            <a:off x="8161022" y="6532732"/>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sp>
        <p:nvSpPr>
          <p:cNvPr id="98" name="Rounded Rectangle 4"/>
          <p:cNvSpPr/>
          <p:nvPr/>
        </p:nvSpPr>
        <p:spPr>
          <a:xfrm flipV="1">
            <a:off x="389002" y="1779939"/>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99" name="TextBox 5"/>
          <p:cNvSpPr txBox="1"/>
          <p:nvPr/>
        </p:nvSpPr>
        <p:spPr>
          <a:xfrm>
            <a:off x="403462" y="668220"/>
            <a:ext cx="2803026" cy="1107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References and guidelines</a:t>
            </a:r>
          </a:p>
        </p:txBody>
      </p:sp>
      <p:sp>
        <p:nvSpPr>
          <p:cNvPr id="100"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01" name="Body Level One…"/>
          <p:cNvSpPr txBox="1">
            <a:spLocks noGrp="1"/>
          </p:cNvSpPr>
          <p:nvPr>
            <p:ph type="body" idx="1"/>
          </p:nvPr>
        </p:nvSpPr>
        <p:spPr>
          <a:xfrm>
            <a:off x="4273551" y="842965"/>
            <a:ext cx="7529515" cy="5546726"/>
          </a:xfrm>
          <a:prstGeom prst="rect">
            <a:avLst/>
          </a:prstGeom>
        </p:spPr>
        <p:txBody>
          <a:bodyPr anchor="ct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10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Slide Number">
            <a:extLst>
              <a:ext uri="{FF2B5EF4-FFF2-40B4-BE49-F238E27FC236}">
                <a16:creationId xmlns:a16="http://schemas.microsoft.com/office/drawing/2014/main" id="{424D48E7-0661-E76D-7D70-D3B2188B6746}"/>
              </a:ext>
            </a:extLst>
          </p:cNvPr>
          <p:cNvSpPr txBox="1">
            <a:spLocks/>
          </p:cNvSpPr>
          <p:nvPr userDrawn="1"/>
        </p:nvSpPr>
        <p:spPr>
          <a:xfrm>
            <a:off x="11836400" y="6561216"/>
            <a:ext cx="370827"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09"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0"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11"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12"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113"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14" name="Subtitle 5"/>
          <p:cNvSpPr txBox="1"/>
          <p:nvPr/>
        </p:nvSpPr>
        <p:spPr>
          <a:xfrm>
            <a:off x="8161022" y="6532732"/>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sp>
        <p:nvSpPr>
          <p:cNvPr id="116" name="Rounded Rectangle 4"/>
          <p:cNvSpPr/>
          <p:nvPr/>
        </p:nvSpPr>
        <p:spPr>
          <a:xfrm flipV="1">
            <a:off x="388998" y="2237881"/>
            <a:ext cx="2029082" cy="8622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117" name="TextBox 6"/>
          <p:cNvSpPr txBox="1"/>
          <p:nvPr/>
        </p:nvSpPr>
        <p:spPr>
          <a:xfrm>
            <a:off x="403462" y="668220"/>
            <a:ext cx="2803026" cy="1615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Additional learning resources</a:t>
            </a:r>
          </a:p>
        </p:txBody>
      </p:sp>
      <p:sp>
        <p:nvSpPr>
          <p:cNvPr id="118"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19" name="Body Level One…"/>
          <p:cNvSpPr txBox="1">
            <a:spLocks noGrp="1"/>
          </p:cNvSpPr>
          <p:nvPr>
            <p:ph type="body" idx="1"/>
          </p:nvPr>
        </p:nvSpPr>
        <p:spPr>
          <a:xfrm>
            <a:off x="4273551" y="842965"/>
            <a:ext cx="7529515" cy="5546726"/>
          </a:xfrm>
          <a:prstGeom prst="rect">
            <a:avLst/>
          </a:prstGeom>
        </p:spPr>
        <p:txBody>
          <a:bodyPr anchor="ct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12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Slide Number">
            <a:extLst>
              <a:ext uri="{FF2B5EF4-FFF2-40B4-BE49-F238E27FC236}">
                <a16:creationId xmlns:a16="http://schemas.microsoft.com/office/drawing/2014/main" id="{D2CD453F-6C24-17B4-2135-BC3EA906A752}"/>
              </a:ext>
            </a:extLst>
          </p:cNvPr>
          <p:cNvSpPr txBox="1">
            <a:spLocks/>
          </p:cNvSpPr>
          <p:nvPr userDrawn="1"/>
        </p:nvSpPr>
        <p:spPr>
          <a:xfrm>
            <a:off x="11836400" y="6561216"/>
            <a:ext cx="370827"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2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28"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29"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30"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131"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32" name="Subtitle 5"/>
          <p:cNvSpPr txBox="1"/>
          <p:nvPr/>
        </p:nvSpPr>
        <p:spPr>
          <a:xfrm>
            <a:off x="8161022" y="6532732"/>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sp>
        <p:nvSpPr>
          <p:cNvPr id="134" name="Rounded Rectangle 4"/>
          <p:cNvSpPr/>
          <p:nvPr/>
        </p:nvSpPr>
        <p:spPr>
          <a:xfrm flipV="1">
            <a:off x="388996" y="1332433"/>
            <a:ext cx="2079884" cy="10013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135" name="TextBox 6"/>
          <p:cNvSpPr txBox="1"/>
          <p:nvPr/>
        </p:nvSpPr>
        <p:spPr>
          <a:xfrm>
            <a:off x="403462" y="668217"/>
            <a:ext cx="2294023"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Questions?</a:t>
            </a:r>
          </a:p>
        </p:txBody>
      </p:sp>
      <p:sp>
        <p:nvSpPr>
          <p:cNvPr id="136"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37" name="Body Level One…"/>
          <p:cNvSpPr txBox="1">
            <a:spLocks noGrp="1"/>
          </p:cNvSpPr>
          <p:nvPr>
            <p:ph type="body" idx="1"/>
          </p:nvPr>
        </p:nvSpPr>
        <p:spPr>
          <a:xfrm>
            <a:off x="4273551" y="842965"/>
            <a:ext cx="7529515" cy="5546726"/>
          </a:xfrm>
          <a:prstGeom prst="rect">
            <a:avLst/>
          </a:prstGeom>
        </p:spPr>
        <p:txBody>
          <a:bodyPr anchor="ct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13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Slide Number">
            <a:extLst>
              <a:ext uri="{FF2B5EF4-FFF2-40B4-BE49-F238E27FC236}">
                <a16:creationId xmlns:a16="http://schemas.microsoft.com/office/drawing/2014/main" id="{9F2791D6-CADF-9466-5850-2B4149D73321}"/>
              </a:ext>
            </a:extLst>
          </p:cNvPr>
          <p:cNvSpPr txBox="1">
            <a:spLocks/>
          </p:cNvSpPr>
          <p:nvPr userDrawn="1"/>
        </p:nvSpPr>
        <p:spPr>
          <a:xfrm>
            <a:off x="11836400" y="6561216"/>
            <a:ext cx="370827"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52"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53"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54"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55"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56" name="Subtitle 5"/>
          <p:cNvSpPr txBox="1"/>
          <p:nvPr/>
        </p:nvSpPr>
        <p:spPr>
          <a:xfrm>
            <a:off x="8161022" y="6532732"/>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sp>
        <p:nvSpPr>
          <p:cNvPr id="158"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159"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defTabSz="289320">
              <a:spcBef>
                <a:spcPts val="300"/>
              </a:spcBef>
              <a:defRPr sz="2400">
                <a:solidFill>
                  <a:srgbClr val="FFFFFF"/>
                </a:solidFill>
                <a:latin typeface="Source Sans Pro Bold"/>
                <a:ea typeface="Source Sans Pro Bold"/>
                <a:cs typeface="Source Sans Pro Bold"/>
                <a:sym typeface="Source Sans Pro Bold"/>
              </a:defRPr>
            </a:lvl1pPr>
            <a:lvl2pPr marL="216990" indent="-72330" algn="ctr" defTabSz="289320">
              <a:spcBef>
                <a:spcPts val="300"/>
              </a:spcBef>
              <a:defRPr sz="2400">
                <a:solidFill>
                  <a:srgbClr val="FFFFFF"/>
                </a:solidFill>
                <a:latin typeface="Source Sans Pro Bold"/>
                <a:ea typeface="Source Sans Pro Bold"/>
                <a:cs typeface="Source Sans Pro Bold"/>
                <a:sym typeface="Source Sans Pro Bold"/>
              </a:defRPr>
            </a:lvl2pPr>
            <a:lvl3pPr marL="361649" indent="-72330" algn="ctr" defTabSz="289320">
              <a:spcBef>
                <a:spcPts val="300"/>
              </a:spcBef>
              <a:defRPr sz="2400">
                <a:solidFill>
                  <a:srgbClr val="FFFFFF"/>
                </a:solidFill>
                <a:latin typeface="Source Sans Pro Bold"/>
                <a:ea typeface="Source Sans Pro Bold"/>
                <a:cs typeface="Source Sans Pro Bold"/>
                <a:sym typeface="Source Sans Pro Bold"/>
              </a:defRPr>
            </a:lvl3pPr>
            <a:lvl4pPr marL="506309" indent="-72329" algn="ctr" defTabSz="289320">
              <a:spcBef>
                <a:spcPts val="300"/>
              </a:spcBef>
              <a:defRPr sz="2400">
                <a:solidFill>
                  <a:srgbClr val="FFFFFF"/>
                </a:solidFill>
                <a:latin typeface="Source Sans Pro Bold"/>
                <a:ea typeface="Source Sans Pro Bold"/>
                <a:cs typeface="Source Sans Pro Bold"/>
                <a:sym typeface="Source Sans Pro Bold"/>
              </a:defRPr>
            </a:lvl4pPr>
            <a:lvl5pPr marL="650968" indent="-72329" algn="ctr" defTabSz="289320">
              <a:spcBef>
                <a:spcPts val="300"/>
              </a:spcBef>
              <a:defRPr sz="2400">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16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Slide Number">
            <a:extLst>
              <a:ext uri="{FF2B5EF4-FFF2-40B4-BE49-F238E27FC236}">
                <a16:creationId xmlns:a16="http://schemas.microsoft.com/office/drawing/2014/main" id="{8F2C1765-CF74-AC5D-43D4-C5894CA417A7}"/>
              </a:ext>
            </a:extLst>
          </p:cNvPr>
          <p:cNvSpPr txBox="1">
            <a:spLocks/>
          </p:cNvSpPr>
          <p:nvPr userDrawn="1"/>
        </p:nvSpPr>
        <p:spPr>
          <a:xfrm>
            <a:off x="11836400" y="6561216"/>
            <a:ext cx="370827"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67"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68"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69"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70"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71" name="Subtitle 5"/>
          <p:cNvSpPr txBox="1"/>
          <p:nvPr/>
        </p:nvSpPr>
        <p:spPr>
          <a:xfrm>
            <a:off x="8161022" y="6532732"/>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sp>
        <p:nvSpPr>
          <p:cNvPr id="17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Slide Number">
            <a:extLst>
              <a:ext uri="{FF2B5EF4-FFF2-40B4-BE49-F238E27FC236}">
                <a16:creationId xmlns:a16="http://schemas.microsoft.com/office/drawing/2014/main" id="{4ADDB92B-ED15-07B6-826C-17331065F337}"/>
              </a:ext>
            </a:extLst>
          </p:cNvPr>
          <p:cNvSpPr txBox="1">
            <a:spLocks/>
          </p:cNvSpPr>
          <p:nvPr userDrawn="1"/>
        </p:nvSpPr>
        <p:spPr>
          <a:xfrm>
            <a:off x="11836400" y="6561216"/>
            <a:ext cx="370827"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6"/>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17"/>
          <a:stretch>
            <a:fillRect/>
          </a:stretch>
        </p:blipFill>
        <p:spPr>
          <a:xfrm>
            <a:off x="11358371" y="138176"/>
            <a:ext cx="685801" cy="711201"/>
          </a:xfrm>
          <a:prstGeom prst="rect">
            <a:avLst/>
          </a:prstGeom>
          <a:ln w="12700">
            <a:miter lim="400000"/>
          </a:ln>
        </p:spPr>
      </p:pic>
      <p:pic>
        <p:nvPicPr>
          <p:cNvPr id="4" name="Picture 2" descr="Picture 2"/>
          <p:cNvPicPr>
            <a:picLocks noChangeAspect="1"/>
          </p:cNvPicPr>
          <p:nvPr/>
        </p:nvPicPr>
        <p:blipFill>
          <a:blip r:embed="rId18"/>
          <a:stretch>
            <a:fillRect/>
          </a:stretch>
        </p:blipFill>
        <p:spPr>
          <a:xfrm>
            <a:off x="74342" y="6310302"/>
            <a:ext cx="1548719" cy="474296"/>
          </a:xfrm>
          <a:prstGeom prst="rect">
            <a:avLst/>
          </a:prstGeom>
          <a:ln w="12700">
            <a:miter lim="400000"/>
          </a:ln>
        </p:spPr>
      </p:pic>
      <p:pic>
        <p:nvPicPr>
          <p:cNvPr id="5" name="Picture 2" descr="Picture 2"/>
          <p:cNvPicPr>
            <a:picLocks noChangeAspect="1"/>
          </p:cNvPicPr>
          <p:nvPr/>
        </p:nvPicPr>
        <p:blipFill>
          <a:blip r:embed="rId18"/>
          <a:stretch>
            <a:fillRect/>
          </a:stretch>
        </p:blipFill>
        <p:spPr>
          <a:xfrm>
            <a:off x="74342" y="6310295"/>
            <a:ext cx="1548719" cy="474296"/>
          </a:xfrm>
          <a:prstGeom prst="rect">
            <a:avLst/>
          </a:prstGeom>
          <a:ln w="12700">
            <a:miter lim="400000"/>
          </a:ln>
        </p:spPr>
      </p:pic>
      <p:sp>
        <p:nvSpPr>
          <p:cNvPr id="6" name="Subtitle 5"/>
          <p:cNvSpPr txBox="1"/>
          <p:nvPr/>
        </p:nvSpPr>
        <p:spPr>
          <a:xfrm>
            <a:off x="8161022" y="6532732"/>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9" name="TextBox 5"/>
          <p:cNvSpPr txBox="1"/>
          <p:nvPr/>
        </p:nvSpPr>
        <p:spPr>
          <a:xfrm>
            <a:off x="4400182" y="2325453"/>
            <a:ext cx="3721503" cy="789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b="1" dirty="0"/>
              <a:t>Thank you</a:t>
            </a:r>
          </a:p>
        </p:txBody>
      </p:sp>
      <p:sp>
        <p:nvSpPr>
          <p:cNvPr id="10" name="Title Text"/>
          <p:cNvSpPr txBox="1">
            <a:spLocks noGrp="1"/>
          </p:cNvSpPr>
          <p:nvPr>
            <p:ph type="title"/>
          </p:nvPr>
        </p:nvSpPr>
        <p:spPr>
          <a:xfrm>
            <a:off x="609600" y="92074"/>
            <a:ext cx="10972800" cy="150812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11"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2" name="Slide Number"/>
          <p:cNvSpPr txBox="1">
            <a:spLocks noGrp="1"/>
          </p:cNvSpPr>
          <p:nvPr>
            <p:ph type="sldNum" sz="quarter" idx="2"/>
          </p:nvPr>
        </p:nvSpPr>
        <p:spPr>
          <a:xfrm>
            <a:off x="11480800" y="6330332"/>
            <a:ext cx="280874" cy="320041"/>
          </a:xfrm>
          <a:prstGeom prst="rect">
            <a:avLst/>
          </a:prstGeom>
          <a:ln w="12700">
            <a:miter lim="400000"/>
          </a:ln>
        </p:spPr>
        <p:txBody>
          <a:bodyPr wrap="none" lIns="45719" rIns="45719">
            <a:spAutoFit/>
          </a:bodyPr>
          <a:lstStyle>
            <a:lvl1pPr>
              <a:defRPr sz="1400">
                <a:solidFill>
                  <a:srgbClr val="FFFFFF"/>
                </a:solidFill>
                <a:latin typeface="+mn-lt"/>
                <a:ea typeface="+mn-ea"/>
                <a:cs typeface="+mn-cs"/>
                <a:sym typeface="Source Sans Pro Regular"/>
              </a:defRPr>
            </a:lvl1pPr>
          </a:lstStyle>
          <a:p>
            <a:fld id="{86CB4B4D-7CA3-9044-876B-883B54F8677D}" type="slidenum">
              <a:t>‹#›</a:t>
            </a:fld>
            <a:endParaRPr/>
          </a:p>
        </p:txBody>
      </p:sp>
      <p:sp>
        <p:nvSpPr>
          <p:cNvPr id="13" name="Slide Number">
            <a:extLst>
              <a:ext uri="{FF2B5EF4-FFF2-40B4-BE49-F238E27FC236}">
                <a16:creationId xmlns:a16="http://schemas.microsoft.com/office/drawing/2014/main" id="{D796BA25-24FC-FAEA-3340-B22E13F6E377}"/>
              </a:ext>
            </a:extLst>
          </p:cNvPr>
          <p:cNvSpPr txBox="1">
            <a:spLocks/>
          </p:cNvSpPr>
          <p:nvPr userDrawn="1"/>
        </p:nvSpPr>
        <p:spPr>
          <a:xfrm>
            <a:off x="11836400" y="6561216"/>
            <a:ext cx="370827"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7" r:id="rId8"/>
    <p:sldLayoutId id="2147483658" r:id="rId9"/>
    <p:sldLayoutId id="2147483659" r:id="rId10"/>
    <p:sldLayoutId id="2147483660" r:id="rId11"/>
    <p:sldLayoutId id="2147483661" r:id="rId12"/>
    <p:sldLayoutId id="2147483663" r:id="rId13"/>
    <p:sldLayoutId id="2147483664" r:id="rId14"/>
  </p:sldLayoutIdLst>
  <p:transition spd="med"/>
  <p:txStyles>
    <p:titleStyle>
      <a:lvl1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16990" rtl="0" latinLnBrk="0">
        <a:lnSpc>
          <a:spcPct val="90000"/>
        </a:lnSpc>
        <a:spcBef>
          <a:spcPts val="200"/>
        </a:spcBef>
        <a:spcAft>
          <a:spcPts val="0"/>
        </a:spcAft>
        <a:buClrTx/>
        <a:buSzTx/>
        <a:buFontTx/>
        <a:buNone/>
        <a:tabLst/>
        <a:defRPr sz="1800" b="0" i="0" u="none" strike="noStrike" cap="none" spc="0" baseline="0">
          <a:solidFill>
            <a:srgbClr val="000000"/>
          </a:solidFill>
          <a:uFillTx/>
          <a:latin typeface="+mn-lt"/>
          <a:ea typeface="+mn-ea"/>
          <a:cs typeface="+mn-cs"/>
          <a:sym typeface="Source Sans Pro Regular"/>
        </a:defRPr>
      </a:lvl1pPr>
      <a:lvl2pPr marL="162742" marR="0" indent="-54247"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2pPr>
      <a:lvl3pPr marL="271237" marR="0" indent="-54247"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3pPr>
      <a:lvl4pPr marL="379732" marR="0" indent="-54247"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4pPr>
      <a:lvl5pPr marL="488226" marR="0" indent="-54247"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5pPr>
      <a:lvl6pPr marL="786588" marR="0" indent="-244116"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6pPr>
      <a:lvl7pPr marL="895084" marR="0" indent="-244116"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7pPr>
      <a:lvl8pPr marL="1003578" marR="0" indent="-244115"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8pPr>
      <a:lvl9pPr marL="1112073" marR="0" indent="-244116"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4.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4.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4.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4.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4.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4.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8.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4.xml"/></Relationships>
</file>

<file path=ppt/slides/_rels/slide10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5.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4.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3.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0.xml"/><Relationship Id="rId4" Type="http://schemas.openxmlformats.org/officeDocument/2006/relationships/hyperlink" Target="mailto:ihrhrt@who.int"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6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6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6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6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6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6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4.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4.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TextBox 3"/>
          <p:cNvSpPr txBox="1"/>
          <p:nvPr/>
        </p:nvSpPr>
        <p:spPr>
          <a:xfrm>
            <a:off x="431254" y="2078527"/>
            <a:ext cx="4215697" cy="6463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a:defRPr sz="4400">
                <a:solidFill>
                  <a:srgbClr val="FFFFFF"/>
                </a:solidFill>
                <a:latin typeface="Source Sans Pro Bold"/>
                <a:ea typeface="Source Sans Pro Bold"/>
                <a:cs typeface="Source Sans Pro Bold"/>
                <a:sym typeface="Source Sans Pro Bold"/>
              </a:defRPr>
            </a:pPr>
            <a:r>
              <a:rPr lang="fr-FR" sz="3600" b="1" dirty="0"/>
              <a:t>B4.4 Case </a:t>
            </a:r>
            <a:r>
              <a:rPr lang="fr-FR" sz="3600" b="1" dirty="0" err="1"/>
              <a:t>study</a:t>
            </a:r>
            <a:r>
              <a:rPr lang="fr-FR" sz="3600" b="1" dirty="0"/>
              <a:t> </a:t>
            </a:r>
            <a:endParaRPr b="1" dirty="0"/>
          </a:p>
        </p:txBody>
      </p:sp>
      <p:sp>
        <p:nvSpPr>
          <p:cNvPr id="284" name="TextBox 8"/>
          <p:cNvSpPr txBox="1"/>
          <p:nvPr/>
        </p:nvSpPr>
        <p:spPr>
          <a:xfrm>
            <a:off x="567709" y="4147146"/>
            <a:ext cx="2333563" cy="3200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400">
                <a:solidFill>
                  <a:srgbClr val="FFFFFF"/>
                </a:solidFill>
                <a:latin typeface="+mn-lt"/>
                <a:ea typeface="+mn-ea"/>
                <a:cs typeface="+mn-cs"/>
                <a:sym typeface="Source Sans Pro Regular"/>
              </a:defRPr>
            </a:lvl1pPr>
          </a:lstStyle>
          <a:p>
            <a:r>
              <a:t>Speaker name</a:t>
            </a:r>
          </a:p>
        </p:txBody>
      </p:sp>
      <p:sp>
        <p:nvSpPr>
          <p:cNvPr id="2" name="Title 2">
            <a:extLst>
              <a:ext uri="{FF2B5EF4-FFF2-40B4-BE49-F238E27FC236}">
                <a16:creationId xmlns:a16="http://schemas.microsoft.com/office/drawing/2014/main" id="{6F8C0244-BCB3-EFEC-28AF-08DCA746B6CE}"/>
              </a:ext>
            </a:extLst>
          </p:cNvPr>
          <p:cNvSpPr txBox="1">
            <a:spLocks/>
          </p:cNvSpPr>
          <p:nvPr/>
        </p:nvSpPr>
        <p:spPr>
          <a:xfrm>
            <a:off x="5739451" y="3588501"/>
            <a:ext cx="6178346" cy="1488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Autofit/>
          </a:bodyPr>
          <a:lstStyle>
            <a:lvl1pPr marL="0" marR="0" indent="0" algn="l" defTabSz="289320" rtl="0" latinLnBrk="0">
              <a:lnSpc>
                <a:spcPct val="90000"/>
              </a:lnSpc>
              <a:spcBef>
                <a:spcPts val="70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a:lstStyle>
          <a:p>
            <a:pPr algn="ctr" defTabSz="162019">
              <a:spcBef>
                <a:spcPts val="400"/>
              </a:spcBef>
              <a:defRPr sz="1792">
                <a:solidFill>
                  <a:srgbClr val="002060"/>
                </a:solidFill>
              </a:defRPr>
            </a:pPr>
            <a:endParaRPr lang="en-US" sz="2800" dirty="0"/>
          </a:p>
          <a:p>
            <a:pPr algn="ctr" defTabSz="162019">
              <a:lnSpc>
                <a:spcPct val="100000"/>
              </a:lnSpc>
              <a:spcBef>
                <a:spcPts val="400"/>
              </a:spcBef>
              <a:defRPr sz="1792">
                <a:solidFill>
                  <a:srgbClr val="002060"/>
                </a:solidFill>
              </a:defRPr>
            </a:pPr>
            <a:r>
              <a:rPr lang="en-US" sz="2800" b="1" i="1" dirty="0">
                <a:solidFill>
                  <a:srgbClr val="002060"/>
                </a:solidFill>
              </a:rPr>
              <a:t>“</a:t>
            </a:r>
            <a:r>
              <a:rPr lang="en-GB" sz="2800" b="1" i="1" dirty="0">
                <a:solidFill>
                  <a:srgbClr val="002060"/>
                </a:solidFill>
              </a:rPr>
              <a:t>Investigating an outbreak of an unknown disease in Seewhat, April 2017</a:t>
            </a:r>
            <a:r>
              <a:rPr lang="en-US" sz="2800" i="1" dirty="0">
                <a:solidFill>
                  <a:srgbClr val="002060"/>
                </a:solidFill>
              </a:rPr>
              <a:t>”</a:t>
            </a:r>
          </a:p>
        </p:txBody>
      </p:sp>
      <p:sp>
        <p:nvSpPr>
          <p:cNvPr id="6" name="TextBox 3"/>
          <p:cNvSpPr txBox="1"/>
          <p:nvPr/>
        </p:nvSpPr>
        <p:spPr>
          <a:xfrm>
            <a:off x="431254" y="656240"/>
            <a:ext cx="1514476" cy="646331"/>
          </a:xfrm>
          <a:prstGeom prst="rect">
            <a:avLst/>
          </a:prstGeom>
          <a:solidFill>
            <a:srgbClr val="FFFF00"/>
          </a:solidFill>
          <a:ln>
            <a:solidFill>
              <a:srgbClr val="FFFFFF"/>
            </a:solidFill>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a:latin typeface="Source Sans Pro Regular"/>
                <a:ea typeface="Source Sans Pro Regular"/>
                <a:cs typeface="Source Sans Pro Regular"/>
                <a:sym typeface="Source Sans Pro Regular"/>
              </a:defRPr>
            </a:lvl1pPr>
          </a:lstStyle>
          <a:p>
            <a:pPr hangingPunct="0"/>
            <a:r>
              <a:rPr kern="0" dirty="0">
                <a:solidFill>
                  <a:srgbClr val="000000"/>
                </a:solidFill>
                <a:highlight>
                  <a:srgbClr val="FFFF00"/>
                </a:highlight>
              </a:rPr>
              <a:t>Country logo/flag</a:t>
            </a:r>
            <a:endParaRPr lang="en-US" kern="0" dirty="0">
              <a:solidFill>
                <a:srgbClr val="000000"/>
              </a:solidFill>
              <a:highlight>
                <a:srgbClr val="FFFF00"/>
              </a:highlight>
            </a:endParaRPr>
          </a:p>
        </p:txBody>
      </p:sp>
      <p:sp>
        <p:nvSpPr>
          <p:cNvPr id="8" name="Subtitle 2"/>
          <p:cNvSpPr txBox="1"/>
          <p:nvPr/>
        </p:nvSpPr>
        <p:spPr>
          <a:xfrm>
            <a:off x="6529396" y="1940504"/>
            <a:ext cx="5388401"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20" rIns="45719" bIns="45720" anchor="t">
            <a:spAutoFit/>
          </a:bodyPr>
          <a:lstStyle>
            <a:lvl1pPr algn="ctr">
              <a:spcBef>
                <a:spcPts val="700"/>
              </a:spcBef>
              <a:defRPr sz="3200">
                <a:solidFill>
                  <a:srgbClr val="002060"/>
                </a:solidFill>
                <a:latin typeface="Source Sans Pro Bold"/>
                <a:ea typeface="Source Sans Pro Bold"/>
                <a:cs typeface="Source Sans Pro Bold"/>
                <a:sym typeface="Source Sans Pro Bold"/>
              </a:defRPr>
            </a:lvl1pPr>
          </a:lstStyle>
          <a:p>
            <a:pPr hangingPunct="0"/>
            <a:r>
              <a:rPr b="1" kern="0" dirty="0">
                <a:solidFill>
                  <a:srgbClr val="000000"/>
                </a:solidFill>
                <a:highlight>
                  <a:srgbClr val="FFFF00"/>
                </a:highlight>
              </a:rPr>
              <a:t>Venue, country, dates</a:t>
            </a:r>
            <a:endParaRPr lang="en-US" b="1" kern="0" dirty="0">
              <a:solidFill>
                <a:srgbClr val="000000"/>
              </a:solidFill>
              <a:highlight>
                <a:srgbClr val="FFFF00"/>
              </a:highlight>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object 11"/>
          <p:cNvSpPr txBox="1">
            <a:spLocks noGrp="1"/>
          </p:cNvSpPr>
          <p:nvPr>
            <p:ph type="title"/>
          </p:nvPr>
        </p:nvSpPr>
        <p:spPr>
          <a:xfrm>
            <a:off x="224561" y="172123"/>
            <a:ext cx="5261839" cy="902641"/>
          </a:xfrm>
          <a:prstGeom prst="rect">
            <a:avLst/>
          </a:prstGeom>
        </p:spPr>
        <p:txBody>
          <a:bodyPr vert="horz" wrap="square" lIns="0" tIns="16087" rIns="0" bIns="0" numCol="1" rtlCol="0" anchor="ctr" anchorCtr="0" compatLnSpc="1">
            <a:prstTxWarp prst="textNoShape">
              <a:avLst/>
            </a:prstTxWarp>
            <a:spAutoFit/>
          </a:bodyPr>
          <a:lstStyle/>
          <a:p>
            <a:pPr marL="16933">
              <a:spcBef>
                <a:spcPts val="127"/>
              </a:spcBef>
            </a:pPr>
            <a:r>
              <a:rPr lang="en-US" b="1" dirty="0"/>
              <a:t>Episode 1- Step 1</a:t>
            </a:r>
            <a:br>
              <a:rPr lang="fr-FR" b="1" dirty="0"/>
            </a:br>
            <a:endParaRPr b="1" dirty="0">
              <a:solidFill>
                <a:schemeClr val="bg1"/>
              </a:solidFill>
              <a:latin typeface="Source Sans Pro"/>
              <a:ea typeface="+mj-ea"/>
              <a:cs typeface="+mj-cs"/>
              <a:sym typeface="Calibri"/>
            </a:endParaRPr>
          </a:p>
        </p:txBody>
      </p:sp>
      <p:sp>
        <p:nvSpPr>
          <p:cNvPr id="7" name="object 3"/>
          <p:cNvSpPr txBox="1"/>
          <p:nvPr/>
        </p:nvSpPr>
        <p:spPr>
          <a:xfrm>
            <a:off x="325242" y="1415347"/>
            <a:ext cx="11436431" cy="2798202"/>
          </a:xfrm>
          <a:prstGeom prst="rect">
            <a:avLst/>
          </a:prstGeom>
        </p:spPr>
        <p:txBody>
          <a:bodyPr vert="horz" wrap="square" lIns="0" tIns="17780" rIns="0" bIns="0" rtlCol="0">
            <a:spAutoFit/>
          </a:bodyPr>
          <a:lstStyle>
            <a:defPPr>
              <a:defRPr lang="en-US"/>
            </a:defPPr>
            <a:lvl1pPr marL="16086" marR="6773" indent="-458035">
              <a:spcBef>
                <a:spcPts val="140"/>
              </a:spcBef>
              <a:buClr>
                <a:schemeClr val="tx2">
                  <a:lumMod val="50000"/>
                </a:schemeClr>
              </a:buClr>
              <a:buFont typeface="Arial" panose="020B0604020202020204" pitchFamily="34" charset="0"/>
              <a:buChar char="•"/>
              <a:tabLst>
                <a:tab pos="474121" algn="l"/>
                <a:tab pos="474968" algn="l"/>
              </a:tabLst>
              <a:defRPr sz="2400">
                <a:solidFill>
                  <a:schemeClr val="tx2">
                    <a:lumMod val="50000"/>
                  </a:schemeClr>
                </a:solidFill>
                <a:latin typeface="Arial" pitchFamily="34" charset="0"/>
                <a:cs typeface="Arial" pitchFamily="34" charset="0"/>
              </a:defRPr>
            </a:lvl1pPr>
          </a:lstStyle>
          <a:p>
            <a:pPr marL="0" marR="0" indent="0" hangingPunct="0">
              <a:spcBef>
                <a:spcPts val="500"/>
              </a:spcBef>
              <a:buClr>
                <a:srgbClr val="65A000"/>
              </a:buClr>
              <a:buSzPct val="100000"/>
              <a:buNone/>
              <a:tabLst/>
              <a:defRPr sz="2400">
                <a:solidFill>
                  <a:srgbClr val="10253F"/>
                </a:solidFill>
                <a:latin typeface="Source Sans Pro Regular"/>
                <a:ea typeface="Source Sans Pro Regular"/>
                <a:cs typeface="Source Sans Pro Regular"/>
                <a:sym typeface="Source Sans Pro Regular"/>
              </a:defRPr>
            </a:pPr>
            <a:endParaRPr lang="en-US" sz="2200" kern="0" dirty="0">
              <a:solidFill>
                <a:srgbClr val="000000"/>
              </a:solidFill>
              <a:latin typeface="Source Sans Pro"/>
              <a:ea typeface="Arial"/>
              <a:cs typeface="Arial"/>
            </a:endParaRPr>
          </a:p>
          <a:p>
            <a:pPr marL="0" marR="0" lvl="0" indent="0">
              <a:spcBef>
                <a:spcPts val="500"/>
              </a:spcBef>
              <a:buClr>
                <a:srgbClr val="65A000"/>
              </a:buClr>
              <a:buSzPct val="100000"/>
              <a:buNone/>
              <a:tabLst/>
              <a:defRPr sz="2400">
                <a:solidFill>
                  <a:srgbClr val="10253F"/>
                </a:solidFill>
                <a:latin typeface="Source Sans Pro Regular"/>
                <a:ea typeface="Source Sans Pro Regular"/>
                <a:cs typeface="Source Sans Pro Regular"/>
                <a:sym typeface="Source Sans Pro Regular"/>
              </a:defRPr>
            </a:pPr>
            <a:r>
              <a:rPr lang="en-US" b="1" dirty="0">
                <a:solidFill>
                  <a:srgbClr val="65A000"/>
                </a:solidFill>
                <a:latin typeface="Source Sans Pro"/>
                <a:ea typeface="Arial"/>
                <a:cs typeface="Arial"/>
              </a:rPr>
              <a:t>Question 1a: </a:t>
            </a:r>
            <a:r>
              <a:rPr lang="en-US" dirty="0">
                <a:solidFill>
                  <a:srgbClr val="000000"/>
                </a:solidFill>
                <a:latin typeface="Source Sans Pro"/>
                <a:ea typeface="Arial"/>
                <a:cs typeface="Arial"/>
              </a:rPr>
              <a:t>In light of this information what are the next questions that you would ask? List them (objective: minimum information for action)</a:t>
            </a:r>
          </a:p>
          <a:p>
            <a:pPr marL="307975" marR="0" lvl="0" indent="-307975">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endParaRPr lang="fr-FR" dirty="0">
              <a:solidFill>
                <a:srgbClr val="000000"/>
              </a:solidFill>
              <a:latin typeface="Source Sans Pro"/>
              <a:ea typeface="Arial"/>
              <a:cs typeface="Arial"/>
            </a:endParaRPr>
          </a:p>
          <a:p>
            <a:pPr marL="0" marR="0" lvl="0" indent="0">
              <a:spcBef>
                <a:spcPts val="500"/>
              </a:spcBef>
              <a:buClr>
                <a:srgbClr val="65A000"/>
              </a:buClr>
              <a:buSzPct val="100000"/>
              <a:buNone/>
              <a:tabLst/>
              <a:defRPr sz="2400">
                <a:solidFill>
                  <a:srgbClr val="10253F"/>
                </a:solidFill>
                <a:latin typeface="Source Sans Pro Regular"/>
                <a:ea typeface="Source Sans Pro Regular"/>
                <a:cs typeface="Source Sans Pro Regular"/>
                <a:sym typeface="Source Sans Pro Regular"/>
              </a:defRPr>
            </a:pPr>
            <a:r>
              <a:rPr lang="en-US" b="1" dirty="0">
                <a:solidFill>
                  <a:srgbClr val="65A000"/>
                </a:solidFill>
                <a:latin typeface="Source Sans Pro"/>
                <a:ea typeface="Arial"/>
                <a:cs typeface="Arial"/>
              </a:rPr>
              <a:t>Question 1b: </a:t>
            </a:r>
            <a:r>
              <a:rPr lang="en-US" dirty="0">
                <a:solidFill>
                  <a:srgbClr val="000000"/>
                </a:solidFill>
                <a:latin typeface="Source Sans Pro"/>
                <a:ea typeface="Arial"/>
                <a:cs typeface="Arial"/>
              </a:rPr>
              <a:t>How can you support the people in the field at that stage? (Confirmation of outbreak)</a:t>
            </a:r>
            <a:endParaRPr lang="fr-FR" dirty="0">
              <a:solidFill>
                <a:srgbClr val="000000"/>
              </a:solidFill>
              <a:latin typeface="Source Sans Pro"/>
              <a:ea typeface="Arial"/>
              <a:cs typeface="Arial"/>
            </a:endParaRPr>
          </a:p>
          <a:p>
            <a:pPr marL="0" marR="0" indent="0" hangingPunct="0">
              <a:spcBef>
                <a:spcPts val="500"/>
              </a:spcBef>
              <a:buClr>
                <a:srgbClr val="65A000"/>
              </a:buClr>
              <a:buSzPct val="100000"/>
              <a:buNone/>
              <a:tabLst/>
              <a:defRPr sz="2400">
                <a:solidFill>
                  <a:srgbClr val="10253F"/>
                </a:solidFill>
                <a:latin typeface="Source Sans Pro Regular"/>
                <a:ea typeface="Source Sans Pro Regular"/>
                <a:cs typeface="Source Sans Pro Regular"/>
                <a:sym typeface="Source Sans Pro Regular"/>
              </a:defRPr>
            </a:pPr>
            <a:endParaRPr sz="2200" kern="0" dirty="0">
              <a:solidFill>
                <a:srgbClr val="000000"/>
              </a:solidFill>
              <a:latin typeface="Source Sans Pro"/>
              <a:ea typeface="Arial"/>
              <a:cs typeface="Arial"/>
              <a:sym typeface="Source Sans Pro Regular"/>
            </a:endParaRPr>
          </a:p>
        </p:txBody>
      </p:sp>
      <p:sp>
        <p:nvSpPr>
          <p:cNvPr id="9" name="object 2"/>
          <p:cNvSpPr txBox="1">
            <a:spLocks/>
          </p:cNvSpPr>
          <p:nvPr/>
        </p:nvSpPr>
        <p:spPr>
          <a:xfrm>
            <a:off x="325242" y="864438"/>
            <a:ext cx="7447256" cy="4083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vert="horz" wrap="square" lIns="0" tIns="20320" rIns="0" bIns="0" numCol="1" rtlCol="0" anchor="ctr" anchorCtr="0" compatLnSpc="1">
            <a:prstTxWarp prst="textNoShape">
              <a:avLst/>
            </a:prstTxWarp>
            <a:sp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marL="16933">
              <a:spcBef>
                <a:spcPts val="160"/>
              </a:spcBef>
            </a:pPr>
            <a:r>
              <a:rPr lang="en-US" sz="2800" b="1" kern="0" dirty="0">
                <a:solidFill>
                  <a:srgbClr val="9B1E1A"/>
                </a:solidFill>
                <a:latin typeface="Source Sans Pro"/>
                <a:ea typeface="+mj-ea"/>
                <a:cs typeface="Calibri"/>
              </a:rPr>
              <a:t>Question 1</a:t>
            </a:r>
            <a:endParaRPr lang="fr-FR" sz="2800" b="1" kern="0" dirty="0">
              <a:solidFill>
                <a:srgbClr val="9B1E1A"/>
              </a:solidFill>
              <a:latin typeface="Source Sans Pro"/>
              <a:ea typeface="+mj-ea"/>
              <a:cs typeface="Calibri"/>
            </a:endParaRPr>
          </a:p>
        </p:txBody>
      </p:sp>
    </p:spTree>
    <p:extLst>
      <p:ext uri="{BB962C8B-B14F-4D97-AF65-F5344CB8AC3E}">
        <p14:creationId xmlns:p14="http://schemas.microsoft.com/office/powerpoint/2010/main" val="2405274182"/>
      </p:ext>
    </p:extLst>
  </p:cSld>
  <p:clrMapOvr>
    <a:masterClrMapping/>
  </p:clrMapOvr>
  <p:transition spd="med"/>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359763" y="1004341"/>
            <a:ext cx="10972801" cy="4715615"/>
          </a:xfrm>
          <a:prstGeom prst="rect">
            <a:avLst/>
          </a:prstGeom>
        </p:spPr>
        <p:txBody>
          <a:bodyPr>
            <a:noAutofit/>
          </a:bodyPr>
          <a:lstStyle/>
          <a:p>
            <a:r>
              <a:rPr lang="en-US" sz="2800" b="1" dirty="0">
                <a:solidFill>
                  <a:schemeClr val="accent3"/>
                </a:solidFill>
              </a:rPr>
              <a:t>Answer 9 (continued):</a:t>
            </a:r>
            <a:endParaRPr lang="fr-FR" sz="2800" b="1" dirty="0">
              <a:solidFill>
                <a:schemeClr val="accent3"/>
              </a:solidFill>
            </a:endParaRPr>
          </a:p>
          <a:p>
            <a:r>
              <a:rPr lang="en-US" b="1" dirty="0">
                <a:solidFill>
                  <a:schemeClr val="accent3"/>
                </a:solidFill>
              </a:rPr>
              <a:t> </a:t>
            </a:r>
          </a:p>
          <a:p>
            <a:r>
              <a:rPr lang="en-US" b="1" dirty="0">
                <a:solidFill>
                  <a:schemeClr val="tx1"/>
                </a:solidFill>
              </a:rPr>
              <a:t>3. Perform integrated outbreak analysis (IOA)</a:t>
            </a:r>
            <a:endParaRPr lang="fr-FR" b="1" dirty="0">
              <a:solidFill>
                <a:schemeClr val="tx1"/>
              </a:solidFill>
            </a:endParaRPr>
          </a:p>
          <a:p>
            <a:pPr marL="457200" indent="-457200" eaLnBrk="0" fontAlgn="base" hangingPunct="0">
              <a:lnSpc>
                <a:spcPct val="100000"/>
              </a:lnSpc>
              <a:buClr>
                <a:srgbClr val="65A000"/>
              </a:buClr>
              <a:buFont typeface="Arial" panose="020B0604020202020204" pitchFamily="34" charset="0"/>
              <a:buChar char="•"/>
            </a:pPr>
            <a:r>
              <a:rPr lang="en-US" dirty="0"/>
              <a:t>This approach allows to integrate more aspects to consider during the response to an outbreak: sociological and economic impact, perception and believes of the population affected and how the outbreak and the information that is released are captured and integrated into the public discourse. </a:t>
            </a:r>
            <a:endParaRPr lang="fr-FR" dirty="0"/>
          </a:p>
          <a:p>
            <a:pPr marL="457200" indent="-457200" eaLnBrk="0" fontAlgn="base" hangingPunct="0">
              <a:lnSpc>
                <a:spcPct val="100000"/>
              </a:lnSpc>
              <a:buClr>
                <a:srgbClr val="65A000"/>
              </a:buClr>
              <a:buFont typeface="Arial" panose="020B0604020202020204" pitchFamily="34" charset="0"/>
              <a:buChar char="•"/>
            </a:pPr>
            <a:endParaRPr lang="en-US" dirty="0"/>
          </a:p>
          <a:p>
            <a:pPr marL="457200" indent="-457200" eaLnBrk="0" fontAlgn="base" hangingPunct="0">
              <a:lnSpc>
                <a:spcPct val="100000"/>
              </a:lnSpc>
              <a:buClr>
                <a:srgbClr val="65A000"/>
              </a:buClr>
              <a:buFont typeface="Arial" panose="020B0604020202020204" pitchFamily="34" charset="0"/>
              <a:buChar char="•"/>
            </a:pPr>
            <a:r>
              <a:rPr lang="en-US" dirty="0"/>
              <a:t>This is extremely useful during prolonged and complex response type Ebola. </a:t>
            </a:r>
          </a:p>
          <a:p>
            <a:pPr marL="457200" indent="-457200" eaLnBrk="0" fontAlgn="base" hangingPunct="0">
              <a:lnSpc>
                <a:spcPct val="100000"/>
              </a:lnSpc>
              <a:buClr>
                <a:srgbClr val="65A000"/>
              </a:buClr>
              <a:buFont typeface="Arial" panose="020B0604020202020204" pitchFamily="34" charset="0"/>
              <a:buChar char="•"/>
            </a:pPr>
            <a:endParaRPr lang="en-US" dirty="0"/>
          </a:p>
          <a:p>
            <a:pPr marL="457200" indent="-457200" eaLnBrk="0" fontAlgn="base" hangingPunct="0">
              <a:lnSpc>
                <a:spcPct val="100000"/>
              </a:lnSpc>
              <a:buClr>
                <a:srgbClr val="65A000"/>
              </a:buClr>
              <a:buFont typeface="Arial" panose="020B0604020202020204" pitchFamily="34" charset="0"/>
              <a:buChar char="•"/>
            </a:pPr>
            <a:r>
              <a:rPr lang="en-US" dirty="0"/>
              <a:t>This approach implies a strong collaboration between epidemiologists, sociologists, anthropologists, economists, and other disciplines involved in the response to an outbreak.  </a:t>
            </a:r>
            <a:endParaRPr lang="fr-FR" dirty="0"/>
          </a:p>
          <a:p>
            <a:pPr eaLnBrk="0" fontAlgn="base" hangingPunct="0">
              <a:lnSpc>
                <a:spcPct val="100000"/>
              </a:lnSpc>
              <a:buClr>
                <a:srgbClr val="65A000"/>
              </a:buClr>
            </a:pPr>
            <a:endParaRPr lang="fr-FR" sz="2200" dirty="0"/>
          </a:p>
          <a:p>
            <a:pPr lvl="0"/>
            <a:endParaRPr lang="fr-FR" dirty="0"/>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0" y="-7694"/>
            <a:ext cx="7180289" cy="584775"/>
          </a:xfrm>
          <a:prstGeom prst="rect">
            <a:avLst/>
          </a:prstGeom>
        </p:spPr>
        <p:txBody>
          <a:bodyPr wrap="square">
            <a:spAutoFit/>
          </a:bodyPr>
          <a:lstStyle/>
          <a:p>
            <a:pPr defTabSz="914400" hangingPunct="0">
              <a:lnSpc>
                <a:spcPct val="100000"/>
              </a:lnSpc>
            </a:pPr>
            <a:r>
              <a:rPr lang="en-US" b="1" dirty="0">
                <a:latin typeface="Source Sans Pro Bold"/>
                <a:ea typeface="Source Sans Pro Bold"/>
                <a:cs typeface="Source Sans Pro Bold"/>
              </a:rPr>
              <a:t>Episode 9: Debriefing (5)</a:t>
            </a:r>
            <a:endParaRPr b="1" dirty="0">
              <a:latin typeface="Source Sans Pro Bold"/>
              <a:ea typeface="Source Sans Pro Bold"/>
              <a:cs typeface="Source Sans Pro Bold"/>
              <a:sym typeface="Calibri"/>
            </a:endParaRPr>
          </a:p>
        </p:txBody>
      </p:sp>
    </p:spTree>
    <p:extLst>
      <p:ext uri="{BB962C8B-B14F-4D97-AF65-F5344CB8AC3E}">
        <p14:creationId xmlns:p14="http://schemas.microsoft.com/office/powerpoint/2010/main" val="3230926703"/>
      </p:ext>
    </p:extLst>
  </p:cSld>
  <p:clrMapOvr>
    <a:masterClrMapping/>
  </p:clrMapOvr>
  <p:transition spd="med"/>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359763" y="1199213"/>
            <a:ext cx="10972801" cy="4715615"/>
          </a:xfrm>
          <a:prstGeom prst="rect">
            <a:avLst/>
          </a:prstGeom>
        </p:spPr>
        <p:txBody>
          <a:bodyPr>
            <a:noAutofit/>
          </a:bodyPr>
          <a:lstStyle/>
          <a:p>
            <a:r>
              <a:rPr lang="en-US" sz="2800" b="1" dirty="0">
                <a:solidFill>
                  <a:schemeClr val="accent3"/>
                </a:solidFill>
              </a:rPr>
              <a:t>Answer 9 (continued):</a:t>
            </a:r>
            <a:endParaRPr lang="fr-FR" sz="2800" b="1" dirty="0">
              <a:solidFill>
                <a:schemeClr val="accent3"/>
              </a:solidFill>
            </a:endParaRPr>
          </a:p>
          <a:p>
            <a:r>
              <a:rPr lang="en-US" b="1" dirty="0">
                <a:solidFill>
                  <a:schemeClr val="accent3"/>
                </a:solidFill>
              </a:rPr>
              <a:t> </a:t>
            </a:r>
          </a:p>
          <a:p>
            <a:r>
              <a:rPr lang="en-US" b="1" dirty="0">
                <a:solidFill>
                  <a:schemeClr val="tx1"/>
                </a:solidFill>
              </a:rPr>
              <a:t>3. Perform integrated outbreak analysis </a:t>
            </a:r>
            <a:r>
              <a:rPr lang="fr-FR" b="1" dirty="0">
                <a:solidFill>
                  <a:schemeClr val="tx1"/>
                </a:solidFill>
              </a:rPr>
              <a:t>(continue)</a:t>
            </a:r>
          </a:p>
          <a:p>
            <a:pPr eaLnBrk="0" fontAlgn="base" hangingPunct="0">
              <a:lnSpc>
                <a:spcPct val="100000"/>
              </a:lnSpc>
              <a:buClr>
                <a:srgbClr val="65A000"/>
              </a:buClr>
            </a:pPr>
            <a:endParaRPr lang="fr-FR" sz="2200" dirty="0"/>
          </a:p>
          <a:p>
            <a:pPr marL="457200" indent="-457200" eaLnBrk="0" fontAlgn="base" hangingPunct="0">
              <a:lnSpc>
                <a:spcPct val="100000"/>
              </a:lnSpc>
              <a:buClr>
                <a:srgbClr val="65A000"/>
              </a:buClr>
              <a:buFont typeface="Arial" panose="020B0604020202020204" pitchFamily="34" charset="0"/>
              <a:buChar char="•"/>
            </a:pPr>
            <a:r>
              <a:rPr lang="en-GB" dirty="0"/>
              <a:t>Example of studies: </a:t>
            </a:r>
            <a:endParaRPr lang="fr-FR" dirty="0"/>
          </a:p>
          <a:p>
            <a:pPr marL="674190" lvl="1" indent="-457200" eaLnBrk="0" fontAlgn="base" hangingPunct="0">
              <a:lnSpc>
                <a:spcPct val="100000"/>
              </a:lnSpc>
              <a:buClr>
                <a:srgbClr val="65A000"/>
              </a:buClr>
              <a:buFont typeface="Courier New" panose="02070309020205020404" pitchFamily="49" charset="0"/>
              <a:buChar char="o"/>
            </a:pPr>
            <a:r>
              <a:rPr lang="en-US" dirty="0"/>
              <a:t>Anthropological: studying perception, behaviors, interpretation that can affect prevention and reaction </a:t>
            </a:r>
            <a:endParaRPr lang="fr-FR" dirty="0"/>
          </a:p>
          <a:p>
            <a:pPr marL="674190" lvl="1" indent="-457200" eaLnBrk="0" fontAlgn="base" hangingPunct="0">
              <a:lnSpc>
                <a:spcPct val="100000"/>
              </a:lnSpc>
              <a:buClr>
                <a:srgbClr val="65A000"/>
              </a:buClr>
              <a:buFont typeface="Courier New" panose="02070309020205020404" pitchFamily="49" charset="0"/>
              <a:buChar char="o"/>
            </a:pPr>
            <a:r>
              <a:rPr lang="en-US" dirty="0"/>
              <a:t>Gender issues: inequity in accessing health services, increased risk factors, targeting control and preventive measures </a:t>
            </a:r>
            <a:endParaRPr lang="fr-FR" dirty="0"/>
          </a:p>
          <a:p>
            <a:pPr marL="457200" indent="-457200" eaLnBrk="0" fontAlgn="base" hangingPunct="0">
              <a:lnSpc>
                <a:spcPct val="100000"/>
              </a:lnSpc>
              <a:buClr>
                <a:srgbClr val="65A000"/>
              </a:buClr>
              <a:buFont typeface="Arial" panose="020B0604020202020204" pitchFamily="34" charset="0"/>
              <a:buChar char="•"/>
            </a:pPr>
            <a:endParaRPr lang="fr-FR" dirty="0"/>
          </a:p>
          <a:p>
            <a:pPr eaLnBrk="0" fontAlgn="base" hangingPunct="0"/>
            <a:r>
              <a:rPr lang="en-CA" b="1" dirty="0">
                <a:solidFill>
                  <a:schemeClr val="tx1"/>
                </a:solidFill>
              </a:rPr>
              <a:t>4. Conduct sequential case-control studies</a:t>
            </a:r>
            <a:r>
              <a:rPr lang="en-US" b="1" dirty="0">
                <a:solidFill>
                  <a:schemeClr val="tx1"/>
                </a:solidFill>
              </a:rPr>
              <a:t>: </a:t>
            </a:r>
            <a:r>
              <a:rPr lang="en-CA" dirty="0">
                <a:solidFill>
                  <a:schemeClr val="tx1"/>
                </a:solidFill>
              </a:rPr>
              <a:t>Narrow down exposures to identify risk factor</a:t>
            </a:r>
            <a:endParaRPr lang="fr-FR" dirty="0">
              <a:solidFill>
                <a:schemeClr val="tx1"/>
              </a:solidFill>
            </a:endParaRPr>
          </a:p>
          <a:p>
            <a:pPr lvl="0"/>
            <a:endParaRPr lang="fr-FR" b="1" dirty="0">
              <a:solidFill>
                <a:schemeClr val="accent3"/>
              </a:solidFill>
            </a:endParaRPr>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0" y="-7694"/>
            <a:ext cx="7180289" cy="584775"/>
          </a:xfrm>
          <a:prstGeom prst="rect">
            <a:avLst/>
          </a:prstGeom>
        </p:spPr>
        <p:txBody>
          <a:bodyPr wrap="square">
            <a:spAutoFit/>
          </a:bodyPr>
          <a:lstStyle/>
          <a:p>
            <a:pPr defTabSz="914400" hangingPunct="0">
              <a:lnSpc>
                <a:spcPct val="100000"/>
              </a:lnSpc>
            </a:pPr>
            <a:r>
              <a:rPr lang="en-US" b="1" dirty="0">
                <a:latin typeface="Source Sans Pro Bold"/>
                <a:ea typeface="Source Sans Pro Bold"/>
                <a:cs typeface="Source Sans Pro Bold"/>
              </a:rPr>
              <a:t>Episode 9: Debriefing (6)</a:t>
            </a:r>
            <a:endParaRPr b="1" dirty="0">
              <a:latin typeface="Source Sans Pro Bold"/>
              <a:ea typeface="Source Sans Pro Bold"/>
              <a:cs typeface="Source Sans Pro Bold"/>
              <a:sym typeface="Calibri"/>
            </a:endParaRPr>
          </a:p>
        </p:txBody>
      </p:sp>
    </p:spTree>
    <p:extLst>
      <p:ext uri="{BB962C8B-B14F-4D97-AF65-F5344CB8AC3E}">
        <p14:creationId xmlns:p14="http://schemas.microsoft.com/office/powerpoint/2010/main" val="937201253"/>
      </p:ext>
    </p:extLst>
  </p:cSld>
  <p:clrMapOvr>
    <a:masterClrMapping/>
  </p:clrMapOvr>
  <p:transition spd="med"/>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Google Shape;308;p8"/>
          <p:cNvSpPr txBox="1">
            <a:spLocks noGrp="1"/>
          </p:cNvSpPr>
          <p:nvPr>
            <p:ph type="body" sz="half" idx="1"/>
          </p:nvPr>
        </p:nvSpPr>
        <p:spPr>
          <a:xfrm>
            <a:off x="422273" y="1688219"/>
            <a:ext cx="11347453" cy="1870076"/>
          </a:xfrm>
          <a:prstGeom prst="rect">
            <a:avLst/>
          </a:prstGeom>
        </p:spPr>
        <p:txBody>
          <a:bodyPr lIns="0" tIns="0" rIns="0" bIns="0">
            <a:normAutofit/>
          </a:bodyPr>
          <a:lstStyle/>
          <a:p>
            <a:pPr>
              <a:spcBef>
                <a:spcPts val="0"/>
              </a:spcBef>
              <a:defRPr sz="3200"/>
            </a:pPr>
            <a:r>
              <a:rPr lang="fr-FR" sz="3600" b="1" dirty="0"/>
              <a:t>Episode 10</a:t>
            </a:r>
            <a:r>
              <a:rPr sz="3600" b="1" dirty="0"/>
              <a:t>: </a:t>
            </a:r>
            <a:r>
              <a:rPr lang="fr-FR" sz="3600" b="1" dirty="0" err="1"/>
              <a:t>Communicate</a:t>
            </a:r>
            <a:r>
              <a:rPr lang="fr-FR" sz="3600" b="1" dirty="0"/>
              <a:t> </a:t>
            </a:r>
            <a:r>
              <a:rPr lang="fr-FR" sz="3600" b="1" dirty="0" err="1"/>
              <a:t>findings</a:t>
            </a:r>
            <a:endParaRPr sz="3600" b="1" dirty="0"/>
          </a:p>
        </p:txBody>
      </p:sp>
    </p:spTree>
    <p:extLst>
      <p:ext uri="{BB962C8B-B14F-4D97-AF65-F5344CB8AC3E}">
        <p14:creationId xmlns:p14="http://schemas.microsoft.com/office/powerpoint/2010/main" val="3849412695"/>
      </p:ext>
    </p:extLst>
  </p:cSld>
  <p:clrMapOvr>
    <a:masterClrMapping/>
  </p:clrMapOvr>
  <p:transition spd="med"/>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227725" y="1199213"/>
            <a:ext cx="11542426" cy="4715615"/>
          </a:xfrm>
          <a:prstGeom prst="rect">
            <a:avLst/>
          </a:prstGeom>
        </p:spPr>
        <p:txBody>
          <a:bodyPr>
            <a:noAutofit/>
          </a:bodyPr>
          <a:lstStyle/>
          <a:p>
            <a:r>
              <a:rPr lang="en-US" sz="2800" b="1" dirty="0">
                <a:solidFill>
                  <a:schemeClr val="accent3"/>
                </a:solidFill>
              </a:rPr>
              <a:t>Question 10:</a:t>
            </a:r>
            <a:endParaRPr lang="fr-FR" sz="2800" b="1" dirty="0">
              <a:solidFill>
                <a:schemeClr val="accent3"/>
              </a:solidFill>
            </a:endParaRPr>
          </a:p>
          <a:p>
            <a:r>
              <a:rPr lang="en-US" b="1" dirty="0">
                <a:solidFill>
                  <a:schemeClr val="accent3"/>
                </a:solidFill>
              </a:rPr>
              <a:t> </a:t>
            </a:r>
            <a:endParaRPr lang="en-US" dirty="0"/>
          </a:p>
          <a:p>
            <a:r>
              <a:rPr lang="en-US" dirty="0"/>
              <a:t>Prepare a situation report for the authorities of the district of </a:t>
            </a:r>
            <a:r>
              <a:rPr lang="en-US" dirty="0" err="1"/>
              <a:t>Delmarre</a:t>
            </a:r>
            <a:r>
              <a:rPr lang="en-US" dirty="0"/>
              <a:t>.</a:t>
            </a:r>
            <a:endParaRPr lang="fr-FR" dirty="0"/>
          </a:p>
          <a:p>
            <a:pPr lvl="0" algn="ctr"/>
            <a:endParaRPr lang="fr-FR" dirty="0"/>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0" y="-523220"/>
            <a:ext cx="6715939" cy="1046440"/>
          </a:xfrm>
          <a:prstGeom prst="rect">
            <a:avLst/>
          </a:prstGeom>
        </p:spPr>
        <p:txBody>
          <a:bodyPr wrap="none">
            <a:spAutoFit/>
          </a:bodyPr>
          <a:lstStyle/>
          <a:p>
            <a:pPr defTabSz="914400" hangingPunct="0">
              <a:lnSpc>
                <a:spcPct val="100000"/>
              </a:lnSpc>
            </a:pPr>
            <a:br>
              <a:rPr lang="en-GB" sz="3100" b="1" dirty="0">
                <a:latin typeface="Source Sans Pro Bold"/>
                <a:ea typeface="Source Sans Pro Bold"/>
                <a:cs typeface="Source Sans Pro Bold"/>
                <a:sym typeface="Source Sans Pro Bold"/>
              </a:rPr>
            </a:br>
            <a:r>
              <a:rPr lang="en-US" sz="3100" b="1" dirty="0">
                <a:latin typeface="Source Sans Pro Bold"/>
                <a:ea typeface="Source Sans Pro Bold"/>
                <a:cs typeface="Source Sans Pro Bold"/>
              </a:rPr>
              <a:t>Episode 10: Communicate findings</a:t>
            </a:r>
            <a:endParaRPr sz="3100" b="1" dirty="0">
              <a:latin typeface="Source Sans Pro Bold"/>
              <a:ea typeface="Source Sans Pro Bold"/>
              <a:cs typeface="Source Sans Pro Bold"/>
              <a:sym typeface="Calibri"/>
            </a:endParaRPr>
          </a:p>
        </p:txBody>
      </p:sp>
    </p:spTree>
    <p:extLst>
      <p:ext uri="{BB962C8B-B14F-4D97-AF65-F5344CB8AC3E}">
        <p14:creationId xmlns:p14="http://schemas.microsoft.com/office/powerpoint/2010/main" val="1639759023"/>
      </p:ext>
    </p:extLst>
  </p:cSld>
  <p:clrMapOvr>
    <a:masterClrMapping/>
  </p:clrMapOvr>
  <p:transition spd="med"/>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227725" y="1199213"/>
            <a:ext cx="11542426" cy="4715615"/>
          </a:xfrm>
          <a:prstGeom prst="rect">
            <a:avLst/>
          </a:prstGeom>
        </p:spPr>
        <p:txBody>
          <a:bodyPr>
            <a:noAutofit/>
          </a:bodyPr>
          <a:lstStyle/>
          <a:p>
            <a:r>
              <a:rPr lang="en-US" sz="2800" b="1" dirty="0">
                <a:solidFill>
                  <a:schemeClr val="accent3"/>
                </a:solidFill>
              </a:rPr>
              <a:t>Answer 10 :</a:t>
            </a:r>
            <a:endParaRPr lang="fr-FR" sz="2800" b="1" dirty="0">
              <a:solidFill>
                <a:schemeClr val="accent3"/>
              </a:solidFill>
            </a:endParaRPr>
          </a:p>
          <a:p>
            <a:r>
              <a:rPr lang="en-US" b="1" dirty="0">
                <a:solidFill>
                  <a:schemeClr val="accent3"/>
                </a:solidFill>
              </a:rPr>
              <a:t> </a:t>
            </a:r>
            <a:endParaRPr lang="en-US" dirty="0"/>
          </a:p>
          <a:p>
            <a:r>
              <a:rPr lang="en-US" dirty="0"/>
              <a:t>See Annex 2 MOH SITREP May 7 2017 </a:t>
            </a:r>
            <a:r>
              <a:rPr lang="en-GB" dirty="0"/>
              <a:t> (PDF document)</a:t>
            </a:r>
            <a:endParaRPr lang="fr-FR" dirty="0"/>
          </a:p>
          <a:p>
            <a:pPr lvl="0" algn="ctr"/>
            <a:endParaRPr lang="fr-FR" dirty="0"/>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0" y="-523220"/>
            <a:ext cx="4995917" cy="1046440"/>
          </a:xfrm>
          <a:prstGeom prst="rect">
            <a:avLst/>
          </a:prstGeom>
        </p:spPr>
        <p:txBody>
          <a:bodyPr wrap="none">
            <a:spAutoFit/>
          </a:bodyPr>
          <a:lstStyle/>
          <a:p>
            <a:pPr defTabSz="914400" hangingPunct="0">
              <a:lnSpc>
                <a:spcPct val="100000"/>
              </a:lnSpc>
            </a:pPr>
            <a:br>
              <a:rPr lang="en-GB" sz="3100" b="1" dirty="0">
                <a:latin typeface="Source Sans Pro Bold"/>
                <a:ea typeface="Source Sans Pro Bold"/>
                <a:cs typeface="Source Sans Pro Bold"/>
                <a:sym typeface="Source Sans Pro Bold"/>
              </a:rPr>
            </a:br>
            <a:r>
              <a:rPr lang="en-US" sz="3100" b="1" dirty="0">
                <a:latin typeface="Source Sans Pro Bold"/>
                <a:ea typeface="Source Sans Pro Bold"/>
                <a:cs typeface="Source Sans Pro Bold"/>
              </a:rPr>
              <a:t>Episode 10: Debriefing (1)</a:t>
            </a:r>
            <a:endParaRPr sz="3100" b="1" dirty="0">
              <a:latin typeface="Source Sans Pro Bold"/>
              <a:ea typeface="Source Sans Pro Bold"/>
              <a:cs typeface="Source Sans Pro Bold"/>
              <a:sym typeface="Calibri"/>
            </a:endParaRPr>
          </a:p>
        </p:txBody>
      </p:sp>
    </p:spTree>
    <p:extLst>
      <p:ext uri="{BB962C8B-B14F-4D97-AF65-F5344CB8AC3E}">
        <p14:creationId xmlns:p14="http://schemas.microsoft.com/office/powerpoint/2010/main" val="1124483770"/>
      </p:ext>
    </p:extLst>
  </p:cSld>
  <p:clrMapOvr>
    <a:masterClrMapping/>
  </p:clrMapOvr>
  <p:transition spd="med"/>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227725" y="1199213"/>
            <a:ext cx="11542426" cy="4715615"/>
          </a:xfrm>
          <a:prstGeom prst="rect">
            <a:avLst/>
          </a:prstGeom>
        </p:spPr>
        <p:txBody>
          <a:bodyPr>
            <a:noAutofit/>
          </a:bodyPr>
          <a:lstStyle/>
          <a:p>
            <a:r>
              <a:rPr lang="en-US" sz="2800" b="1" dirty="0">
                <a:solidFill>
                  <a:schemeClr val="accent3"/>
                </a:solidFill>
              </a:rPr>
              <a:t>Answer 10 (continued):</a:t>
            </a:r>
            <a:endParaRPr lang="fr-FR" sz="2800" b="1" dirty="0">
              <a:solidFill>
                <a:schemeClr val="accent3"/>
              </a:solidFill>
            </a:endParaRPr>
          </a:p>
          <a:p>
            <a:endParaRPr lang="en-US" b="1" dirty="0">
              <a:solidFill>
                <a:schemeClr val="accent3"/>
              </a:solidFill>
            </a:endParaRPr>
          </a:p>
          <a:p>
            <a:pPr marL="457200" indent="-457200" eaLnBrk="0" fontAlgn="base" hangingPunct="0">
              <a:lnSpc>
                <a:spcPct val="100000"/>
              </a:lnSpc>
              <a:buClr>
                <a:srgbClr val="65A000"/>
              </a:buClr>
              <a:buFont typeface="Arial" panose="020B0604020202020204" pitchFamily="34" charset="0"/>
              <a:buChar char="•"/>
            </a:pPr>
            <a:r>
              <a:rPr lang="en-US" dirty="0"/>
              <a:t>Communication throughout the investigation is key to supporting the response. </a:t>
            </a:r>
            <a:endParaRPr lang="fr-FR" dirty="0"/>
          </a:p>
          <a:p>
            <a:pPr marL="457200" indent="-457200" eaLnBrk="0" fontAlgn="base" hangingPunct="0">
              <a:lnSpc>
                <a:spcPct val="100000"/>
              </a:lnSpc>
              <a:buClr>
                <a:srgbClr val="65A000"/>
              </a:buClr>
              <a:buFont typeface="Arial" panose="020B0604020202020204" pitchFamily="34" charset="0"/>
              <a:buChar char="•"/>
            </a:pPr>
            <a:r>
              <a:rPr lang="en-US" dirty="0"/>
              <a:t>Communication must be transparent and clear, adapted to each public. </a:t>
            </a:r>
            <a:endParaRPr lang="fr-FR" dirty="0"/>
          </a:p>
          <a:p>
            <a:pPr marL="457200" indent="-457200" eaLnBrk="0" fontAlgn="base" hangingPunct="0">
              <a:lnSpc>
                <a:spcPct val="100000"/>
              </a:lnSpc>
              <a:buClr>
                <a:srgbClr val="65A000"/>
              </a:buClr>
              <a:buFont typeface="Arial" panose="020B0604020202020204" pitchFamily="34" charset="0"/>
              <a:buChar char="•"/>
            </a:pPr>
            <a:r>
              <a:rPr lang="en-US" dirty="0"/>
              <a:t>It has to be in place as soon as the investigation starts. </a:t>
            </a:r>
            <a:endParaRPr lang="fr-FR" dirty="0"/>
          </a:p>
          <a:p>
            <a:pPr marL="457200" indent="-457200" eaLnBrk="0" fontAlgn="base" hangingPunct="0">
              <a:lnSpc>
                <a:spcPct val="100000"/>
              </a:lnSpc>
              <a:buClr>
                <a:srgbClr val="65A000"/>
              </a:buClr>
              <a:buFont typeface="Arial" panose="020B0604020202020204" pitchFamily="34" charset="0"/>
              <a:buChar char="•"/>
            </a:pPr>
            <a:r>
              <a:rPr lang="en-US" dirty="0"/>
              <a:t>Different public must be addressed: </a:t>
            </a:r>
            <a:endParaRPr lang="fr-FR" dirty="0"/>
          </a:p>
          <a:p>
            <a:pPr marL="674190" lvl="1" indent="-457200" eaLnBrk="0" fontAlgn="base" hangingPunct="0">
              <a:lnSpc>
                <a:spcPct val="100000"/>
              </a:lnSpc>
              <a:buClr>
                <a:srgbClr val="65A000"/>
              </a:buClr>
              <a:buFont typeface="Courier New" panose="02070309020205020404" pitchFamily="49" charset="0"/>
              <a:buChar char="o"/>
            </a:pPr>
            <a:r>
              <a:rPr lang="en-CA" dirty="0"/>
              <a:t>Staff within your team and agency</a:t>
            </a:r>
            <a:endParaRPr lang="fr-FR" dirty="0"/>
          </a:p>
          <a:p>
            <a:pPr marL="674190" lvl="1" indent="-457200" eaLnBrk="0" fontAlgn="base" hangingPunct="0">
              <a:lnSpc>
                <a:spcPct val="100000"/>
              </a:lnSpc>
              <a:buClr>
                <a:srgbClr val="65A000"/>
              </a:buClr>
              <a:buFont typeface="Courier New" panose="02070309020205020404" pitchFamily="49" charset="0"/>
              <a:buChar char="o"/>
            </a:pPr>
            <a:r>
              <a:rPr lang="en-CA" dirty="0"/>
              <a:t>Other health agencies</a:t>
            </a:r>
            <a:endParaRPr lang="fr-FR" dirty="0"/>
          </a:p>
          <a:p>
            <a:pPr marL="674190" lvl="1" indent="-457200" eaLnBrk="0" fontAlgn="base" hangingPunct="0">
              <a:lnSpc>
                <a:spcPct val="100000"/>
              </a:lnSpc>
              <a:buClr>
                <a:srgbClr val="65A000"/>
              </a:buClr>
              <a:buFont typeface="Courier New" panose="02070309020205020404" pitchFamily="49" charset="0"/>
              <a:buChar char="o"/>
            </a:pPr>
            <a:r>
              <a:rPr lang="en-CA" dirty="0"/>
              <a:t>Local and state health departments, national health department, other health services for specific population (e.g., Indian)</a:t>
            </a:r>
            <a:endParaRPr lang="fr-FR" dirty="0"/>
          </a:p>
          <a:p>
            <a:pPr marL="674190" lvl="1" indent="-457200" eaLnBrk="0" fontAlgn="base" hangingPunct="0">
              <a:lnSpc>
                <a:spcPct val="100000"/>
              </a:lnSpc>
              <a:buClr>
                <a:srgbClr val="65A000"/>
              </a:buClr>
              <a:buFont typeface="Courier New" panose="02070309020205020404" pitchFamily="49" charset="0"/>
              <a:buChar char="o"/>
            </a:pPr>
            <a:r>
              <a:rPr lang="en-CA" dirty="0"/>
              <a:t>Health care providers and facilities</a:t>
            </a:r>
            <a:endParaRPr lang="fr-FR" dirty="0"/>
          </a:p>
          <a:p>
            <a:pPr marL="674190" lvl="1" indent="-457200" eaLnBrk="0" fontAlgn="base" hangingPunct="0">
              <a:lnSpc>
                <a:spcPct val="100000"/>
              </a:lnSpc>
              <a:buClr>
                <a:srgbClr val="65A000"/>
              </a:buClr>
              <a:buFont typeface="Courier New" panose="02070309020205020404" pitchFamily="49" charset="0"/>
              <a:buChar char="o"/>
            </a:pPr>
            <a:r>
              <a:rPr lang="en-CA" dirty="0"/>
              <a:t>The public: media, schools, business.</a:t>
            </a:r>
            <a:endParaRPr lang="fr-FR" dirty="0"/>
          </a:p>
          <a:p>
            <a:endParaRPr lang="en-US" dirty="0"/>
          </a:p>
          <a:p>
            <a:pPr algn="ctr"/>
            <a:endParaRPr lang="en-US" dirty="0"/>
          </a:p>
          <a:p>
            <a:pPr algn="ctr"/>
            <a:endParaRPr lang="en-US" dirty="0"/>
          </a:p>
          <a:p>
            <a:pPr algn="ctr"/>
            <a:r>
              <a:rPr lang="en-US" dirty="0"/>
              <a:t> </a:t>
            </a:r>
            <a:r>
              <a:rPr lang="en-GB" dirty="0"/>
              <a:t> </a:t>
            </a:r>
            <a:endParaRPr lang="fr-FR" dirty="0"/>
          </a:p>
          <a:p>
            <a:pPr lvl="0" algn="ctr"/>
            <a:endParaRPr lang="fr-FR" dirty="0"/>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0" y="-523220"/>
            <a:ext cx="4995917" cy="1046440"/>
          </a:xfrm>
          <a:prstGeom prst="rect">
            <a:avLst/>
          </a:prstGeom>
        </p:spPr>
        <p:txBody>
          <a:bodyPr wrap="none">
            <a:spAutoFit/>
          </a:bodyPr>
          <a:lstStyle/>
          <a:p>
            <a:pPr defTabSz="914400" hangingPunct="0">
              <a:lnSpc>
                <a:spcPct val="100000"/>
              </a:lnSpc>
            </a:pPr>
            <a:br>
              <a:rPr lang="en-GB" sz="3100" b="1" dirty="0">
                <a:latin typeface="Source Sans Pro Bold"/>
                <a:ea typeface="Source Sans Pro Bold"/>
                <a:cs typeface="Source Sans Pro Bold"/>
                <a:sym typeface="Source Sans Pro Bold"/>
              </a:rPr>
            </a:br>
            <a:r>
              <a:rPr lang="en-US" sz="3100" b="1" dirty="0">
                <a:latin typeface="Source Sans Pro Bold"/>
                <a:ea typeface="Source Sans Pro Bold"/>
                <a:cs typeface="Source Sans Pro Bold"/>
              </a:rPr>
              <a:t>Episode 10: Debriefing (2)</a:t>
            </a:r>
            <a:endParaRPr sz="3100" b="1" dirty="0">
              <a:latin typeface="Source Sans Pro Bold"/>
              <a:ea typeface="Source Sans Pro Bold"/>
              <a:cs typeface="Source Sans Pro Bold"/>
              <a:sym typeface="Calibri"/>
            </a:endParaRPr>
          </a:p>
        </p:txBody>
      </p:sp>
    </p:spTree>
    <p:extLst>
      <p:ext uri="{BB962C8B-B14F-4D97-AF65-F5344CB8AC3E}">
        <p14:creationId xmlns:p14="http://schemas.microsoft.com/office/powerpoint/2010/main" val="3409462070"/>
      </p:ext>
    </p:extLst>
  </p:cSld>
  <p:clrMapOvr>
    <a:masterClrMapping/>
  </p:clrMapOvr>
  <p:transition spd="med"/>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227725" y="1199213"/>
            <a:ext cx="11542426" cy="4715615"/>
          </a:xfrm>
          <a:prstGeom prst="rect">
            <a:avLst/>
          </a:prstGeom>
        </p:spPr>
        <p:txBody>
          <a:bodyPr>
            <a:noAutofit/>
          </a:bodyPr>
          <a:lstStyle/>
          <a:p>
            <a:r>
              <a:rPr lang="en-US" sz="2800" b="1" dirty="0">
                <a:solidFill>
                  <a:schemeClr val="accent3"/>
                </a:solidFill>
              </a:rPr>
              <a:t>Answer 10 (continued):</a:t>
            </a:r>
            <a:endParaRPr lang="fr-FR" sz="2800" b="1" dirty="0">
              <a:solidFill>
                <a:schemeClr val="accent3"/>
              </a:solidFill>
            </a:endParaRPr>
          </a:p>
          <a:p>
            <a:pPr eaLnBrk="0" fontAlgn="base" hangingPunct="0">
              <a:lnSpc>
                <a:spcPct val="100000"/>
              </a:lnSpc>
              <a:buClr>
                <a:srgbClr val="65A000"/>
              </a:buClr>
            </a:pPr>
            <a:endParaRPr lang="fr-FR" sz="1400" dirty="0"/>
          </a:p>
          <a:p>
            <a:r>
              <a:rPr lang="en-US" b="1" dirty="0"/>
              <a:t>How to communicate: </a:t>
            </a:r>
            <a:endParaRPr lang="fr-FR" b="1" dirty="0"/>
          </a:p>
          <a:p>
            <a:pPr marL="457200" lvl="0" indent="-457200" eaLnBrk="0" fontAlgn="base" hangingPunct="0">
              <a:lnSpc>
                <a:spcPct val="100000"/>
              </a:lnSpc>
              <a:buClr>
                <a:srgbClr val="65A000"/>
              </a:buClr>
              <a:buFont typeface="Arial" panose="020B0604020202020204" pitchFamily="34" charset="0"/>
              <a:buChar char="•"/>
            </a:pPr>
            <a:r>
              <a:rPr lang="en-CA" dirty="0"/>
              <a:t>Assign a credible spokesperson</a:t>
            </a:r>
            <a:endParaRPr lang="fr-FR" dirty="0"/>
          </a:p>
          <a:p>
            <a:pPr marL="457200" lvl="0" indent="-457200" eaLnBrk="0" fontAlgn="base" hangingPunct="0">
              <a:lnSpc>
                <a:spcPct val="100000"/>
              </a:lnSpc>
              <a:buClr>
                <a:srgbClr val="65A000"/>
              </a:buClr>
              <a:buFont typeface="Arial" panose="020B0604020202020204" pitchFamily="34" charset="0"/>
              <a:buChar char="•"/>
            </a:pPr>
            <a:r>
              <a:rPr lang="en-CA" dirty="0"/>
              <a:t>Organise reliable communication</a:t>
            </a:r>
            <a:endParaRPr lang="fr-FR" dirty="0"/>
          </a:p>
          <a:p>
            <a:pPr marL="457200" lvl="0" indent="-457200" eaLnBrk="0" fontAlgn="base" hangingPunct="0">
              <a:lnSpc>
                <a:spcPct val="100000"/>
              </a:lnSpc>
              <a:buClr>
                <a:srgbClr val="65A000"/>
              </a:buClr>
              <a:buFont typeface="Arial" panose="020B0604020202020204" pitchFamily="34" charset="0"/>
              <a:buChar char="•"/>
            </a:pPr>
            <a:r>
              <a:rPr lang="en-CA" dirty="0"/>
              <a:t>Be available to the media</a:t>
            </a:r>
            <a:endParaRPr lang="fr-FR" dirty="0"/>
          </a:p>
          <a:p>
            <a:pPr marL="457200" lvl="0" indent="-457200" eaLnBrk="0" fontAlgn="base" hangingPunct="0">
              <a:lnSpc>
                <a:spcPct val="100000"/>
              </a:lnSpc>
              <a:buClr>
                <a:srgbClr val="65A000"/>
              </a:buClr>
              <a:buFont typeface="Arial" panose="020B0604020202020204" pitchFamily="34" charset="0"/>
              <a:buChar char="•"/>
            </a:pPr>
            <a:r>
              <a:rPr lang="en-CA" dirty="0"/>
              <a:t>Issue frequent updates</a:t>
            </a:r>
            <a:endParaRPr lang="fr-FR" dirty="0"/>
          </a:p>
          <a:p>
            <a:pPr marL="457200" lvl="0" indent="-457200" eaLnBrk="0" fontAlgn="base" hangingPunct="0">
              <a:lnSpc>
                <a:spcPct val="100000"/>
              </a:lnSpc>
              <a:buClr>
                <a:srgbClr val="65A000"/>
              </a:buClr>
              <a:buFont typeface="Arial" panose="020B0604020202020204" pitchFamily="34" charset="0"/>
              <a:buChar char="•"/>
            </a:pPr>
            <a:r>
              <a:rPr lang="en-CA" dirty="0"/>
              <a:t> Acknowledge what you don’t know</a:t>
            </a:r>
            <a:endParaRPr lang="fr-FR" dirty="0"/>
          </a:p>
          <a:p>
            <a:pPr marL="457200" lvl="0" indent="-457200" eaLnBrk="0" fontAlgn="base" hangingPunct="0">
              <a:lnSpc>
                <a:spcPct val="100000"/>
              </a:lnSpc>
              <a:buClr>
                <a:srgbClr val="65A000"/>
              </a:buClr>
              <a:buFont typeface="Arial" panose="020B0604020202020204" pitchFamily="34" charset="0"/>
              <a:buChar char="•"/>
            </a:pPr>
            <a:r>
              <a:rPr lang="en-CA" dirty="0"/>
              <a:t>Be prepared and anticipate questions</a:t>
            </a:r>
            <a:endParaRPr lang="fr-FR" dirty="0"/>
          </a:p>
          <a:p>
            <a:pPr marL="457200" lvl="0" indent="-457200" eaLnBrk="0" fontAlgn="base" hangingPunct="0">
              <a:lnSpc>
                <a:spcPct val="100000"/>
              </a:lnSpc>
              <a:buClr>
                <a:srgbClr val="65A000"/>
              </a:buClr>
              <a:buFont typeface="Arial" panose="020B0604020202020204" pitchFamily="34" charset="0"/>
              <a:buChar char="•"/>
            </a:pPr>
            <a:r>
              <a:rPr lang="en-CA" dirty="0"/>
              <a:t>Who is at risk? How can the disease be prevented?</a:t>
            </a:r>
            <a:endParaRPr lang="fr-FR" dirty="0"/>
          </a:p>
          <a:p>
            <a:pPr marL="457200" lvl="0" indent="-457200" eaLnBrk="0" fontAlgn="base" hangingPunct="0">
              <a:lnSpc>
                <a:spcPct val="100000"/>
              </a:lnSpc>
              <a:buClr>
                <a:srgbClr val="65A000"/>
              </a:buClr>
              <a:buFont typeface="Arial" panose="020B0604020202020204" pitchFamily="34" charset="0"/>
              <a:buChar char="•"/>
            </a:pPr>
            <a:r>
              <a:rPr lang="en-CA" dirty="0"/>
              <a:t>Provide sufficient detail to meet PH needs and address public concern</a:t>
            </a:r>
            <a:endParaRPr lang="fr-FR" dirty="0"/>
          </a:p>
          <a:p>
            <a:pPr marL="457200" lvl="0" indent="-457200" eaLnBrk="0" fontAlgn="base" hangingPunct="0">
              <a:lnSpc>
                <a:spcPct val="100000"/>
              </a:lnSpc>
              <a:buClr>
                <a:srgbClr val="65A000"/>
              </a:buClr>
              <a:buFont typeface="Arial" panose="020B0604020202020204" pitchFamily="34" charset="0"/>
              <a:buChar char="•"/>
            </a:pPr>
            <a:r>
              <a:rPr lang="en-CA" dirty="0"/>
              <a:t>Control rumors: ensure correct information is publicized</a:t>
            </a:r>
            <a:endParaRPr lang="fr-FR" dirty="0"/>
          </a:p>
          <a:p>
            <a:pPr marL="457200" lvl="0" indent="-457200" eaLnBrk="0" fontAlgn="base" hangingPunct="0">
              <a:lnSpc>
                <a:spcPct val="100000"/>
              </a:lnSpc>
              <a:buClr>
                <a:srgbClr val="65A000"/>
              </a:buClr>
              <a:buFont typeface="Arial" panose="020B0604020202020204" pitchFamily="34" charset="0"/>
              <a:buChar char="•"/>
            </a:pPr>
            <a:r>
              <a:rPr lang="en-CA" dirty="0"/>
              <a:t>Don’t over reassure.</a:t>
            </a:r>
            <a:endParaRPr lang="fr-FR" dirty="0"/>
          </a:p>
          <a:p>
            <a:endParaRPr lang="en-US" dirty="0"/>
          </a:p>
          <a:p>
            <a:pPr algn="ctr"/>
            <a:endParaRPr lang="en-US" dirty="0"/>
          </a:p>
          <a:p>
            <a:pPr algn="ctr"/>
            <a:endParaRPr lang="en-US" dirty="0"/>
          </a:p>
          <a:p>
            <a:pPr algn="ctr"/>
            <a:r>
              <a:rPr lang="en-US" dirty="0"/>
              <a:t> </a:t>
            </a:r>
            <a:r>
              <a:rPr lang="en-GB" dirty="0"/>
              <a:t> </a:t>
            </a:r>
            <a:endParaRPr lang="fr-FR" dirty="0"/>
          </a:p>
          <a:p>
            <a:pPr lvl="0" algn="ctr"/>
            <a:endParaRPr lang="fr-FR" dirty="0"/>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0" y="-523220"/>
            <a:ext cx="4995917" cy="1046440"/>
          </a:xfrm>
          <a:prstGeom prst="rect">
            <a:avLst/>
          </a:prstGeom>
        </p:spPr>
        <p:txBody>
          <a:bodyPr wrap="none">
            <a:spAutoFit/>
          </a:bodyPr>
          <a:lstStyle/>
          <a:p>
            <a:pPr defTabSz="914400" hangingPunct="0">
              <a:lnSpc>
                <a:spcPct val="100000"/>
              </a:lnSpc>
            </a:pPr>
            <a:br>
              <a:rPr lang="en-GB" sz="3100" b="1" dirty="0">
                <a:latin typeface="Source Sans Pro Bold"/>
                <a:ea typeface="Source Sans Pro Bold"/>
                <a:cs typeface="Source Sans Pro Bold"/>
                <a:sym typeface="Source Sans Pro Bold"/>
              </a:rPr>
            </a:br>
            <a:r>
              <a:rPr lang="en-US" sz="3100" b="1" dirty="0">
                <a:latin typeface="Source Sans Pro Bold"/>
                <a:ea typeface="Source Sans Pro Bold"/>
                <a:cs typeface="Source Sans Pro Bold"/>
              </a:rPr>
              <a:t>Episode 10: Debriefing (3)</a:t>
            </a:r>
            <a:endParaRPr sz="3100" b="1" dirty="0">
              <a:latin typeface="Source Sans Pro Bold"/>
              <a:ea typeface="Source Sans Pro Bold"/>
              <a:cs typeface="Source Sans Pro Bold"/>
              <a:sym typeface="Calibri"/>
            </a:endParaRPr>
          </a:p>
        </p:txBody>
      </p:sp>
    </p:spTree>
    <p:extLst>
      <p:ext uri="{BB962C8B-B14F-4D97-AF65-F5344CB8AC3E}">
        <p14:creationId xmlns:p14="http://schemas.microsoft.com/office/powerpoint/2010/main" val="1410767642"/>
      </p:ext>
    </p:extLst>
  </p:cSld>
  <p:clrMapOvr>
    <a:masterClrMapping/>
  </p:clrMapOvr>
  <p:transition spd="med"/>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Google Shape;308;p8"/>
          <p:cNvSpPr txBox="1">
            <a:spLocks noGrp="1"/>
          </p:cNvSpPr>
          <p:nvPr>
            <p:ph type="body" sz="half" idx="1"/>
          </p:nvPr>
        </p:nvSpPr>
        <p:spPr>
          <a:xfrm>
            <a:off x="422273" y="1688219"/>
            <a:ext cx="11347453" cy="1870076"/>
          </a:xfrm>
          <a:prstGeom prst="rect">
            <a:avLst/>
          </a:prstGeom>
        </p:spPr>
        <p:txBody>
          <a:bodyPr lIns="0" tIns="0" rIns="0" bIns="0">
            <a:normAutofit/>
          </a:bodyPr>
          <a:lstStyle/>
          <a:p>
            <a:pPr>
              <a:spcBef>
                <a:spcPts val="0"/>
              </a:spcBef>
              <a:defRPr sz="3200"/>
            </a:pPr>
            <a:r>
              <a:rPr lang="fr-FR" sz="3600" b="1" dirty="0"/>
              <a:t>Epilogue</a:t>
            </a:r>
            <a:endParaRPr sz="3600" b="1" dirty="0"/>
          </a:p>
        </p:txBody>
      </p:sp>
    </p:spTree>
    <p:extLst>
      <p:ext uri="{BB962C8B-B14F-4D97-AF65-F5344CB8AC3E}">
        <p14:creationId xmlns:p14="http://schemas.microsoft.com/office/powerpoint/2010/main" val="1191695835"/>
      </p:ext>
    </p:extLst>
  </p:cSld>
  <p:clrMapOvr>
    <a:masterClrMapping/>
  </p:clrMapOvr>
  <p:transition spd="med"/>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362637" y="1274163"/>
            <a:ext cx="11542426" cy="4961744"/>
          </a:xfrm>
          <a:prstGeom prst="rect">
            <a:avLst/>
          </a:prstGeom>
          <a:solidFill>
            <a:schemeClr val="accent5">
              <a:lumMod val="20000"/>
              <a:lumOff val="80000"/>
            </a:schemeClr>
          </a:solidFill>
        </p:spPr>
        <p:txBody>
          <a:bodyPr>
            <a:noAutofit/>
          </a:bodyPr>
          <a:lstStyle/>
          <a:p>
            <a:r>
              <a:rPr lang="en-US" dirty="0"/>
              <a:t>On </a:t>
            </a:r>
            <a:r>
              <a:rPr lang="en-US" b="1" dirty="0"/>
              <a:t>May 8</a:t>
            </a:r>
            <a:r>
              <a:rPr lang="en-US" dirty="0"/>
              <a:t> the laboratory of CDC Atlanta informs that </a:t>
            </a:r>
            <a:r>
              <a:rPr lang="en-US" i="1" dirty="0"/>
              <a:t>Neisseria </a:t>
            </a:r>
            <a:r>
              <a:rPr lang="en-US" i="1" dirty="0" err="1"/>
              <a:t>meningitidis</a:t>
            </a:r>
            <a:r>
              <a:rPr lang="en-US" dirty="0"/>
              <a:t> serogroup C has been isolated from cardiac fluid and oral swab of three of the patients. </a:t>
            </a:r>
            <a:endParaRPr lang="fr-FR" dirty="0"/>
          </a:p>
          <a:p>
            <a:r>
              <a:rPr lang="en-US" dirty="0"/>
              <a:t>This was an outbreak of </a:t>
            </a:r>
            <a:r>
              <a:rPr lang="en-US" b="1" dirty="0"/>
              <a:t>septicemia due to Neisseria </a:t>
            </a:r>
            <a:r>
              <a:rPr lang="en-US" b="1" dirty="0" err="1"/>
              <a:t>Meningitidis</a:t>
            </a:r>
            <a:r>
              <a:rPr lang="en-US" b="1" dirty="0"/>
              <a:t> C</a:t>
            </a:r>
            <a:r>
              <a:rPr lang="en-US" dirty="0"/>
              <a:t>, a rare form of the disease causing outbreak, that started with the funeral. The index case is probably the teacher who was serving the tea during the wake as she was sick before the ceremony. She might have contaminated the participants during the wake via some activities that increase the risk for droplets transmission such as yelling, coughing or talking very closely with others. The fact that the strain was secondarily identified as very virulent explains the high case fatality rate. </a:t>
            </a:r>
            <a:endParaRPr lang="fr-FR" dirty="0"/>
          </a:p>
          <a:p>
            <a:r>
              <a:rPr lang="en-US" dirty="0"/>
              <a:t>The lack of information collected during the epidemiological investigation regarding what did the patients do and with who, where they were sit in the room and where were the ventilators placed impaired the possibility to understand the mechanisms of propagation of the disease in this environment. </a:t>
            </a:r>
            <a:endParaRPr lang="fr-FR" dirty="0"/>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227725" y="0"/>
            <a:ext cx="4616971" cy="569387"/>
          </a:xfrm>
          <a:prstGeom prst="rect">
            <a:avLst/>
          </a:prstGeom>
        </p:spPr>
        <p:txBody>
          <a:bodyPr wrap="square">
            <a:spAutoFit/>
          </a:bodyPr>
          <a:lstStyle/>
          <a:p>
            <a:pPr defTabSz="914400" hangingPunct="0">
              <a:lnSpc>
                <a:spcPct val="100000"/>
              </a:lnSpc>
            </a:pPr>
            <a:r>
              <a:rPr lang="en-US" sz="3100" b="1" dirty="0">
                <a:latin typeface="Source Sans Pro Bold"/>
                <a:ea typeface="Source Sans Pro Bold"/>
                <a:cs typeface="Source Sans Pro Bold"/>
              </a:rPr>
              <a:t>Epilogue (1)</a:t>
            </a:r>
            <a:endParaRPr sz="3100" b="1" dirty="0">
              <a:latin typeface="Source Sans Pro Bold"/>
              <a:ea typeface="Source Sans Pro Bold"/>
              <a:cs typeface="Source Sans Pro Bold"/>
              <a:sym typeface="Calibri"/>
            </a:endParaRPr>
          </a:p>
        </p:txBody>
      </p:sp>
    </p:spTree>
    <p:extLst>
      <p:ext uri="{BB962C8B-B14F-4D97-AF65-F5344CB8AC3E}">
        <p14:creationId xmlns:p14="http://schemas.microsoft.com/office/powerpoint/2010/main" val="4130838851"/>
      </p:ext>
    </p:extLst>
  </p:cSld>
  <p:clrMapOvr>
    <a:masterClrMapping/>
  </p:clrMapOvr>
  <p:transition spd="med"/>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227725" y="0"/>
            <a:ext cx="4616971" cy="569387"/>
          </a:xfrm>
          <a:prstGeom prst="rect">
            <a:avLst/>
          </a:prstGeom>
        </p:spPr>
        <p:txBody>
          <a:bodyPr wrap="square">
            <a:spAutoFit/>
          </a:bodyPr>
          <a:lstStyle/>
          <a:p>
            <a:pPr defTabSz="914400" hangingPunct="0">
              <a:lnSpc>
                <a:spcPct val="100000"/>
              </a:lnSpc>
            </a:pPr>
            <a:r>
              <a:rPr lang="en-US" sz="3100" b="1" dirty="0">
                <a:latin typeface="Source Sans Pro Bold"/>
                <a:ea typeface="Source Sans Pro Bold"/>
                <a:cs typeface="Source Sans Pro Bold"/>
              </a:rPr>
              <a:t>Epilogue (2)</a:t>
            </a:r>
            <a:endParaRPr sz="3100" b="1" dirty="0">
              <a:latin typeface="Source Sans Pro Bold"/>
              <a:ea typeface="Source Sans Pro Bold"/>
              <a:cs typeface="Source Sans Pro Bold"/>
              <a:sym typeface="Calibri"/>
            </a:endParaRPr>
          </a:p>
        </p:txBody>
      </p:sp>
      <p:pic>
        <p:nvPicPr>
          <p:cNvPr id="3" name="Image 2"/>
          <p:cNvPicPr>
            <a:picLocks noChangeAspect="1"/>
          </p:cNvPicPr>
          <p:nvPr/>
        </p:nvPicPr>
        <p:blipFill rotWithShape="1">
          <a:blip r:embed="rId3"/>
          <a:srcRect b="11684"/>
          <a:stretch/>
        </p:blipFill>
        <p:spPr>
          <a:xfrm>
            <a:off x="1454045" y="820085"/>
            <a:ext cx="8799227" cy="5495614"/>
          </a:xfrm>
          <a:prstGeom prst="rect">
            <a:avLst/>
          </a:prstGeom>
        </p:spPr>
      </p:pic>
    </p:spTree>
    <p:extLst>
      <p:ext uri="{BB962C8B-B14F-4D97-AF65-F5344CB8AC3E}">
        <p14:creationId xmlns:p14="http://schemas.microsoft.com/office/powerpoint/2010/main" val="409255180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 name="Content Placeholder 2"/>
          <p:cNvSpPr txBox="1">
            <a:spLocks noGrp="1"/>
          </p:cNvSpPr>
          <p:nvPr>
            <p:ph type="body" idx="1"/>
          </p:nvPr>
        </p:nvSpPr>
        <p:spPr>
          <a:xfrm>
            <a:off x="1139253" y="4080145"/>
            <a:ext cx="9701686" cy="1796002"/>
          </a:xfrm>
          <a:prstGeom prst="rect">
            <a:avLst/>
          </a:prstGeom>
        </p:spPr>
        <p:txBody>
          <a:bodyPr>
            <a:normAutofit/>
          </a:bodyPr>
          <a:lstStyle/>
          <a:p>
            <a:pPr marL="307975" indent="-307975" defTabSz="914400" hangingPunct="0">
              <a:lnSpc>
                <a:spcPct val="100000"/>
              </a:lnSpc>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latin typeface="Source Sans Pro"/>
                <a:ea typeface="Arial"/>
                <a:cs typeface="Arial"/>
              </a:rPr>
              <a:t>Questions about the situation</a:t>
            </a:r>
            <a:r>
              <a:rPr lang="fr-FR" dirty="0">
                <a:solidFill>
                  <a:srgbClr val="10253F"/>
                </a:solidFill>
                <a:latin typeface="Source Sans Pro"/>
                <a:ea typeface="Arial"/>
                <a:cs typeface="Arial"/>
              </a:rPr>
              <a:t>/ </a:t>
            </a:r>
            <a:r>
              <a:rPr lang="en-US" dirty="0">
                <a:solidFill>
                  <a:srgbClr val="10253F"/>
                </a:solidFill>
                <a:latin typeface="Source Sans Pro"/>
                <a:ea typeface="Arial"/>
                <a:cs typeface="Arial"/>
                <a:sym typeface="Calibri"/>
              </a:rPr>
              <a:t>The disease</a:t>
            </a:r>
          </a:p>
          <a:p>
            <a:pPr marL="307975" indent="-307975" defTabSz="914400" hangingPunct="0">
              <a:lnSpc>
                <a:spcPct val="100000"/>
              </a:lnSpc>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dirty="0">
                <a:latin typeface="Source Sans Pro"/>
                <a:ea typeface="Arial"/>
                <a:cs typeface="Arial"/>
                <a:sym typeface="Calibri"/>
              </a:rPr>
              <a:t>Epidemiology related questions/ The origin</a:t>
            </a:r>
          </a:p>
          <a:p>
            <a:pPr marL="307975" indent="-307975" defTabSz="914400" hangingPunct="0">
              <a:lnSpc>
                <a:spcPct val="100000"/>
              </a:lnSpc>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dirty="0">
                <a:latin typeface="Source Sans Pro"/>
                <a:ea typeface="Arial"/>
                <a:cs typeface="Arial"/>
                <a:sym typeface="Calibri"/>
              </a:rPr>
              <a:t>Risk assessment related questions</a:t>
            </a:r>
            <a:endParaRPr lang="fr-FR" dirty="0">
              <a:latin typeface="Source Sans Pro"/>
              <a:ea typeface="Arial"/>
              <a:cs typeface="Arial"/>
              <a:sym typeface="Calibri"/>
            </a:endParaRPr>
          </a:p>
        </p:txBody>
      </p:sp>
      <p:sp>
        <p:nvSpPr>
          <p:cNvPr id="321" name="TextBox 5"/>
          <p:cNvSpPr txBox="1"/>
          <p:nvPr/>
        </p:nvSpPr>
        <p:spPr>
          <a:xfrm>
            <a:off x="0" y="0"/>
            <a:ext cx="10277723"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en-US" b="1" dirty="0"/>
              <a:t>Episode 1- Step 1</a:t>
            </a:r>
            <a:r>
              <a:rPr lang="fr-FR" b="1" dirty="0"/>
              <a:t> </a:t>
            </a:r>
            <a:r>
              <a:rPr b="1" dirty="0"/>
              <a:t>Debriefing (1)</a:t>
            </a:r>
          </a:p>
        </p:txBody>
      </p:sp>
      <p:sp>
        <p:nvSpPr>
          <p:cNvPr id="3" name="Rectangle 2"/>
          <p:cNvSpPr/>
          <p:nvPr/>
        </p:nvSpPr>
        <p:spPr>
          <a:xfrm>
            <a:off x="535806" y="3334276"/>
            <a:ext cx="2220160" cy="480131"/>
          </a:xfrm>
          <a:prstGeom prst="rect">
            <a:avLst/>
          </a:prstGeom>
        </p:spPr>
        <p:txBody>
          <a:bodyPr wrap="none">
            <a:spAutoFit/>
          </a:bodyPr>
          <a:lstStyle/>
          <a:p>
            <a:pPr marL="16933" defTabSz="289320">
              <a:lnSpc>
                <a:spcPct val="90000"/>
              </a:lnSpc>
              <a:spcBef>
                <a:spcPts val="160"/>
              </a:spcBef>
            </a:pPr>
            <a:r>
              <a:rPr lang="en-US" sz="2800" b="1" dirty="0">
                <a:solidFill>
                  <a:srgbClr val="9B1E1A"/>
                </a:solidFill>
                <a:latin typeface="Source Sans Pro"/>
                <a:ea typeface="+mj-ea"/>
                <a:sym typeface="Source Sans Pro Bold"/>
              </a:rPr>
              <a:t>Answer 1a: </a:t>
            </a:r>
          </a:p>
        </p:txBody>
      </p:sp>
      <p:sp>
        <p:nvSpPr>
          <p:cNvPr id="4" name="Rectangle 3"/>
          <p:cNvSpPr/>
          <p:nvPr/>
        </p:nvSpPr>
        <p:spPr>
          <a:xfrm>
            <a:off x="535806" y="1633967"/>
            <a:ext cx="10751787" cy="830997"/>
          </a:xfrm>
          <a:prstGeom prst="rect">
            <a:avLst/>
          </a:prstGeom>
        </p:spPr>
        <p:txBody>
          <a:bodyPr wrap="square">
            <a:spAutoFit/>
          </a:bodyPr>
          <a:lstStyle/>
          <a:p>
            <a:pPr marL="307975" lvl="0" indent="-307975">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b="1" dirty="0">
                <a:solidFill>
                  <a:srgbClr val="65A000"/>
                </a:solidFill>
                <a:latin typeface="Source Sans Pro"/>
                <a:ea typeface="Arial"/>
                <a:cs typeface="Arial"/>
              </a:rPr>
              <a:t>Question 1a: </a:t>
            </a:r>
            <a:r>
              <a:rPr lang="en-US" dirty="0">
                <a:latin typeface="Source Sans Pro"/>
                <a:ea typeface="Arial"/>
                <a:cs typeface="Arial"/>
              </a:rPr>
              <a:t>In light of this information what are the next questions that you would ask? List them (objective: minimum information for action)</a:t>
            </a:r>
          </a:p>
        </p:txBody>
      </p:sp>
    </p:spTree>
  </p:cSld>
  <p:clrMapOvr>
    <a:masterClrMapping/>
  </p:clrMapOvr>
  <p:transition spd="med"/>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227725" y="1723870"/>
            <a:ext cx="11542426" cy="3642610"/>
          </a:xfrm>
          <a:prstGeom prst="rect">
            <a:avLst/>
          </a:prstGeom>
          <a:solidFill>
            <a:schemeClr val="accent5">
              <a:lumMod val="20000"/>
              <a:lumOff val="80000"/>
            </a:schemeClr>
          </a:solidFill>
        </p:spPr>
        <p:txBody>
          <a:bodyPr>
            <a:noAutofit/>
          </a:bodyPr>
          <a:lstStyle/>
          <a:p>
            <a:r>
              <a:rPr lang="en-US" b="1" dirty="0"/>
              <a:t>MOH responses included:</a:t>
            </a:r>
            <a:endParaRPr lang="fr-FR" b="1" dirty="0"/>
          </a:p>
          <a:p>
            <a:pPr marL="342900" lvl="0" indent="-342900">
              <a:buClr>
                <a:srgbClr val="65A000"/>
              </a:buClr>
              <a:buFont typeface="Arial" panose="020B0604020202020204" pitchFamily="34" charset="0"/>
              <a:buChar char="•"/>
            </a:pPr>
            <a:r>
              <a:rPr lang="en-US" dirty="0"/>
              <a:t>Chemoprophylaxis of all contacts was conducted.</a:t>
            </a:r>
            <a:endParaRPr lang="fr-FR" dirty="0"/>
          </a:p>
          <a:p>
            <a:pPr marL="342900" lvl="0" indent="-342900">
              <a:buClr>
                <a:srgbClr val="65A000"/>
              </a:buClr>
              <a:buFont typeface="Arial" panose="020B0604020202020204" pitchFamily="34" charset="0"/>
              <a:buChar char="•"/>
            </a:pPr>
            <a:r>
              <a:rPr lang="en-US" dirty="0"/>
              <a:t>Vaccination was not indicated due to the long delay between the event and the disclosure of the results.</a:t>
            </a:r>
            <a:endParaRPr lang="fr-FR" dirty="0"/>
          </a:p>
          <a:p>
            <a:pPr marL="342900" lvl="0" indent="-342900">
              <a:buClr>
                <a:srgbClr val="65A000"/>
              </a:buClr>
              <a:buFont typeface="Arial" panose="020B0604020202020204" pitchFamily="34" charset="0"/>
              <a:buChar char="•"/>
            </a:pPr>
            <a:r>
              <a:rPr lang="en-US" dirty="0"/>
              <a:t>Vaccination against meningococcal C is not indicated in </a:t>
            </a:r>
            <a:r>
              <a:rPr lang="en-US" dirty="0" err="1"/>
              <a:t>Seewhat</a:t>
            </a:r>
            <a:r>
              <a:rPr lang="en-US" dirty="0"/>
              <a:t>.</a:t>
            </a:r>
            <a:endParaRPr lang="fr-FR" dirty="0"/>
          </a:p>
          <a:p>
            <a:pPr marL="342900" lvl="0" indent="-342900">
              <a:buClr>
                <a:srgbClr val="65A000"/>
              </a:buClr>
              <a:buFont typeface="Arial" panose="020B0604020202020204" pitchFamily="34" charset="0"/>
              <a:buChar char="•"/>
            </a:pPr>
            <a:r>
              <a:rPr lang="en-US" dirty="0"/>
              <a:t>The strain was first isolated in Niger in 2016, it is a highly virulent strain.</a:t>
            </a:r>
            <a:endParaRPr lang="fr-FR" dirty="0"/>
          </a:p>
          <a:p>
            <a:pPr marL="342900" lvl="0" indent="-342900">
              <a:buClr>
                <a:srgbClr val="65A000"/>
              </a:buClr>
              <a:buFont typeface="Arial" panose="020B0604020202020204" pitchFamily="34" charset="0"/>
              <a:buChar char="•"/>
            </a:pPr>
            <a:r>
              <a:rPr lang="en-US" dirty="0"/>
              <a:t>The investigation did not allow to understand the exact transmission routes because it was immediately oriented towards food poisoning. We ignore how so many co primary cases happen in such a short time (discotheques, smokes, other?).</a:t>
            </a:r>
            <a:endParaRPr lang="fr-FR" dirty="0"/>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227725" y="0"/>
            <a:ext cx="4616971" cy="569387"/>
          </a:xfrm>
          <a:prstGeom prst="rect">
            <a:avLst/>
          </a:prstGeom>
        </p:spPr>
        <p:txBody>
          <a:bodyPr wrap="square">
            <a:spAutoFit/>
          </a:bodyPr>
          <a:lstStyle/>
          <a:p>
            <a:pPr defTabSz="914400" hangingPunct="0">
              <a:lnSpc>
                <a:spcPct val="100000"/>
              </a:lnSpc>
            </a:pPr>
            <a:r>
              <a:rPr lang="en-US" sz="3100" b="1" dirty="0">
                <a:latin typeface="Source Sans Pro Bold"/>
                <a:ea typeface="Source Sans Pro Bold"/>
                <a:cs typeface="Source Sans Pro Bold"/>
              </a:rPr>
              <a:t>Epilogue (3)</a:t>
            </a:r>
            <a:endParaRPr sz="3100" b="1" dirty="0">
              <a:latin typeface="Source Sans Pro Bold"/>
              <a:ea typeface="Source Sans Pro Bold"/>
              <a:cs typeface="Source Sans Pro Bold"/>
              <a:sym typeface="Calibri"/>
            </a:endParaRPr>
          </a:p>
        </p:txBody>
      </p:sp>
    </p:spTree>
    <p:extLst>
      <p:ext uri="{BB962C8B-B14F-4D97-AF65-F5344CB8AC3E}">
        <p14:creationId xmlns:p14="http://schemas.microsoft.com/office/powerpoint/2010/main" val="1763808406"/>
      </p:ext>
    </p:extLst>
  </p:cSld>
  <p:clrMapOvr>
    <a:masterClrMapping/>
  </p:clrMapOvr>
  <p:transition spd="med"/>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21672" y="654011"/>
            <a:ext cx="2867891" cy="1146575"/>
          </a:xfrm>
        </p:spPr>
        <p:txBody>
          <a:bodyPr>
            <a:noAutofit/>
          </a:bodyPr>
          <a:lstStyle/>
          <a:p>
            <a:pPr algn="ctr"/>
            <a:r>
              <a:rPr lang="en-GB" b="1" dirty="0">
                <a:solidFill>
                  <a:schemeClr val="bg1"/>
                </a:solidFill>
              </a:rPr>
              <a:t>Further readings</a:t>
            </a:r>
            <a:br>
              <a:rPr lang="fr-FR" dirty="0">
                <a:solidFill>
                  <a:schemeClr val="bg1"/>
                </a:solidFill>
              </a:rPr>
            </a:br>
            <a:endParaRPr lang="en-US" dirty="0">
              <a:solidFill>
                <a:schemeClr val="bg1"/>
              </a:solidFill>
            </a:endParaRPr>
          </a:p>
        </p:txBody>
      </p:sp>
      <p:sp>
        <p:nvSpPr>
          <p:cNvPr id="3" name="Espace réservé du texte 2"/>
          <p:cNvSpPr>
            <a:spLocks noGrp="1"/>
          </p:cNvSpPr>
          <p:nvPr>
            <p:ph type="body" idx="1"/>
          </p:nvPr>
        </p:nvSpPr>
        <p:spPr/>
        <p:txBody>
          <a:bodyPr>
            <a:normAutofit fontScale="85000" lnSpcReduction="10000"/>
          </a:bodyPr>
          <a:lstStyle/>
          <a:p>
            <a:r>
              <a:rPr lang="en-GB" b="1" i="1" dirty="0"/>
              <a:t> </a:t>
            </a:r>
            <a:endParaRPr lang="fr-FR" dirty="0"/>
          </a:p>
          <a:p>
            <a:r>
              <a:rPr lang="en-GB" i="1" dirty="0">
                <a:solidFill>
                  <a:srgbClr val="C00000"/>
                </a:solidFill>
              </a:rPr>
              <a:t>For further readings on this episode please see the following: </a:t>
            </a:r>
            <a:endParaRPr lang="fr-FR" i="1" dirty="0">
              <a:solidFill>
                <a:srgbClr val="C00000"/>
              </a:solidFill>
            </a:endParaRPr>
          </a:p>
          <a:p>
            <a:r>
              <a:rPr lang="en-US" dirty="0"/>
              <a:t> </a:t>
            </a:r>
            <a:endParaRPr lang="fr-FR" dirty="0"/>
          </a:p>
          <a:p>
            <a:r>
              <a:rPr lang="en-US" dirty="0" err="1"/>
              <a:t>Bozio</a:t>
            </a:r>
            <a:r>
              <a:rPr lang="en-US" dirty="0"/>
              <a:t> CH, </a:t>
            </a:r>
            <a:r>
              <a:rPr lang="en-US" dirty="0" err="1"/>
              <a:t>Vuong</a:t>
            </a:r>
            <a:r>
              <a:rPr lang="en-US" dirty="0"/>
              <a:t> J, </a:t>
            </a:r>
            <a:r>
              <a:rPr lang="en-US" dirty="0" err="1"/>
              <a:t>Dokubo</a:t>
            </a:r>
            <a:r>
              <a:rPr lang="en-US" dirty="0"/>
              <a:t> EK, </a:t>
            </a:r>
            <a:r>
              <a:rPr lang="en-US" dirty="0" err="1"/>
              <a:t>Fallah</a:t>
            </a:r>
            <a:r>
              <a:rPr lang="en-US" dirty="0"/>
              <a:t> MP, McNamara LA, Potts CC, </a:t>
            </a:r>
            <a:r>
              <a:rPr lang="en-US" dirty="0" err="1"/>
              <a:t>Doedeh</a:t>
            </a:r>
            <a:r>
              <a:rPr lang="en-US" dirty="0"/>
              <a:t> </a:t>
            </a:r>
            <a:r>
              <a:rPr lang="en-US" dirty="0" err="1"/>
              <a:t>J,Gbanya</a:t>
            </a:r>
            <a:r>
              <a:rPr lang="en-US" dirty="0"/>
              <a:t> M, </a:t>
            </a:r>
            <a:r>
              <a:rPr lang="en-US" dirty="0" err="1"/>
              <a:t>Retchless</a:t>
            </a:r>
            <a:r>
              <a:rPr lang="en-US" dirty="0"/>
              <a:t> AC, Patel JC, Clark TA, </a:t>
            </a:r>
            <a:r>
              <a:rPr lang="en-US" dirty="0" err="1"/>
              <a:t>Kohar</a:t>
            </a:r>
            <a:r>
              <a:rPr lang="en-US" dirty="0"/>
              <a:t> H, </a:t>
            </a:r>
            <a:r>
              <a:rPr lang="en-US" dirty="0" err="1"/>
              <a:t>Nagbe</a:t>
            </a:r>
            <a:r>
              <a:rPr lang="en-US" dirty="0"/>
              <a:t> T, Clement </a:t>
            </a:r>
            <a:r>
              <a:rPr lang="en-US" dirty="0" err="1"/>
              <a:t>P,Katawera</a:t>
            </a:r>
            <a:r>
              <a:rPr lang="en-US" dirty="0"/>
              <a:t> V, Mahmoud N, </a:t>
            </a:r>
            <a:r>
              <a:rPr lang="en-US" dirty="0" err="1"/>
              <a:t>Djingarey</a:t>
            </a:r>
            <a:r>
              <a:rPr lang="en-US" dirty="0"/>
              <a:t> HM, </a:t>
            </a:r>
            <a:r>
              <a:rPr lang="en-US" dirty="0" err="1"/>
              <a:t>Perrocheau</a:t>
            </a:r>
            <a:r>
              <a:rPr lang="en-US" dirty="0"/>
              <a:t> A, Naidoo D, Stone M, George RN, Williams D, </a:t>
            </a:r>
            <a:r>
              <a:rPr lang="en-US" dirty="0" err="1"/>
              <a:t>Gasasira</a:t>
            </a:r>
            <a:r>
              <a:rPr lang="en-US" dirty="0"/>
              <a:t> A, </a:t>
            </a:r>
            <a:r>
              <a:rPr lang="en-US" dirty="0" err="1"/>
              <a:t>Nyenswah</a:t>
            </a:r>
            <a:r>
              <a:rPr lang="en-US" dirty="0"/>
              <a:t> T, Wang X, Fox LM; Liberian Meningococcal Disease Outbreak Response Team. Outbreak of Neisseria </a:t>
            </a:r>
            <a:r>
              <a:rPr lang="en-US" dirty="0" err="1"/>
              <a:t>meningitidis</a:t>
            </a:r>
            <a:r>
              <a:rPr lang="en-US" dirty="0"/>
              <a:t> serogroup C outside the meningitis belt-Liberia, 2017: an epidemiological and laboratory investigation. Lancet Infect Dis. 2018 Dec;18(12):1360-1367. </a:t>
            </a:r>
            <a:r>
              <a:rPr lang="en-US" dirty="0" err="1"/>
              <a:t>doi</a:t>
            </a:r>
            <a:r>
              <a:rPr lang="en-US" dirty="0"/>
              <a:t>: 10.1016/S1473-3099(18)30476-6. </a:t>
            </a:r>
            <a:r>
              <a:rPr lang="en-US" dirty="0" err="1"/>
              <a:t>Epub</a:t>
            </a:r>
            <a:r>
              <a:rPr lang="en-US" dirty="0"/>
              <a:t> 2018 Oct 15. PMID: 30337259; PMCID: PMC6545567.</a:t>
            </a:r>
            <a:endParaRPr lang="fr-FR" dirty="0"/>
          </a:p>
          <a:p>
            <a:r>
              <a:rPr lang="en-US" i="1" dirty="0"/>
              <a:t> </a:t>
            </a:r>
            <a:endParaRPr lang="fr-FR" dirty="0"/>
          </a:p>
          <a:p>
            <a:r>
              <a:rPr lang="en-US" dirty="0" err="1"/>
              <a:t>Perrocheau</a:t>
            </a:r>
            <a:r>
              <a:rPr lang="en-US" dirty="0"/>
              <a:t> A, </a:t>
            </a:r>
            <a:r>
              <a:rPr lang="en-US" dirty="0" err="1"/>
              <a:t>Jephcott</a:t>
            </a:r>
            <a:r>
              <a:rPr lang="en-US" dirty="0"/>
              <a:t> F, </a:t>
            </a:r>
            <a:r>
              <a:rPr lang="en-US" dirty="0" err="1"/>
              <a:t>Asgari-Jirhanden</a:t>
            </a:r>
            <a:r>
              <a:rPr lang="en-US" dirty="0"/>
              <a:t> N, </a:t>
            </a:r>
            <a:r>
              <a:rPr lang="en-US" dirty="0" err="1"/>
              <a:t>Greig</a:t>
            </a:r>
            <a:r>
              <a:rPr lang="en-US" dirty="0"/>
              <a:t> J, </a:t>
            </a:r>
            <a:r>
              <a:rPr lang="en-US" dirty="0" err="1"/>
              <a:t>Peyraud</a:t>
            </a:r>
            <a:r>
              <a:rPr lang="en-US" dirty="0"/>
              <a:t> N, </a:t>
            </a:r>
            <a:r>
              <a:rPr lang="en-US" dirty="0" err="1"/>
              <a:t>Tempowski</a:t>
            </a:r>
            <a:r>
              <a:rPr lang="en-US" dirty="0"/>
              <a:t> J. Investigating outbreaks of initially unknown </a:t>
            </a:r>
            <a:r>
              <a:rPr lang="en-US" dirty="0" err="1"/>
              <a:t>aetiology</a:t>
            </a:r>
            <a:r>
              <a:rPr lang="en-US" dirty="0"/>
              <a:t> in complex settings: findings and recommendations from 10 case studies. </a:t>
            </a:r>
            <a:r>
              <a:rPr lang="en-US" dirty="0" err="1"/>
              <a:t>Int</a:t>
            </a:r>
            <a:r>
              <a:rPr lang="en-US" dirty="0"/>
              <a:t> Health. 2023 Jan 11:ihac088. </a:t>
            </a:r>
            <a:r>
              <a:rPr lang="en-US" dirty="0" err="1"/>
              <a:t>doi</a:t>
            </a:r>
            <a:r>
              <a:rPr lang="en-US" dirty="0"/>
              <a:t>: 10.1093/</a:t>
            </a:r>
            <a:r>
              <a:rPr lang="en-US" dirty="0" err="1"/>
              <a:t>inthealth</a:t>
            </a:r>
            <a:r>
              <a:rPr lang="en-US" dirty="0"/>
              <a:t>/ihac088. </a:t>
            </a:r>
            <a:r>
              <a:rPr lang="en-US" dirty="0" err="1"/>
              <a:t>Epub</a:t>
            </a:r>
            <a:r>
              <a:rPr lang="en-US" dirty="0"/>
              <a:t> ahead of print. PMID: 36630891.</a:t>
            </a:r>
            <a:endParaRPr lang="fr-FR" dirty="0"/>
          </a:p>
          <a:p>
            <a:endParaRPr lang="en-US" dirty="0"/>
          </a:p>
        </p:txBody>
      </p:sp>
    </p:spTree>
    <p:extLst>
      <p:ext uri="{BB962C8B-B14F-4D97-AF65-F5344CB8AC3E}">
        <p14:creationId xmlns:p14="http://schemas.microsoft.com/office/powerpoint/2010/main" val="1073881673"/>
      </p:ext>
    </p:extLst>
  </p:cSld>
  <p:clrMapOvr>
    <a:masterClrMapping/>
  </p:clrMapOvr>
  <p:transition spd="med"/>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half" idx="1"/>
          </p:nvPr>
        </p:nvSpPr>
        <p:spPr>
          <a:xfrm>
            <a:off x="422274" y="1558924"/>
            <a:ext cx="11347451" cy="1870076"/>
          </a:xfrm>
        </p:spPr>
        <p:txBody>
          <a:bodyPr>
            <a:normAutofit/>
          </a:bodyPr>
          <a:lstStyle/>
          <a:p>
            <a:r>
              <a:rPr lang="en-GB" sz="3200" b="1" i="1" dirty="0"/>
              <a:t> </a:t>
            </a:r>
            <a:endParaRPr lang="fr-FR" sz="3200" dirty="0"/>
          </a:p>
          <a:p>
            <a:r>
              <a:rPr lang="en-GB" sz="3200" b="1" i="1" dirty="0">
                <a:solidFill>
                  <a:schemeClr val="bg1"/>
                </a:solidFill>
              </a:rPr>
              <a:t>Thanks to all for successfully conducting outbreak investigation in </a:t>
            </a:r>
            <a:r>
              <a:rPr lang="en-GB" sz="3200" b="1" i="1" dirty="0" err="1">
                <a:solidFill>
                  <a:schemeClr val="bg1"/>
                </a:solidFill>
              </a:rPr>
              <a:t>Seewhat</a:t>
            </a:r>
            <a:r>
              <a:rPr lang="en-GB" sz="3200" b="1" i="1" dirty="0">
                <a:solidFill>
                  <a:schemeClr val="bg1"/>
                </a:solidFill>
              </a:rPr>
              <a:t>! </a:t>
            </a:r>
            <a:r>
              <a:rPr lang="en-US" sz="3200" dirty="0"/>
              <a:t> </a:t>
            </a:r>
            <a:endParaRPr lang="fr-FR" sz="3200" dirty="0"/>
          </a:p>
          <a:p>
            <a:endParaRPr lang="en-US" sz="3200" dirty="0"/>
          </a:p>
        </p:txBody>
      </p:sp>
    </p:spTree>
    <p:extLst>
      <p:ext uri="{BB962C8B-B14F-4D97-AF65-F5344CB8AC3E}">
        <p14:creationId xmlns:p14="http://schemas.microsoft.com/office/powerpoint/2010/main" val="20132211"/>
      </p:ext>
    </p:extLst>
  </p:cSld>
  <p:clrMapOvr>
    <a:masterClrMapping/>
  </p:clrMapOvr>
  <p:transition spd="med"/>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9" name="Content Placeholder 2"/>
          <p:cNvSpPr txBox="1">
            <a:spLocks noGrp="1"/>
          </p:cNvSpPr>
          <p:nvPr>
            <p:ph type="body" idx="1"/>
          </p:nvPr>
        </p:nvSpPr>
        <p:spPr>
          <a:prstGeom prst="rect">
            <a:avLst/>
          </a:prstGeom>
        </p:spPr>
        <p:txBody>
          <a:bodyPr lIns="0" tIns="0" rIns="0" bIns="0"/>
          <a:lstStyle/>
          <a:p>
            <a:pPr algn="just" defTabSz="271962">
              <a:spcBef>
                <a:spcPts val="200"/>
              </a:spcBef>
              <a:buClr>
                <a:schemeClr val="accent3"/>
              </a:buClr>
              <a:buFont typeface="Arial"/>
              <a:defRPr sz="1879"/>
            </a:pPr>
            <a:r>
              <a:rPr dirty="0"/>
              <a:t>WHO Health Security Learning Platform - Training Materials</a:t>
            </a:r>
          </a:p>
          <a:p>
            <a:pPr algn="just" defTabSz="271962">
              <a:spcBef>
                <a:spcPts val="200"/>
              </a:spcBef>
              <a:buClr>
                <a:schemeClr val="accent3"/>
              </a:buClr>
              <a:buFont typeface="Arial"/>
              <a:defRPr sz="1879"/>
            </a:pPr>
            <a:r>
              <a:rPr dirty="0"/>
              <a:t>These WHO Training Materials are © World Health Organization (WHO) 2022. All rights reserved.</a:t>
            </a:r>
          </a:p>
          <a:p>
            <a:pPr algn="just" defTabSz="271962">
              <a:spcBef>
                <a:spcPts val="200"/>
              </a:spcBef>
              <a:buClr>
                <a:schemeClr val="accent3"/>
              </a:buClr>
              <a:buFont typeface="Arial"/>
              <a:defRPr sz="1879"/>
            </a:pPr>
            <a:r>
              <a:rPr dirty="0"/>
              <a:t>Your use of these materials is subject to the “</a:t>
            </a:r>
            <a:r>
              <a:rPr u="sng" dirty="0">
                <a:solidFill>
                  <a:srgbClr val="0563C1"/>
                </a:solidFill>
                <a:uFill>
                  <a:solidFill>
                    <a:srgbClr val="0563C1"/>
                  </a:solidFill>
                </a:uFill>
                <a:hlinkClick r:id="rId2"/>
              </a:rPr>
              <a:t>WHO Health Security Learning Platform, Training Materials – Terms of Use</a:t>
            </a:r>
            <a:r>
              <a:rPr dirty="0"/>
              <a:t>”, which you accepted when downloading them and which are available on the Health Security Learning Platform at: </a:t>
            </a:r>
            <a:r>
              <a:rPr u="sng" dirty="0">
                <a:solidFill>
                  <a:srgbClr val="0563C1"/>
                </a:solidFill>
                <a:uFill>
                  <a:solidFill>
                    <a:srgbClr val="0563C1"/>
                  </a:solidFill>
                </a:uFill>
                <a:hlinkClick r:id="rId3"/>
              </a:rPr>
              <a:t>https://extranet.who.int/hslp</a:t>
            </a:r>
            <a:r>
              <a:rPr dirty="0"/>
              <a:t>  </a:t>
            </a:r>
          </a:p>
          <a:p>
            <a:pPr algn="just" defTabSz="271962">
              <a:spcBef>
                <a:spcPts val="200"/>
              </a:spcBef>
              <a:buClr>
                <a:schemeClr val="accent3"/>
              </a:buClr>
              <a:buFont typeface="Arial"/>
              <a:defRPr sz="1879"/>
            </a:pPr>
            <a:endParaRPr dirty="0"/>
          </a:p>
          <a:p>
            <a:pPr algn="just" defTabSz="271962">
              <a:spcBef>
                <a:spcPts val="200"/>
              </a:spcBef>
              <a:buClr>
                <a:schemeClr val="accent3"/>
              </a:buClr>
              <a:buFont typeface="Arial"/>
              <a:defRPr sz="1879"/>
            </a:pPr>
            <a:r>
              <a:rPr dirty="0"/>
              <a:t>Should you adapt, modify, translate, or in any other way revise the contents of these materials, you shall not imply that WHO is any way affiliated with such modifications and shall not use the WHO name or emblem in such modified materials. </a:t>
            </a:r>
          </a:p>
          <a:p>
            <a:pPr algn="just" defTabSz="271962">
              <a:spcBef>
                <a:spcPts val="200"/>
              </a:spcBef>
              <a:buClr>
                <a:schemeClr val="accent3"/>
              </a:buClr>
              <a:buFont typeface="Arial"/>
              <a:defRPr sz="1879"/>
            </a:pPr>
            <a:endParaRPr dirty="0"/>
          </a:p>
          <a:p>
            <a:pPr algn="just" defTabSz="271962">
              <a:spcBef>
                <a:spcPts val="200"/>
              </a:spcBef>
              <a:buClr>
                <a:schemeClr val="accent3"/>
              </a:buClr>
              <a:buFont typeface="Arial"/>
              <a:defRPr sz="1879"/>
            </a:pPr>
            <a:r>
              <a:rPr dirty="0"/>
              <a:t>Should you adapt, modify, translate, or in any other way revise the contents of these materials, you shall acknowledge the source of the material providing the following attribution: “These training materials are a modified version of the Rapid Response Teams Advanced Training Package (available at: https://extranet.who.int/hslp/), which is © the World Health Organization (WHO), 2022, and used with permission from WHO. WHO disclaims any responsibility for any modifications to, or revisions of, the WHO copyrighted materials.”  </a:t>
            </a:r>
          </a:p>
          <a:p>
            <a:pPr algn="just" defTabSz="271962">
              <a:spcBef>
                <a:spcPts val="200"/>
              </a:spcBef>
              <a:buClr>
                <a:schemeClr val="accent3"/>
              </a:buClr>
              <a:buFont typeface="Arial"/>
              <a:defRPr sz="1879"/>
            </a:pPr>
            <a:r>
              <a:rPr dirty="0"/>
              <a:t>Further, please inform WHO of any modifications of these materials that you use publicly, for record-keeping purposes and continued development, by emailing </a:t>
            </a:r>
            <a:r>
              <a:rPr u="sng" dirty="0">
                <a:solidFill>
                  <a:srgbClr val="0563C1"/>
                </a:solidFill>
                <a:uFill>
                  <a:solidFill>
                    <a:srgbClr val="0563C1"/>
                  </a:solidFill>
                </a:uFill>
                <a:hlinkClick r:id="rId4"/>
              </a:rPr>
              <a:t>ihrhrt@who.int</a:t>
            </a:r>
          </a:p>
        </p:txBody>
      </p:sp>
    </p:spTree>
    <p:extLst>
      <p:ext uri="{BB962C8B-B14F-4D97-AF65-F5344CB8AC3E}">
        <p14:creationId xmlns:p14="http://schemas.microsoft.com/office/powerpoint/2010/main" val="1199459347"/>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 name="Content Placeholder 2"/>
          <p:cNvSpPr txBox="1">
            <a:spLocks noGrp="1"/>
          </p:cNvSpPr>
          <p:nvPr>
            <p:ph type="body" idx="1"/>
          </p:nvPr>
        </p:nvSpPr>
        <p:spPr>
          <a:xfrm>
            <a:off x="824459" y="1760753"/>
            <a:ext cx="9701686" cy="4654071"/>
          </a:xfrm>
          <a:prstGeom prst="rect">
            <a:avLst/>
          </a:prstGeom>
        </p:spPr>
        <p:txBody>
          <a:bodyPr>
            <a:normAutofit/>
          </a:bodyPr>
          <a:lstStyle/>
          <a:p>
            <a:r>
              <a:rPr lang="en-US" b="1" dirty="0"/>
              <a:t>The disease</a:t>
            </a:r>
            <a:r>
              <a:rPr lang="en-US" dirty="0"/>
              <a:t>: </a:t>
            </a:r>
            <a:endParaRPr lang="fr-FR" dirty="0"/>
          </a:p>
          <a:p>
            <a:pPr marL="251459" lvl="1" indent="-251459" defTabSz="286426">
              <a:spcBef>
                <a:spcPts val="0"/>
              </a:spcBef>
              <a:buClr>
                <a:srgbClr val="65A000"/>
              </a:buClr>
              <a:buFont typeface="Arial"/>
              <a:buChar char="•"/>
              <a:defRPr sz="2376"/>
            </a:pPr>
            <a:r>
              <a:rPr lang="en-US" dirty="0">
                <a:solidFill>
                  <a:srgbClr val="65A000"/>
                </a:solidFill>
              </a:rPr>
              <a:t>How many cases reported and among them how many deaths? </a:t>
            </a:r>
            <a:endParaRPr lang="fr-FR" dirty="0">
              <a:solidFill>
                <a:srgbClr val="65A000"/>
              </a:solidFill>
            </a:endParaRPr>
          </a:p>
          <a:p>
            <a:pPr marL="144659" lvl="2" indent="0" defTabSz="286426">
              <a:spcBef>
                <a:spcPts val="0"/>
              </a:spcBef>
              <a:buClr>
                <a:srgbClr val="65A000"/>
              </a:buClr>
              <a:buNone/>
              <a:defRPr sz="2376"/>
            </a:pPr>
            <a:r>
              <a:rPr lang="en-US" dirty="0"/>
              <a:t>We need not only deaths but all cases that have been recognized at that stage</a:t>
            </a:r>
          </a:p>
          <a:p>
            <a:pPr marL="144659" lvl="2" indent="0" defTabSz="286426">
              <a:spcBef>
                <a:spcPts val="0"/>
              </a:spcBef>
              <a:buClr>
                <a:srgbClr val="65A000"/>
              </a:buClr>
              <a:buNone/>
              <a:defRPr sz="2376"/>
            </a:pPr>
            <a:endParaRPr lang="fr-FR" dirty="0"/>
          </a:p>
          <a:p>
            <a:pPr marL="251459" lvl="1" indent="-251459" defTabSz="286426">
              <a:spcBef>
                <a:spcPts val="0"/>
              </a:spcBef>
              <a:buClr>
                <a:srgbClr val="65A000"/>
              </a:buClr>
              <a:buFont typeface="Arial"/>
              <a:buChar char="•"/>
              <a:defRPr sz="2376"/>
            </a:pPr>
            <a:r>
              <a:rPr lang="en-US" dirty="0">
                <a:solidFill>
                  <a:srgbClr val="65A000"/>
                </a:solidFill>
              </a:rPr>
              <a:t>Are they Children? Adults? Elderly? Male? Females? </a:t>
            </a:r>
            <a:endParaRPr lang="fr-FR" dirty="0">
              <a:solidFill>
                <a:srgbClr val="65A000"/>
              </a:solidFill>
            </a:endParaRPr>
          </a:p>
          <a:p>
            <a:pPr marL="144659" lvl="2" indent="0" defTabSz="286426">
              <a:spcBef>
                <a:spcPts val="0"/>
              </a:spcBef>
              <a:buClr>
                <a:srgbClr val="65A000"/>
              </a:buClr>
              <a:buNone/>
              <a:defRPr sz="2376"/>
            </a:pPr>
            <a:r>
              <a:rPr lang="en-US" dirty="0"/>
              <a:t>Is there an age-group or sex of people more affected? This gives an idea of what disease we can suspect. </a:t>
            </a:r>
          </a:p>
          <a:p>
            <a:pPr marL="144659" lvl="2" indent="0" defTabSz="286426">
              <a:spcBef>
                <a:spcPts val="0"/>
              </a:spcBef>
              <a:buClr>
                <a:srgbClr val="65A000"/>
              </a:buClr>
              <a:buNone/>
              <a:defRPr sz="2376"/>
            </a:pPr>
            <a:endParaRPr lang="fr-FR" dirty="0"/>
          </a:p>
          <a:p>
            <a:pPr marL="251459" lvl="1" indent="-251459" defTabSz="286426">
              <a:spcBef>
                <a:spcPts val="0"/>
              </a:spcBef>
              <a:buClr>
                <a:srgbClr val="65A000"/>
              </a:buClr>
              <a:buFont typeface="Arial"/>
              <a:buChar char="•"/>
              <a:defRPr sz="2376"/>
            </a:pPr>
            <a:r>
              <a:rPr lang="en-US" dirty="0">
                <a:solidFill>
                  <a:srgbClr val="65A000"/>
                </a:solidFill>
              </a:rPr>
              <a:t>What are the clinical signs and symptoms?</a:t>
            </a:r>
            <a:endParaRPr lang="fr-FR" dirty="0">
              <a:solidFill>
                <a:srgbClr val="65A000"/>
              </a:solidFill>
            </a:endParaRPr>
          </a:p>
          <a:p>
            <a:pPr marL="144659" lvl="2" indent="0" defTabSz="286426">
              <a:spcBef>
                <a:spcPts val="0"/>
              </a:spcBef>
              <a:buClr>
                <a:srgbClr val="65A000"/>
              </a:buClr>
              <a:buNone/>
              <a:defRPr sz="2376"/>
            </a:pPr>
            <a:r>
              <a:rPr lang="en-US" dirty="0"/>
              <a:t>Some symptoms might not be important for the epidemiologist but very important for the clinician who will support the intervention team. </a:t>
            </a:r>
            <a:endParaRPr lang="fr-FR" dirty="0"/>
          </a:p>
          <a:p>
            <a:pPr marL="0" lvl="1" indent="424338" defTabSz="286426">
              <a:spcBef>
                <a:spcPts val="0"/>
              </a:spcBef>
              <a:buSzTx/>
              <a:buNone/>
              <a:defRPr sz="2376"/>
            </a:pPr>
            <a:endParaRPr dirty="0"/>
          </a:p>
        </p:txBody>
      </p:sp>
      <p:sp>
        <p:nvSpPr>
          <p:cNvPr id="321" name="TextBox 5"/>
          <p:cNvSpPr txBox="1"/>
          <p:nvPr/>
        </p:nvSpPr>
        <p:spPr>
          <a:xfrm>
            <a:off x="0" y="0"/>
            <a:ext cx="10277723"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en-US" b="1" dirty="0"/>
              <a:t>Episode 1- Step 1</a:t>
            </a:r>
            <a:r>
              <a:rPr lang="fr-FR" b="1" dirty="0"/>
              <a:t> </a:t>
            </a:r>
            <a:r>
              <a:rPr b="1" dirty="0"/>
              <a:t>Debriefing (</a:t>
            </a:r>
            <a:r>
              <a:rPr lang="fr-FR" b="1" dirty="0"/>
              <a:t>2</a:t>
            </a:r>
            <a:r>
              <a:rPr b="1" dirty="0"/>
              <a:t>)</a:t>
            </a:r>
          </a:p>
        </p:txBody>
      </p:sp>
      <p:sp>
        <p:nvSpPr>
          <p:cNvPr id="3" name="Rectangle 2"/>
          <p:cNvSpPr/>
          <p:nvPr/>
        </p:nvSpPr>
        <p:spPr>
          <a:xfrm>
            <a:off x="550796" y="1115730"/>
            <a:ext cx="2220160" cy="480131"/>
          </a:xfrm>
          <a:prstGeom prst="rect">
            <a:avLst/>
          </a:prstGeom>
        </p:spPr>
        <p:txBody>
          <a:bodyPr wrap="none">
            <a:spAutoFit/>
          </a:bodyPr>
          <a:lstStyle/>
          <a:p>
            <a:pPr marL="16933" defTabSz="289320">
              <a:lnSpc>
                <a:spcPct val="90000"/>
              </a:lnSpc>
              <a:spcBef>
                <a:spcPts val="160"/>
              </a:spcBef>
            </a:pPr>
            <a:r>
              <a:rPr lang="en-US" sz="2800" b="1" dirty="0">
                <a:solidFill>
                  <a:srgbClr val="9B1E1A"/>
                </a:solidFill>
                <a:latin typeface="Source Sans Pro"/>
                <a:ea typeface="+mj-ea"/>
                <a:sym typeface="Source Sans Pro Bold"/>
              </a:rPr>
              <a:t>Answer 1a: </a:t>
            </a:r>
          </a:p>
        </p:txBody>
      </p:sp>
    </p:spTree>
    <p:extLst>
      <p:ext uri="{BB962C8B-B14F-4D97-AF65-F5344CB8AC3E}">
        <p14:creationId xmlns:p14="http://schemas.microsoft.com/office/powerpoint/2010/main" val="2729230269"/>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 name="Content Placeholder 2"/>
          <p:cNvSpPr txBox="1">
            <a:spLocks noGrp="1"/>
          </p:cNvSpPr>
          <p:nvPr>
            <p:ph type="body" idx="1"/>
          </p:nvPr>
        </p:nvSpPr>
        <p:spPr>
          <a:xfrm>
            <a:off x="569626" y="1542803"/>
            <a:ext cx="11092722" cy="4654071"/>
          </a:xfrm>
          <a:prstGeom prst="rect">
            <a:avLst/>
          </a:prstGeom>
        </p:spPr>
        <p:txBody>
          <a:bodyPr>
            <a:noAutofit/>
          </a:bodyPr>
          <a:lstStyle/>
          <a:p>
            <a:r>
              <a:rPr lang="en-US" b="1" dirty="0"/>
              <a:t>The origin</a:t>
            </a:r>
            <a:r>
              <a:rPr lang="en-US" dirty="0"/>
              <a:t>:</a:t>
            </a:r>
          </a:p>
          <a:p>
            <a:endParaRPr lang="fr-FR" sz="2000" dirty="0"/>
          </a:p>
          <a:p>
            <a:pPr marL="251459" lvl="1" indent="-251459" defTabSz="286426">
              <a:lnSpc>
                <a:spcPct val="110000"/>
              </a:lnSpc>
              <a:spcBef>
                <a:spcPts val="0"/>
              </a:spcBef>
              <a:buClr>
                <a:srgbClr val="65A000"/>
              </a:buClr>
              <a:buFont typeface="Arial"/>
              <a:buChar char="•"/>
              <a:defRPr sz="2376"/>
            </a:pPr>
            <a:r>
              <a:rPr lang="en-US" sz="2200" dirty="0">
                <a:solidFill>
                  <a:srgbClr val="65A000"/>
                </a:solidFill>
              </a:rPr>
              <a:t>Of which disease the deceased person died of and when? </a:t>
            </a:r>
            <a:endParaRPr lang="fr-FR" sz="2200" dirty="0">
              <a:solidFill>
                <a:srgbClr val="65A000"/>
              </a:solidFill>
            </a:endParaRPr>
          </a:p>
          <a:p>
            <a:pPr marL="559890" lvl="1" indent="-342900">
              <a:buFont typeface="Courier New" panose="02070309020205020404" pitchFamily="49" charset="0"/>
              <a:buChar char="o"/>
            </a:pPr>
            <a:r>
              <a:rPr lang="en-US" sz="2200" dirty="0"/>
              <a:t>Several hemorrhagic fevers are associated with mourning in some communities; </a:t>
            </a:r>
          </a:p>
          <a:p>
            <a:pPr marL="559890" lvl="1" indent="-342900">
              <a:buFont typeface="Courier New" panose="02070309020205020404" pitchFamily="49" charset="0"/>
              <a:buChar char="o"/>
            </a:pPr>
            <a:r>
              <a:rPr lang="en-US" sz="2200" dirty="0"/>
              <a:t>The cause of the death can orientate towards a disease;</a:t>
            </a:r>
          </a:p>
          <a:p>
            <a:pPr marL="559890" lvl="1" indent="-342900">
              <a:buFont typeface="Courier New" panose="02070309020205020404" pitchFamily="49" charset="0"/>
              <a:buChar char="o"/>
            </a:pPr>
            <a:r>
              <a:rPr lang="en-US" sz="2200" dirty="0"/>
              <a:t>The date of the death is also indicating if there is a relationship with this event. </a:t>
            </a:r>
          </a:p>
          <a:p>
            <a:endParaRPr lang="fr-FR" sz="2200" dirty="0"/>
          </a:p>
          <a:p>
            <a:pPr marL="251459" lvl="1" indent="-251459" defTabSz="286426">
              <a:lnSpc>
                <a:spcPct val="110000"/>
              </a:lnSpc>
              <a:spcBef>
                <a:spcPts val="0"/>
              </a:spcBef>
              <a:buClr>
                <a:srgbClr val="65A000"/>
              </a:buClr>
              <a:buFont typeface="Arial"/>
              <a:buChar char="•"/>
              <a:defRPr sz="2376"/>
            </a:pPr>
            <a:r>
              <a:rPr lang="en-US" sz="2200" dirty="0">
                <a:solidFill>
                  <a:srgbClr val="65A000"/>
                </a:solidFill>
              </a:rPr>
              <a:t>Is there a suspected product (food, drink, drugs, other) that circulated during the ceremony that people ate or drank or smoke or manipulated?</a:t>
            </a:r>
            <a:endParaRPr lang="fr-FR" sz="2200" dirty="0">
              <a:solidFill>
                <a:srgbClr val="65A000"/>
              </a:solidFill>
            </a:endParaRPr>
          </a:p>
          <a:p>
            <a:pPr marL="559890" lvl="1" indent="-342900">
              <a:buFont typeface="Courier New" panose="02070309020205020404" pitchFamily="49" charset="0"/>
              <a:buChar char="o"/>
            </a:pPr>
            <a:r>
              <a:rPr lang="en-US" sz="2200" dirty="0"/>
              <a:t>Sometimes products produced locally (beer, tea, alcohol with fermentation or not), can be associated with mass intoxication. In that case people rapidly appoint to the product.</a:t>
            </a:r>
          </a:p>
          <a:p>
            <a:pPr marL="342900" indent="-342900">
              <a:buFont typeface="Courier New" panose="02070309020205020404" pitchFamily="49" charset="0"/>
              <a:buChar char="o"/>
            </a:pPr>
            <a:endParaRPr lang="fr-FR" sz="2000" dirty="0"/>
          </a:p>
          <a:p>
            <a:pPr marL="251459" lvl="1" indent="-251459" defTabSz="286426">
              <a:lnSpc>
                <a:spcPct val="100000"/>
              </a:lnSpc>
              <a:spcBef>
                <a:spcPts val="0"/>
              </a:spcBef>
              <a:buClr>
                <a:srgbClr val="65A000"/>
              </a:buClr>
              <a:buFont typeface="Arial"/>
              <a:buChar char="•"/>
              <a:defRPr sz="2376"/>
            </a:pPr>
            <a:endParaRPr lang="fr-FR" sz="2000" dirty="0"/>
          </a:p>
          <a:p>
            <a:pPr marL="0" lvl="1" indent="424338" defTabSz="286426">
              <a:spcBef>
                <a:spcPts val="0"/>
              </a:spcBef>
              <a:buSzTx/>
              <a:buNone/>
              <a:defRPr sz="2376"/>
            </a:pPr>
            <a:endParaRPr sz="2000" dirty="0"/>
          </a:p>
        </p:txBody>
      </p:sp>
      <p:sp>
        <p:nvSpPr>
          <p:cNvPr id="321" name="TextBox 5"/>
          <p:cNvSpPr txBox="1"/>
          <p:nvPr/>
        </p:nvSpPr>
        <p:spPr>
          <a:xfrm>
            <a:off x="0" y="0"/>
            <a:ext cx="10277723"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en-US" b="1" dirty="0"/>
              <a:t>Episode 1- Step 1</a:t>
            </a:r>
            <a:r>
              <a:rPr lang="fr-FR" b="1" dirty="0"/>
              <a:t> </a:t>
            </a:r>
            <a:r>
              <a:rPr b="1" dirty="0"/>
              <a:t>Debriefing (</a:t>
            </a:r>
            <a:r>
              <a:rPr lang="fr-FR" b="1" dirty="0"/>
              <a:t>3</a:t>
            </a:r>
            <a:r>
              <a:rPr b="1" dirty="0"/>
              <a:t>)</a:t>
            </a:r>
          </a:p>
        </p:txBody>
      </p:sp>
      <p:sp>
        <p:nvSpPr>
          <p:cNvPr id="3" name="Rectangle 2"/>
          <p:cNvSpPr/>
          <p:nvPr/>
        </p:nvSpPr>
        <p:spPr>
          <a:xfrm>
            <a:off x="191032" y="1070759"/>
            <a:ext cx="2220160" cy="480131"/>
          </a:xfrm>
          <a:prstGeom prst="rect">
            <a:avLst/>
          </a:prstGeom>
        </p:spPr>
        <p:txBody>
          <a:bodyPr wrap="none">
            <a:spAutoFit/>
          </a:bodyPr>
          <a:lstStyle/>
          <a:p>
            <a:pPr marL="16933" defTabSz="289320">
              <a:lnSpc>
                <a:spcPct val="90000"/>
              </a:lnSpc>
              <a:spcBef>
                <a:spcPts val="160"/>
              </a:spcBef>
            </a:pPr>
            <a:r>
              <a:rPr lang="en-US" sz="2800" b="1" dirty="0">
                <a:solidFill>
                  <a:srgbClr val="9B1E1A"/>
                </a:solidFill>
                <a:latin typeface="Source Sans Pro"/>
                <a:ea typeface="+mj-ea"/>
                <a:sym typeface="Source Sans Pro Bold"/>
              </a:rPr>
              <a:t>Answer 1a: </a:t>
            </a:r>
          </a:p>
        </p:txBody>
      </p:sp>
    </p:spTree>
    <p:extLst>
      <p:ext uri="{BB962C8B-B14F-4D97-AF65-F5344CB8AC3E}">
        <p14:creationId xmlns:p14="http://schemas.microsoft.com/office/powerpoint/2010/main" val="795325993"/>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 name="Content Placeholder 2"/>
          <p:cNvSpPr txBox="1">
            <a:spLocks noGrp="1"/>
          </p:cNvSpPr>
          <p:nvPr>
            <p:ph type="body" idx="1"/>
          </p:nvPr>
        </p:nvSpPr>
        <p:spPr>
          <a:xfrm>
            <a:off x="344774" y="1550890"/>
            <a:ext cx="11092722" cy="4654071"/>
          </a:xfrm>
          <a:prstGeom prst="rect">
            <a:avLst/>
          </a:prstGeom>
        </p:spPr>
        <p:txBody>
          <a:bodyPr>
            <a:noAutofit/>
          </a:bodyPr>
          <a:lstStyle/>
          <a:p>
            <a:r>
              <a:rPr lang="en-US" b="1" dirty="0"/>
              <a:t>The origin (continue)</a:t>
            </a:r>
            <a:r>
              <a:rPr lang="en-US" dirty="0"/>
              <a:t>:</a:t>
            </a:r>
          </a:p>
          <a:p>
            <a:endParaRPr lang="fr-FR" sz="2000" dirty="0"/>
          </a:p>
          <a:p>
            <a:pPr marL="251459" lvl="1" indent="-251459" defTabSz="286426">
              <a:lnSpc>
                <a:spcPct val="100000"/>
              </a:lnSpc>
              <a:spcBef>
                <a:spcPts val="0"/>
              </a:spcBef>
              <a:buClr>
                <a:srgbClr val="65A000"/>
              </a:buClr>
              <a:buFont typeface="Arial"/>
              <a:buChar char="•"/>
              <a:defRPr sz="2376"/>
            </a:pPr>
            <a:r>
              <a:rPr lang="en-US" sz="2200" dirty="0">
                <a:solidFill>
                  <a:srgbClr val="65A000"/>
                </a:solidFill>
              </a:rPr>
              <a:t>Are there direct links between cases: are there family clusters? Patients without any epidemiological link with the suspected originating event? </a:t>
            </a:r>
            <a:endParaRPr lang="fr-FR" sz="2200" dirty="0">
              <a:solidFill>
                <a:srgbClr val="65A000"/>
              </a:solidFill>
            </a:endParaRPr>
          </a:p>
          <a:p>
            <a:pPr marL="559890" lvl="1" indent="-342900">
              <a:buFont typeface="Courier New" panose="02070309020205020404" pitchFamily="49" charset="0"/>
              <a:buChar char="o"/>
            </a:pPr>
            <a:r>
              <a:rPr lang="en-US" sz="2200" dirty="0"/>
              <a:t>In case of infectious disease, this gives indication of a transmission pattern: </a:t>
            </a:r>
          </a:p>
          <a:p>
            <a:pPr marL="559890" lvl="1" indent="-342900">
              <a:buFont typeface="Courier New" panose="02070309020205020404" pitchFamily="49" charset="0"/>
              <a:buChar char="o"/>
            </a:pPr>
            <a:r>
              <a:rPr lang="en-US" sz="2200" dirty="0"/>
              <a:t>Family cluster indicates transmission via direct contact; </a:t>
            </a:r>
          </a:p>
          <a:p>
            <a:pPr marL="559890" lvl="1" indent="-342900">
              <a:buFont typeface="Courier New" panose="02070309020205020404" pitchFamily="49" charset="0"/>
              <a:buChar char="o"/>
            </a:pPr>
            <a:r>
              <a:rPr lang="en-US" sz="2200" dirty="0"/>
              <a:t>Airborne if cases occur one after the other; </a:t>
            </a:r>
          </a:p>
          <a:p>
            <a:pPr marL="559890" lvl="1" indent="-342900">
              <a:buFont typeface="Courier New" panose="02070309020205020404" pitchFamily="49" charset="0"/>
              <a:buChar char="o"/>
            </a:pPr>
            <a:r>
              <a:rPr lang="en-US" sz="2200" dirty="0"/>
              <a:t>Food or waterborne if cases occur the same day;</a:t>
            </a:r>
            <a:endParaRPr lang="fr-FR" sz="2200" dirty="0"/>
          </a:p>
          <a:p>
            <a:pPr marL="559890" lvl="1" indent="-342900">
              <a:buFont typeface="Courier New" panose="02070309020205020404" pitchFamily="49" charset="0"/>
              <a:buChar char="o"/>
            </a:pPr>
            <a:r>
              <a:rPr lang="en-US" sz="2200" dirty="0"/>
              <a:t>No link between cases indicates that the disease might be spreading via asymptomatic carrier.</a:t>
            </a:r>
            <a:endParaRPr lang="fr-FR" sz="2200" dirty="0"/>
          </a:p>
          <a:p>
            <a:pPr marL="0" lvl="1" indent="424338" defTabSz="286426">
              <a:spcBef>
                <a:spcPts val="0"/>
              </a:spcBef>
              <a:buSzTx/>
              <a:buNone/>
              <a:defRPr sz="2376"/>
            </a:pPr>
            <a:endParaRPr sz="2200" dirty="0"/>
          </a:p>
        </p:txBody>
      </p:sp>
      <p:sp>
        <p:nvSpPr>
          <p:cNvPr id="321" name="TextBox 5"/>
          <p:cNvSpPr txBox="1"/>
          <p:nvPr/>
        </p:nvSpPr>
        <p:spPr>
          <a:xfrm>
            <a:off x="0" y="0"/>
            <a:ext cx="10277723"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en-US" b="1" dirty="0"/>
              <a:t>Episode 1- Step 1</a:t>
            </a:r>
            <a:r>
              <a:rPr lang="fr-FR" b="1" dirty="0"/>
              <a:t> </a:t>
            </a:r>
            <a:r>
              <a:rPr b="1" dirty="0"/>
              <a:t>Debriefing (</a:t>
            </a:r>
            <a:r>
              <a:rPr lang="fr-FR" b="1" dirty="0"/>
              <a:t>4</a:t>
            </a:r>
            <a:r>
              <a:rPr b="1" dirty="0"/>
              <a:t>)</a:t>
            </a:r>
          </a:p>
        </p:txBody>
      </p:sp>
      <p:sp>
        <p:nvSpPr>
          <p:cNvPr id="3" name="Rectangle 2"/>
          <p:cNvSpPr/>
          <p:nvPr/>
        </p:nvSpPr>
        <p:spPr>
          <a:xfrm>
            <a:off x="191032" y="1070759"/>
            <a:ext cx="2220160" cy="480131"/>
          </a:xfrm>
          <a:prstGeom prst="rect">
            <a:avLst/>
          </a:prstGeom>
        </p:spPr>
        <p:txBody>
          <a:bodyPr wrap="none">
            <a:spAutoFit/>
          </a:bodyPr>
          <a:lstStyle/>
          <a:p>
            <a:pPr marL="16933" defTabSz="289320">
              <a:lnSpc>
                <a:spcPct val="90000"/>
              </a:lnSpc>
              <a:spcBef>
                <a:spcPts val="160"/>
              </a:spcBef>
            </a:pPr>
            <a:r>
              <a:rPr lang="en-US" sz="2800" b="1" dirty="0">
                <a:solidFill>
                  <a:srgbClr val="9B1E1A"/>
                </a:solidFill>
                <a:latin typeface="Source Sans Pro"/>
                <a:ea typeface="+mj-ea"/>
                <a:sym typeface="Source Sans Pro Bold"/>
              </a:rPr>
              <a:t>Answer 1a: </a:t>
            </a:r>
          </a:p>
        </p:txBody>
      </p:sp>
    </p:spTree>
    <p:extLst>
      <p:ext uri="{BB962C8B-B14F-4D97-AF65-F5344CB8AC3E}">
        <p14:creationId xmlns:p14="http://schemas.microsoft.com/office/powerpoint/2010/main" val="2075483571"/>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 name="Content Placeholder 2"/>
          <p:cNvSpPr txBox="1">
            <a:spLocks noGrp="1"/>
          </p:cNvSpPr>
          <p:nvPr>
            <p:ph type="body" idx="1"/>
          </p:nvPr>
        </p:nvSpPr>
        <p:spPr>
          <a:xfrm>
            <a:off x="329784" y="1550890"/>
            <a:ext cx="11107712" cy="4654071"/>
          </a:xfrm>
          <a:prstGeom prst="rect">
            <a:avLst/>
          </a:prstGeom>
        </p:spPr>
        <p:txBody>
          <a:bodyPr>
            <a:noAutofit/>
          </a:bodyPr>
          <a:lstStyle/>
          <a:p>
            <a:r>
              <a:rPr lang="en-US" b="1" dirty="0"/>
              <a:t>Risk assessment related questions:</a:t>
            </a:r>
          </a:p>
          <a:p>
            <a:endParaRPr lang="fr-FR" b="1" dirty="0"/>
          </a:p>
          <a:p>
            <a:pPr lvl="0"/>
            <a:r>
              <a:rPr lang="en-US" sz="2200" dirty="0">
                <a:solidFill>
                  <a:srgbClr val="65A000"/>
                </a:solidFill>
              </a:rPr>
              <a:t>How many people attended the funeral? </a:t>
            </a:r>
            <a:endParaRPr lang="fr-FR" sz="2200" dirty="0">
              <a:solidFill>
                <a:srgbClr val="65A000"/>
              </a:solidFill>
            </a:endParaRPr>
          </a:p>
          <a:p>
            <a:r>
              <a:rPr lang="en-US" dirty="0"/>
              <a:t>In the hypothesis that there is a link between the event and the funeral ceremony, this information might give you an estimate of the population at risk of becoming sick in the next days and ultimately helps plan the medical support that is needed. </a:t>
            </a:r>
          </a:p>
          <a:p>
            <a:endParaRPr lang="fr-FR" dirty="0"/>
          </a:p>
          <a:p>
            <a:r>
              <a:rPr lang="en-US" sz="2200" dirty="0">
                <a:solidFill>
                  <a:srgbClr val="65A000"/>
                </a:solidFill>
              </a:rPr>
              <a:t>From which area are the patients coming from: displaced camp, rural areas, town, remote area with difficult access? </a:t>
            </a:r>
            <a:endParaRPr lang="fr-FR" sz="2200" dirty="0">
              <a:solidFill>
                <a:srgbClr val="65A000"/>
              </a:solidFill>
            </a:endParaRPr>
          </a:p>
          <a:p>
            <a:r>
              <a:rPr lang="en-US" dirty="0"/>
              <a:t>If we are speaking of remote areas the hypothesis that other cases are occurring in the community without being able to reach health facility is high. We might have only the top of the iceberg.</a:t>
            </a:r>
            <a:endParaRPr lang="fr-FR" dirty="0"/>
          </a:p>
          <a:p>
            <a:pPr marL="0" lvl="1" indent="424338" defTabSz="286426">
              <a:spcBef>
                <a:spcPts val="0"/>
              </a:spcBef>
              <a:buSzTx/>
              <a:buNone/>
              <a:defRPr sz="2376"/>
            </a:pPr>
            <a:endParaRPr sz="2200" dirty="0"/>
          </a:p>
        </p:txBody>
      </p:sp>
      <p:sp>
        <p:nvSpPr>
          <p:cNvPr id="321" name="TextBox 5"/>
          <p:cNvSpPr txBox="1"/>
          <p:nvPr/>
        </p:nvSpPr>
        <p:spPr>
          <a:xfrm>
            <a:off x="0" y="0"/>
            <a:ext cx="10277723"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en-US" b="1" dirty="0"/>
              <a:t>Episode 1- Step 1</a:t>
            </a:r>
            <a:r>
              <a:rPr lang="fr-FR" b="1" dirty="0"/>
              <a:t> </a:t>
            </a:r>
            <a:r>
              <a:rPr b="1" dirty="0"/>
              <a:t>Debriefing (</a:t>
            </a:r>
            <a:r>
              <a:rPr lang="fr-FR" b="1" dirty="0"/>
              <a:t>5</a:t>
            </a:r>
            <a:r>
              <a:rPr b="1" dirty="0"/>
              <a:t>)</a:t>
            </a:r>
          </a:p>
        </p:txBody>
      </p:sp>
      <p:sp>
        <p:nvSpPr>
          <p:cNvPr id="3" name="Rectangle 2"/>
          <p:cNvSpPr/>
          <p:nvPr/>
        </p:nvSpPr>
        <p:spPr>
          <a:xfrm>
            <a:off x="191032" y="1070759"/>
            <a:ext cx="2220160" cy="480131"/>
          </a:xfrm>
          <a:prstGeom prst="rect">
            <a:avLst/>
          </a:prstGeom>
        </p:spPr>
        <p:txBody>
          <a:bodyPr wrap="none">
            <a:spAutoFit/>
          </a:bodyPr>
          <a:lstStyle/>
          <a:p>
            <a:pPr marL="16933" defTabSz="289320">
              <a:lnSpc>
                <a:spcPct val="90000"/>
              </a:lnSpc>
              <a:spcBef>
                <a:spcPts val="160"/>
              </a:spcBef>
            </a:pPr>
            <a:r>
              <a:rPr lang="en-US" sz="2800" b="1" dirty="0">
                <a:solidFill>
                  <a:srgbClr val="9B1E1A"/>
                </a:solidFill>
                <a:latin typeface="Source Sans Pro"/>
                <a:ea typeface="+mj-ea"/>
                <a:sym typeface="Source Sans Pro Bold"/>
              </a:rPr>
              <a:t>Answer 1a: </a:t>
            </a:r>
          </a:p>
        </p:txBody>
      </p:sp>
    </p:spTree>
    <p:extLst>
      <p:ext uri="{BB962C8B-B14F-4D97-AF65-F5344CB8AC3E}">
        <p14:creationId xmlns:p14="http://schemas.microsoft.com/office/powerpoint/2010/main" val="3877757256"/>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 name="Content Placeholder 2"/>
          <p:cNvSpPr txBox="1">
            <a:spLocks noGrp="1"/>
          </p:cNvSpPr>
          <p:nvPr>
            <p:ph type="body" idx="1"/>
          </p:nvPr>
        </p:nvSpPr>
        <p:spPr>
          <a:xfrm>
            <a:off x="344774" y="1400990"/>
            <a:ext cx="11092722" cy="4654071"/>
          </a:xfrm>
          <a:prstGeom prst="rect">
            <a:avLst/>
          </a:prstGeom>
        </p:spPr>
        <p:txBody>
          <a:bodyPr>
            <a:noAutofit/>
          </a:bodyPr>
          <a:lstStyle/>
          <a:p>
            <a:r>
              <a:rPr lang="en-US" b="1" dirty="0"/>
              <a:t>Risk assessment related questions (continue):</a:t>
            </a:r>
            <a:endParaRPr lang="fr-FR" b="1" dirty="0"/>
          </a:p>
          <a:p>
            <a:r>
              <a:rPr lang="en-US" sz="2200" dirty="0">
                <a:solidFill>
                  <a:srgbClr val="65A000"/>
                </a:solidFill>
              </a:rPr>
              <a:t>What is the hospital and laboratory capacity? How many doctors are available? Drugs available? </a:t>
            </a:r>
            <a:endParaRPr lang="fr-FR" sz="2200" dirty="0">
              <a:solidFill>
                <a:srgbClr val="65A000"/>
              </a:solidFill>
            </a:endParaRPr>
          </a:p>
          <a:p>
            <a:r>
              <a:rPr lang="en-US" sz="2200" dirty="0"/>
              <a:t>The first action is to save lives and stop the propagation of the disease. If the community can find supportive care at the hospital, they be more willing to come. Doctors need to be supported. </a:t>
            </a:r>
          </a:p>
          <a:p>
            <a:endParaRPr lang="fr-FR" sz="2200" dirty="0"/>
          </a:p>
          <a:p>
            <a:pPr lvl="0"/>
            <a:r>
              <a:rPr lang="en-US" sz="2200" dirty="0">
                <a:solidFill>
                  <a:srgbClr val="65A000"/>
                </a:solidFill>
              </a:rPr>
              <a:t>Is material to implement infection control available on site? </a:t>
            </a:r>
            <a:r>
              <a:rPr lang="en-US" sz="2200" dirty="0"/>
              <a:t>It is very important to make sure the health workers can safely treat the patients without exposing themselves. Capacity to apply basic standard precautions must be checked at that stage.</a:t>
            </a:r>
            <a:r>
              <a:rPr lang="en-US" sz="2200" i="1" dirty="0"/>
              <a:t> </a:t>
            </a:r>
          </a:p>
          <a:p>
            <a:pPr lvl="0"/>
            <a:endParaRPr lang="fr-FR" sz="2200" dirty="0"/>
          </a:p>
          <a:p>
            <a:r>
              <a:rPr lang="en-US" sz="2200" dirty="0">
                <a:solidFill>
                  <a:srgbClr val="65A000"/>
                </a:solidFill>
              </a:rPr>
              <a:t>What is the local team feeling about the situation? What do you need first? </a:t>
            </a:r>
            <a:endParaRPr lang="fr-FR" sz="2200" dirty="0">
              <a:solidFill>
                <a:srgbClr val="65A000"/>
              </a:solidFill>
            </a:endParaRPr>
          </a:p>
          <a:p>
            <a:r>
              <a:rPr lang="en-US" sz="2200" dirty="0"/>
              <a:t>The people at the field level are those who have the best information, and this should be considered as the most reliable source. Also keep in mind that fear and panic are not good advisors. </a:t>
            </a:r>
            <a:endParaRPr lang="fr-FR" sz="2200" dirty="0"/>
          </a:p>
          <a:p>
            <a:pPr marL="0" lvl="1" indent="424338" defTabSz="286426">
              <a:spcBef>
                <a:spcPts val="0"/>
              </a:spcBef>
              <a:buSzTx/>
              <a:buNone/>
              <a:defRPr sz="2376"/>
            </a:pPr>
            <a:endParaRPr sz="2200" dirty="0"/>
          </a:p>
        </p:txBody>
      </p:sp>
      <p:sp>
        <p:nvSpPr>
          <p:cNvPr id="321" name="TextBox 5"/>
          <p:cNvSpPr txBox="1"/>
          <p:nvPr/>
        </p:nvSpPr>
        <p:spPr>
          <a:xfrm>
            <a:off x="0" y="0"/>
            <a:ext cx="10277723"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en-US" b="1" dirty="0"/>
              <a:t>Episode 1- Step 1</a:t>
            </a:r>
            <a:r>
              <a:rPr lang="fr-FR" b="1" dirty="0"/>
              <a:t> </a:t>
            </a:r>
            <a:r>
              <a:rPr b="1" dirty="0"/>
              <a:t>Debriefing (</a:t>
            </a:r>
            <a:r>
              <a:rPr lang="fr-FR" b="1" dirty="0"/>
              <a:t>6</a:t>
            </a:r>
            <a:r>
              <a:rPr b="1" dirty="0"/>
              <a:t>)</a:t>
            </a:r>
          </a:p>
        </p:txBody>
      </p:sp>
      <p:sp>
        <p:nvSpPr>
          <p:cNvPr id="3" name="Rectangle 2"/>
          <p:cNvSpPr/>
          <p:nvPr/>
        </p:nvSpPr>
        <p:spPr>
          <a:xfrm>
            <a:off x="191032" y="980819"/>
            <a:ext cx="2220160" cy="480131"/>
          </a:xfrm>
          <a:prstGeom prst="rect">
            <a:avLst/>
          </a:prstGeom>
        </p:spPr>
        <p:txBody>
          <a:bodyPr wrap="none">
            <a:spAutoFit/>
          </a:bodyPr>
          <a:lstStyle/>
          <a:p>
            <a:pPr marL="16933" defTabSz="289320">
              <a:lnSpc>
                <a:spcPct val="90000"/>
              </a:lnSpc>
              <a:spcBef>
                <a:spcPts val="160"/>
              </a:spcBef>
            </a:pPr>
            <a:r>
              <a:rPr lang="en-US" sz="2800" b="1" dirty="0">
                <a:solidFill>
                  <a:srgbClr val="9B1E1A"/>
                </a:solidFill>
                <a:latin typeface="Source Sans Pro"/>
                <a:ea typeface="+mj-ea"/>
                <a:sym typeface="Source Sans Pro Bold"/>
              </a:rPr>
              <a:t>Answer 1a: </a:t>
            </a:r>
          </a:p>
        </p:txBody>
      </p:sp>
    </p:spTree>
    <p:extLst>
      <p:ext uri="{BB962C8B-B14F-4D97-AF65-F5344CB8AC3E}">
        <p14:creationId xmlns:p14="http://schemas.microsoft.com/office/powerpoint/2010/main" val="358692053"/>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 name="Content Placeholder 2"/>
          <p:cNvSpPr txBox="1">
            <a:spLocks noGrp="1"/>
          </p:cNvSpPr>
          <p:nvPr>
            <p:ph type="body" idx="1"/>
          </p:nvPr>
        </p:nvSpPr>
        <p:spPr>
          <a:xfrm>
            <a:off x="191032" y="3349710"/>
            <a:ext cx="11246464" cy="2556415"/>
          </a:xfrm>
          <a:prstGeom prst="rect">
            <a:avLst/>
          </a:prstGeom>
        </p:spPr>
        <p:txBody>
          <a:bodyPr>
            <a:noAutofit/>
          </a:bodyPr>
          <a:lstStyle/>
          <a:p>
            <a:pPr marL="307975" indent="-307975" defTabSz="914400" hangingPunct="0">
              <a:lnSpc>
                <a:spcPct val="100000"/>
              </a:lnSpc>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latin typeface="Source Sans Pro"/>
                <a:ea typeface="Arial"/>
                <a:cs typeface="Arial"/>
              </a:rPr>
              <a:t>Actions to support people in the field </a:t>
            </a:r>
          </a:p>
          <a:p>
            <a:pPr marL="307975" indent="-307975" defTabSz="914400" hangingPunct="0">
              <a:lnSpc>
                <a:spcPct val="100000"/>
              </a:lnSpc>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latin typeface="Source Sans Pro"/>
                <a:ea typeface="Arial"/>
                <a:cs typeface="Arial"/>
              </a:rPr>
              <a:t>Formulate recommendations</a:t>
            </a:r>
            <a:endParaRPr lang="fr-FR" dirty="0">
              <a:solidFill>
                <a:srgbClr val="10253F"/>
              </a:solidFill>
              <a:latin typeface="Source Sans Pro"/>
              <a:ea typeface="Arial"/>
              <a:cs typeface="Arial"/>
            </a:endParaRPr>
          </a:p>
        </p:txBody>
      </p:sp>
      <p:sp>
        <p:nvSpPr>
          <p:cNvPr id="321" name="TextBox 5"/>
          <p:cNvSpPr txBox="1"/>
          <p:nvPr/>
        </p:nvSpPr>
        <p:spPr>
          <a:xfrm>
            <a:off x="0" y="0"/>
            <a:ext cx="10277723"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en-US" b="1" dirty="0"/>
              <a:t>Episode 1- Step 1</a:t>
            </a:r>
            <a:r>
              <a:rPr lang="fr-FR" b="1" dirty="0"/>
              <a:t> </a:t>
            </a:r>
            <a:r>
              <a:rPr b="1" dirty="0"/>
              <a:t>Debriefing (</a:t>
            </a:r>
            <a:r>
              <a:rPr lang="fr-FR" b="1" dirty="0"/>
              <a:t>7</a:t>
            </a:r>
            <a:r>
              <a:rPr b="1" dirty="0"/>
              <a:t>)</a:t>
            </a:r>
          </a:p>
        </p:txBody>
      </p:sp>
      <p:sp>
        <p:nvSpPr>
          <p:cNvPr id="3" name="Rectangle 2"/>
          <p:cNvSpPr/>
          <p:nvPr/>
        </p:nvSpPr>
        <p:spPr>
          <a:xfrm>
            <a:off x="238024" y="2495628"/>
            <a:ext cx="2239396" cy="480131"/>
          </a:xfrm>
          <a:prstGeom prst="rect">
            <a:avLst/>
          </a:prstGeom>
        </p:spPr>
        <p:txBody>
          <a:bodyPr wrap="none">
            <a:spAutoFit/>
          </a:bodyPr>
          <a:lstStyle/>
          <a:p>
            <a:pPr marL="16933" defTabSz="289320">
              <a:lnSpc>
                <a:spcPct val="90000"/>
              </a:lnSpc>
              <a:spcBef>
                <a:spcPts val="160"/>
              </a:spcBef>
            </a:pPr>
            <a:r>
              <a:rPr lang="en-US" sz="2800" b="1" dirty="0">
                <a:solidFill>
                  <a:srgbClr val="9B1E1A"/>
                </a:solidFill>
                <a:latin typeface="Source Sans Pro"/>
                <a:ea typeface="+mj-ea"/>
                <a:sym typeface="Source Sans Pro Bold"/>
              </a:rPr>
              <a:t>Answer 1b: </a:t>
            </a:r>
          </a:p>
        </p:txBody>
      </p:sp>
      <p:sp>
        <p:nvSpPr>
          <p:cNvPr id="5" name="object 3"/>
          <p:cNvSpPr txBox="1"/>
          <p:nvPr/>
        </p:nvSpPr>
        <p:spPr>
          <a:xfrm>
            <a:off x="238024" y="1200621"/>
            <a:ext cx="11436431" cy="1159292"/>
          </a:xfrm>
          <a:prstGeom prst="rect">
            <a:avLst/>
          </a:prstGeom>
        </p:spPr>
        <p:txBody>
          <a:bodyPr vert="horz" wrap="square" lIns="0" tIns="17780" rIns="0" bIns="0" rtlCol="0">
            <a:spAutoFit/>
          </a:bodyPr>
          <a:lstStyle>
            <a:defPPr>
              <a:defRPr lang="en-US"/>
            </a:defPPr>
            <a:lvl1pPr marL="16086" marR="6773" indent="-458035">
              <a:spcBef>
                <a:spcPts val="140"/>
              </a:spcBef>
              <a:buClr>
                <a:schemeClr val="tx2">
                  <a:lumMod val="50000"/>
                </a:schemeClr>
              </a:buClr>
              <a:buFont typeface="Arial" panose="020B0604020202020204" pitchFamily="34" charset="0"/>
              <a:buChar char="•"/>
              <a:tabLst>
                <a:tab pos="474121" algn="l"/>
                <a:tab pos="474968" algn="l"/>
              </a:tabLst>
              <a:defRPr sz="2400">
                <a:solidFill>
                  <a:schemeClr val="tx2">
                    <a:lumMod val="50000"/>
                  </a:schemeClr>
                </a:solidFill>
                <a:latin typeface="Arial" pitchFamily="34" charset="0"/>
                <a:cs typeface="Arial" pitchFamily="34" charset="0"/>
              </a:defRPr>
            </a:lvl1pPr>
          </a:lstStyle>
          <a:p>
            <a:pPr marL="0" marR="0" lvl="0" indent="0">
              <a:spcBef>
                <a:spcPts val="500"/>
              </a:spcBef>
              <a:buClr>
                <a:srgbClr val="65A000"/>
              </a:buClr>
              <a:buSzPct val="100000"/>
              <a:buNone/>
              <a:tabLst/>
              <a:defRPr sz="2400">
                <a:solidFill>
                  <a:srgbClr val="10253F"/>
                </a:solidFill>
                <a:latin typeface="Source Sans Pro Regular"/>
                <a:ea typeface="Source Sans Pro Regular"/>
                <a:cs typeface="Source Sans Pro Regular"/>
                <a:sym typeface="Source Sans Pro Regular"/>
              </a:defRPr>
            </a:pPr>
            <a:r>
              <a:rPr lang="en-US" b="1" dirty="0">
                <a:solidFill>
                  <a:srgbClr val="65A000"/>
                </a:solidFill>
                <a:latin typeface="Source Sans Pro"/>
                <a:ea typeface="Arial"/>
                <a:cs typeface="Arial"/>
              </a:rPr>
              <a:t>Question 1b: </a:t>
            </a:r>
            <a:r>
              <a:rPr lang="en-US" dirty="0">
                <a:solidFill>
                  <a:srgbClr val="000000"/>
                </a:solidFill>
                <a:latin typeface="Source Sans Pro"/>
                <a:ea typeface="Arial"/>
                <a:cs typeface="Arial"/>
              </a:rPr>
              <a:t>How can you support the people in the field at that stage? (Confirmation of outbreak)</a:t>
            </a:r>
            <a:endParaRPr lang="fr-FR" dirty="0">
              <a:solidFill>
                <a:srgbClr val="000000"/>
              </a:solidFill>
              <a:latin typeface="Source Sans Pro"/>
              <a:ea typeface="Arial"/>
              <a:cs typeface="Arial"/>
            </a:endParaRPr>
          </a:p>
          <a:p>
            <a:pPr marL="0" marR="0" indent="0" hangingPunct="0">
              <a:spcBef>
                <a:spcPts val="500"/>
              </a:spcBef>
              <a:buClr>
                <a:srgbClr val="65A000"/>
              </a:buClr>
              <a:buSzPct val="100000"/>
              <a:buNone/>
              <a:tabLst/>
              <a:defRPr sz="2400">
                <a:solidFill>
                  <a:srgbClr val="10253F"/>
                </a:solidFill>
                <a:latin typeface="Source Sans Pro Regular"/>
                <a:ea typeface="Source Sans Pro Regular"/>
                <a:cs typeface="Source Sans Pro Regular"/>
                <a:sym typeface="Source Sans Pro Regular"/>
              </a:defRPr>
            </a:pPr>
            <a:endParaRPr sz="2200" kern="0" dirty="0">
              <a:solidFill>
                <a:srgbClr val="000000"/>
              </a:solidFill>
              <a:latin typeface="Source Sans Pro"/>
              <a:ea typeface="Arial"/>
              <a:cs typeface="Arial"/>
              <a:sym typeface="Source Sans Pro Regular"/>
            </a:endParaRPr>
          </a:p>
        </p:txBody>
      </p:sp>
    </p:spTree>
    <p:extLst>
      <p:ext uri="{BB962C8B-B14F-4D97-AF65-F5344CB8AC3E}">
        <p14:creationId xmlns:p14="http://schemas.microsoft.com/office/powerpoint/2010/main" val="4100932062"/>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 name="Content Placeholder 2"/>
          <p:cNvSpPr txBox="1">
            <a:spLocks noGrp="1"/>
          </p:cNvSpPr>
          <p:nvPr>
            <p:ph type="body" idx="1"/>
          </p:nvPr>
        </p:nvSpPr>
        <p:spPr>
          <a:xfrm>
            <a:off x="310953" y="1727177"/>
            <a:ext cx="11246464" cy="2556415"/>
          </a:xfrm>
          <a:prstGeom prst="rect">
            <a:avLst/>
          </a:prstGeom>
        </p:spPr>
        <p:txBody>
          <a:bodyPr>
            <a:noAutofit/>
          </a:bodyPr>
          <a:lstStyle/>
          <a:p>
            <a:pPr defTabSz="914400" hangingPunct="0">
              <a:lnSpc>
                <a:spcPct val="100000"/>
              </a:lnSpc>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en-US" b="1" dirty="0">
                <a:solidFill>
                  <a:srgbClr val="65A000"/>
                </a:solidFill>
                <a:latin typeface="Source Sans Pro"/>
                <a:ea typeface="Arial"/>
                <a:cs typeface="Arial"/>
              </a:rPr>
              <a:t>Actions to support people in the field</a:t>
            </a:r>
            <a:endParaRPr lang="fr-FR" b="1" dirty="0">
              <a:solidFill>
                <a:srgbClr val="65A000"/>
              </a:solidFill>
              <a:latin typeface="Source Sans Pro"/>
              <a:ea typeface="Arial"/>
              <a:cs typeface="Arial"/>
            </a:endParaRPr>
          </a:p>
          <a:p>
            <a:pPr marL="307975" lvl="0" indent="-307975" defTabSz="914400" hangingPunct="0">
              <a:lnSpc>
                <a:spcPct val="100000"/>
              </a:lnSpc>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latin typeface="Source Sans Pro"/>
                <a:ea typeface="Arial"/>
                <a:cs typeface="Arial"/>
              </a:rPr>
              <a:t>Review the epidemiological situation in the area: frequent diseases and seasonality, exposure risks (industries, pesticides, environmental factors (e.g., pollution, etc.).</a:t>
            </a:r>
            <a:endParaRPr lang="fr-FR" dirty="0">
              <a:solidFill>
                <a:srgbClr val="10253F"/>
              </a:solidFill>
              <a:latin typeface="Source Sans Pro"/>
              <a:ea typeface="Arial"/>
              <a:cs typeface="Arial"/>
            </a:endParaRPr>
          </a:p>
          <a:p>
            <a:pPr marL="307975" lvl="0" indent="-307975" defTabSz="914400" hangingPunct="0">
              <a:lnSpc>
                <a:spcPct val="100000"/>
              </a:lnSpc>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latin typeface="Source Sans Pro"/>
                <a:ea typeface="Arial"/>
                <a:cs typeface="Arial"/>
              </a:rPr>
              <a:t>Verify the existence of any abnormal trend in disease report and/or mortality during last weeks (in the county, district, country). </a:t>
            </a:r>
            <a:endParaRPr lang="fr-FR" dirty="0">
              <a:solidFill>
                <a:srgbClr val="10253F"/>
              </a:solidFill>
              <a:latin typeface="Source Sans Pro"/>
              <a:ea typeface="Arial"/>
              <a:cs typeface="Arial"/>
            </a:endParaRPr>
          </a:p>
          <a:p>
            <a:pPr marL="307975" lvl="0" indent="-307975" defTabSz="914400" hangingPunct="0">
              <a:lnSpc>
                <a:spcPct val="100000"/>
              </a:lnSpc>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latin typeface="Source Sans Pro"/>
                <a:ea typeface="Arial"/>
                <a:cs typeface="Arial"/>
              </a:rPr>
              <a:t>Inform the MOH for them to call the hospitals in the surrounding districts for information and enhance surveillance of unexplained disease eventually related to funeral attendance.</a:t>
            </a:r>
            <a:endParaRPr lang="fr-FR" dirty="0">
              <a:solidFill>
                <a:srgbClr val="10253F"/>
              </a:solidFill>
              <a:latin typeface="Source Sans Pro"/>
              <a:ea typeface="Arial"/>
              <a:cs typeface="Arial"/>
            </a:endParaRPr>
          </a:p>
          <a:p>
            <a:pPr marL="307975" lvl="0" indent="-307975" defTabSz="914400" hangingPunct="0">
              <a:lnSpc>
                <a:spcPct val="100000"/>
              </a:lnSpc>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latin typeface="Source Sans Pro"/>
                <a:ea typeface="Arial"/>
                <a:cs typeface="Arial"/>
              </a:rPr>
              <a:t>Prepare population data (see with colleagues in the vaccine department or the census office). Last census data and population growth rate.</a:t>
            </a:r>
            <a:endParaRPr lang="fr-FR" dirty="0">
              <a:solidFill>
                <a:srgbClr val="10253F"/>
              </a:solidFill>
              <a:latin typeface="Source Sans Pro"/>
              <a:ea typeface="Arial"/>
              <a:cs typeface="Arial"/>
            </a:endParaRPr>
          </a:p>
          <a:p>
            <a:pPr marL="307975" indent="-307975" defTabSz="914400" hangingPunct="0">
              <a:lnSpc>
                <a:spcPct val="100000"/>
              </a:lnSpc>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fr-FR" dirty="0">
              <a:solidFill>
                <a:srgbClr val="10253F"/>
              </a:solidFill>
              <a:latin typeface="Source Sans Pro"/>
              <a:ea typeface="Arial"/>
              <a:cs typeface="Arial"/>
            </a:endParaRPr>
          </a:p>
        </p:txBody>
      </p:sp>
      <p:sp>
        <p:nvSpPr>
          <p:cNvPr id="321" name="TextBox 5"/>
          <p:cNvSpPr txBox="1"/>
          <p:nvPr/>
        </p:nvSpPr>
        <p:spPr>
          <a:xfrm>
            <a:off x="0" y="0"/>
            <a:ext cx="10277723"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en-US" b="1" dirty="0"/>
              <a:t>Episode 1- Step 1</a:t>
            </a:r>
            <a:r>
              <a:rPr lang="fr-FR" b="1" dirty="0"/>
              <a:t> </a:t>
            </a:r>
            <a:r>
              <a:rPr b="1" dirty="0"/>
              <a:t>Debriefing (</a:t>
            </a:r>
            <a:r>
              <a:rPr lang="fr-FR" b="1" dirty="0"/>
              <a:t>8</a:t>
            </a:r>
            <a:r>
              <a:rPr b="1" dirty="0"/>
              <a:t>)</a:t>
            </a:r>
          </a:p>
        </p:txBody>
      </p:sp>
      <p:sp>
        <p:nvSpPr>
          <p:cNvPr id="3" name="Rectangle 2"/>
          <p:cNvSpPr/>
          <p:nvPr/>
        </p:nvSpPr>
        <p:spPr>
          <a:xfrm>
            <a:off x="191032" y="1247046"/>
            <a:ext cx="2239396" cy="480131"/>
          </a:xfrm>
          <a:prstGeom prst="rect">
            <a:avLst/>
          </a:prstGeom>
        </p:spPr>
        <p:txBody>
          <a:bodyPr wrap="none">
            <a:spAutoFit/>
          </a:bodyPr>
          <a:lstStyle/>
          <a:p>
            <a:pPr marL="16933" defTabSz="289320">
              <a:lnSpc>
                <a:spcPct val="90000"/>
              </a:lnSpc>
              <a:spcBef>
                <a:spcPts val="160"/>
              </a:spcBef>
            </a:pPr>
            <a:r>
              <a:rPr lang="en-US" sz="2800" b="1" dirty="0">
                <a:solidFill>
                  <a:srgbClr val="9B1E1A"/>
                </a:solidFill>
                <a:latin typeface="Source Sans Pro"/>
                <a:ea typeface="+mj-ea"/>
                <a:sym typeface="Source Sans Pro Bold"/>
              </a:rPr>
              <a:t>Answer 1b: </a:t>
            </a:r>
          </a:p>
        </p:txBody>
      </p:sp>
    </p:spTree>
    <p:extLst>
      <p:ext uri="{BB962C8B-B14F-4D97-AF65-F5344CB8AC3E}">
        <p14:creationId xmlns:p14="http://schemas.microsoft.com/office/powerpoint/2010/main" val="452136302"/>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 name="Content Placeholder 2"/>
          <p:cNvSpPr txBox="1">
            <a:spLocks noGrp="1"/>
          </p:cNvSpPr>
          <p:nvPr>
            <p:ph type="body" idx="1"/>
          </p:nvPr>
        </p:nvSpPr>
        <p:spPr>
          <a:xfrm>
            <a:off x="191032" y="1727178"/>
            <a:ext cx="11246464" cy="4223918"/>
          </a:xfrm>
          <a:prstGeom prst="rect">
            <a:avLst/>
          </a:prstGeom>
        </p:spPr>
        <p:txBody>
          <a:bodyPr>
            <a:noAutofit/>
          </a:bodyPr>
          <a:lstStyle/>
          <a:p>
            <a:pPr defTabSz="914400" hangingPunct="0">
              <a:lnSpc>
                <a:spcPct val="100000"/>
              </a:lnSpc>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en-US" b="1" dirty="0">
                <a:solidFill>
                  <a:srgbClr val="65A000"/>
                </a:solidFill>
                <a:latin typeface="Source Sans Pro"/>
                <a:ea typeface="Arial"/>
                <a:cs typeface="Arial"/>
              </a:rPr>
              <a:t>Formulate rec</a:t>
            </a:r>
            <a:r>
              <a:rPr lang="en-US" b="1" dirty="0">
                <a:solidFill>
                  <a:srgbClr val="65A000"/>
                </a:solidFill>
                <a:ea typeface="Arial"/>
                <a:cs typeface="Arial"/>
              </a:rPr>
              <a:t>ommendations </a:t>
            </a:r>
            <a:r>
              <a:rPr lang="en-US" dirty="0"/>
              <a:t>that can be applied while facing an unknown and severe disease:</a:t>
            </a:r>
            <a:endParaRPr lang="fr-FR" dirty="0"/>
          </a:p>
          <a:p>
            <a:pPr marL="307975" indent="-307975" defTabSz="914400" hangingPunct="0">
              <a:lnSpc>
                <a:spcPct val="100000"/>
              </a:lnSpc>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latin typeface="Source Sans Pro"/>
                <a:ea typeface="Arial"/>
                <a:cs typeface="Arial"/>
              </a:rPr>
              <a:t>Keep patients isolated from other patients in the hospital</a:t>
            </a:r>
            <a:endParaRPr lang="fr-FR" dirty="0">
              <a:solidFill>
                <a:srgbClr val="10253F"/>
              </a:solidFill>
              <a:latin typeface="Source Sans Pro"/>
              <a:ea typeface="Arial"/>
              <a:cs typeface="Arial"/>
            </a:endParaRPr>
          </a:p>
          <a:p>
            <a:pPr marL="307975" indent="-307975" defTabSz="914400" hangingPunct="0">
              <a:lnSpc>
                <a:spcPct val="100000"/>
              </a:lnSpc>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latin typeface="Source Sans Pro"/>
                <a:ea typeface="Arial"/>
                <a:cs typeface="Arial"/>
              </a:rPr>
              <a:t>Organize an isolation sector in the area of the hospital if possible.</a:t>
            </a:r>
            <a:endParaRPr lang="fr-FR" dirty="0">
              <a:solidFill>
                <a:srgbClr val="10253F"/>
              </a:solidFill>
              <a:latin typeface="Source Sans Pro"/>
              <a:ea typeface="Arial"/>
              <a:cs typeface="Arial"/>
            </a:endParaRPr>
          </a:p>
          <a:p>
            <a:pPr marL="307975" indent="-307975" defTabSz="914400" hangingPunct="0">
              <a:lnSpc>
                <a:spcPct val="100000"/>
              </a:lnSpc>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latin typeface="Source Sans Pro"/>
                <a:ea typeface="Arial"/>
                <a:cs typeface="Arial"/>
              </a:rPr>
              <a:t>Use Personal Protective Equipment when examining the patients or taking biological samples. If not available apply standard precautions (gloves, mask, disinfection of material used).</a:t>
            </a:r>
            <a:endParaRPr lang="fr-FR" dirty="0">
              <a:solidFill>
                <a:srgbClr val="10253F"/>
              </a:solidFill>
              <a:latin typeface="Source Sans Pro"/>
              <a:ea typeface="Arial"/>
              <a:cs typeface="Arial"/>
            </a:endParaRPr>
          </a:p>
          <a:p>
            <a:pPr marL="307975" indent="-307975" defTabSz="914400" hangingPunct="0">
              <a:lnSpc>
                <a:spcPct val="100000"/>
              </a:lnSpc>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latin typeface="Source Sans Pro"/>
                <a:ea typeface="Arial"/>
                <a:cs typeface="Arial"/>
              </a:rPr>
              <a:t>Limit contact of patients with their family to a minimum while providing protection to the family member.</a:t>
            </a:r>
            <a:endParaRPr lang="fr-FR" dirty="0">
              <a:solidFill>
                <a:srgbClr val="10253F"/>
              </a:solidFill>
              <a:latin typeface="Source Sans Pro"/>
              <a:ea typeface="Arial"/>
              <a:cs typeface="Arial"/>
            </a:endParaRPr>
          </a:p>
          <a:p>
            <a:pPr marL="307975" indent="-307975" defTabSz="914400" hangingPunct="0">
              <a:lnSpc>
                <a:spcPct val="100000"/>
              </a:lnSpc>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latin typeface="Source Sans Pro"/>
                <a:ea typeface="Arial"/>
                <a:cs typeface="Arial"/>
              </a:rPr>
              <a:t>Implement safe burial procedures (as during the Ebola epidemic).</a:t>
            </a:r>
            <a:endParaRPr lang="fr-FR" dirty="0">
              <a:solidFill>
                <a:srgbClr val="10253F"/>
              </a:solidFill>
              <a:latin typeface="Source Sans Pro"/>
              <a:ea typeface="Arial"/>
              <a:cs typeface="Arial"/>
            </a:endParaRPr>
          </a:p>
          <a:p>
            <a:pPr defTabSz="914400" hangingPunct="0">
              <a:lnSpc>
                <a:spcPct val="100000"/>
              </a:lnSpc>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endParaRPr lang="fr-FR" b="1" dirty="0">
              <a:solidFill>
                <a:srgbClr val="65A000"/>
              </a:solidFill>
              <a:latin typeface="Source Sans Pro"/>
              <a:ea typeface="Arial"/>
              <a:cs typeface="Arial"/>
            </a:endParaRPr>
          </a:p>
        </p:txBody>
      </p:sp>
      <p:sp>
        <p:nvSpPr>
          <p:cNvPr id="321" name="TextBox 5"/>
          <p:cNvSpPr txBox="1"/>
          <p:nvPr/>
        </p:nvSpPr>
        <p:spPr>
          <a:xfrm>
            <a:off x="0" y="0"/>
            <a:ext cx="10277723"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en-US" b="1" dirty="0"/>
              <a:t>Episode 1- Step 1</a:t>
            </a:r>
            <a:r>
              <a:rPr lang="fr-FR" b="1" dirty="0"/>
              <a:t> </a:t>
            </a:r>
            <a:r>
              <a:rPr b="1" dirty="0"/>
              <a:t>Debriefing (</a:t>
            </a:r>
            <a:r>
              <a:rPr lang="fr-FR" b="1" dirty="0"/>
              <a:t>9</a:t>
            </a:r>
            <a:r>
              <a:rPr b="1" dirty="0"/>
              <a:t>)</a:t>
            </a:r>
          </a:p>
        </p:txBody>
      </p:sp>
      <p:sp>
        <p:nvSpPr>
          <p:cNvPr id="3" name="Rectangle 2"/>
          <p:cNvSpPr/>
          <p:nvPr/>
        </p:nvSpPr>
        <p:spPr>
          <a:xfrm>
            <a:off x="191032" y="1247046"/>
            <a:ext cx="2239396" cy="480131"/>
          </a:xfrm>
          <a:prstGeom prst="rect">
            <a:avLst/>
          </a:prstGeom>
        </p:spPr>
        <p:txBody>
          <a:bodyPr wrap="none">
            <a:spAutoFit/>
          </a:bodyPr>
          <a:lstStyle/>
          <a:p>
            <a:pPr marL="16933" defTabSz="289320">
              <a:lnSpc>
                <a:spcPct val="90000"/>
              </a:lnSpc>
              <a:spcBef>
                <a:spcPts val="160"/>
              </a:spcBef>
            </a:pPr>
            <a:r>
              <a:rPr lang="en-US" sz="2800" b="1" dirty="0">
                <a:solidFill>
                  <a:srgbClr val="9B1E1A"/>
                </a:solidFill>
                <a:latin typeface="Source Sans Pro"/>
                <a:ea typeface="+mj-ea"/>
                <a:sym typeface="Source Sans Pro Bold"/>
              </a:rPr>
              <a:t>Answer 1b: </a:t>
            </a:r>
          </a:p>
        </p:txBody>
      </p:sp>
    </p:spTree>
    <p:extLst>
      <p:ext uri="{BB962C8B-B14F-4D97-AF65-F5344CB8AC3E}">
        <p14:creationId xmlns:p14="http://schemas.microsoft.com/office/powerpoint/2010/main" val="3664425322"/>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 name="Title 1"/>
          <p:cNvSpPr txBox="1">
            <a:spLocks noGrp="1"/>
          </p:cNvSpPr>
          <p:nvPr>
            <p:ph type="title"/>
          </p:nvPr>
        </p:nvSpPr>
        <p:spPr>
          <a:xfrm>
            <a:off x="314598" y="586782"/>
            <a:ext cx="3264196" cy="1146575"/>
          </a:xfrm>
          <a:prstGeom prst="rect">
            <a:avLst/>
          </a:prstGeom>
        </p:spPr>
        <p:txBody>
          <a:bodyPr/>
          <a:lstStyle/>
          <a:p>
            <a:r>
              <a:rPr b="1" dirty="0"/>
              <a:t>Note to facilitators</a:t>
            </a:r>
          </a:p>
        </p:txBody>
      </p:sp>
      <p:sp>
        <p:nvSpPr>
          <p:cNvPr id="287" name="Content Placeholder 2"/>
          <p:cNvSpPr txBox="1">
            <a:spLocks noGrp="1"/>
          </p:cNvSpPr>
          <p:nvPr>
            <p:ph type="body" idx="1"/>
          </p:nvPr>
        </p:nvSpPr>
        <p:spPr>
          <a:xfrm>
            <a:off x="4273551" y="842965"/>
            <a:ext cx="7529515" cy="5546726"/>
          </a:xfrm>
          <a:prstGeom prst="rect">
            <a:avLst/>
          </a:prstGeom>
        </p:spPr>
        <p:txBody>
          <a:bodyPr/>
          <a:lstStyle/>
          <a:p>
            <a:pPr algn="just">
              <a:lnSpc>
                <a:spcPct val="100000"/>
              </a:lnSpc>
              <a:spcBef>
                <a:spcPts val="1000"/>
              </a:spcBef>
              <a:defRPr>
                <a:solidFill>
                  <a:srgbClr val="FF0000"/>
                </a:solidFill>
              </a:defRPr>
            </a:pPr>
            <a:r>
              <a:rPr dirty="0">
                <a:solidFill>
                  <a:srgbClr val="C00000"/>
                </a:solidFill>
              </a:rPr>
              <a:t>This slide</a:t>
            </a:r>
            <a:r>
              <a:rPr lang="fr-FR" dirty="0">
                <a:solidFill>
                  <a:srgbClr val="C00000"/>
                </a:solidFill>
              </a:rPr>
              <a:t> </a:t>
            </a:r>
            <a:r>
              <a:rPr dirty="0">
                <a:solidFill>
                  <a:srgbClr val="C00000"/>
                </a:solidFill>
              </a:rPr>
              <a:t>deck is meant to introduce to participants the </a:t>
            </a:r>
            <a:r>
              <a:rPr lang="fr-FR" dirty="0">
                <a:solidFill>
                  <a:srgbClr val="C00000"/>
                </a:solidFill>
              </a:rPr>
              <a:t>case </a:t>
            </a:r>
            <a:r>
              <a:rPr lang="en-US" dirty="0">
                <a:solidFill>
                  <a:srgbClr val="C00000"/>
                </a:solidFill>
              </a:rPr>
              <a:t>study, provide information and questions for each episode,</a:t>
            </a:r>
            <a:r>
              <a:rPr lang="fr-FR" dirty="0">
                <a:solidFill>
                  <a:srgbClr val="C00000"/>
                </a:solidFill>
              </a:rPr>
              <a:t> </a:t>
            </a:r>
            <a:r>
              <a:rPr dirty="0">
                <a:solidFill>
                  <a:srgbClr val="C00000"/>
                </a:solidFill>
              </a:rPr>
              <a:t>and to conduct the debriefing of each </a:t>
            </a:r>
            <a:r>
              <a:rPr lang="en-US" dirty="0">
                <a:solidFill>
                  <a:srgbClr val="C00000"/>
                </a:solidFill>
              </a:rPr>
              <a:t>episode</a:t>
            </a:r>
            <a:r>
              <a:rPr dirty="0">
                <a:solidFill>
                  <a:srgbClr val="C00000"/>
                </a:solidFill>
              </a:rPr>
              <a:t>.</a:t>
            </a:r>
            <a:endParaRPr lang="fr-FR" dirty="0">
              <a:solidFill>
                <a:srgbClr val="C00000"/>
              </a:solidFill>
            </a:endParaRPr>
          </a:p>
          <a:p>
            <a:pPr algn="just">
              <a:lnSpc>
                <a:spcPct val="100000"/>
              </a:lnSpc>
              <a:spcBef>
                <a:spcPts val="1000"/>
              </a:spcBef>
              <a:defRPr>
                <a:solidFill>
                  <a:srgbClr val="FF0000"/>
                </a:solidFill>
              </a:defRPr>
            </a:pPr>
            <a:endParaRPr lang="fr-FR" dirty="0">
              <a:solidFill>
                <a:srgbClr val="C00000"/>
              </a:solidFill>
            </a:endParaRPr>
          </a:p>
          <a:p>
            <a:pPr algn="just">
              <a:lnSpc>
                <a:spcPct val="100000"/>
              </a:lnSpc>
              <a:spcBef>
                <a:spcPts val="1000"/>
              </a:spcBef>
              <a:defRPr>
                <a:solidFill>
                  <a:srgbClr val="FF0000"/>
                </a:solidFill>
              </a:defRPr>
            </a:pPr>
            <a:r>
              <a:rPr lang="en-US" dirty="0">
                <a:solidFill>
                  <a:srgbClr val="C00000"/>
                </a:solidFill>
              </a:rPr>
              <a:t>This case study uses a progressive scenario, with a series of injects based on a real situation.</a:t>
            </a:r>
          </a:p>
          <a:p>
            <a:pPr algn="just">
              <a:lnSpc>
                <a:spcPct val="100000"/>
              </a:lnSpc>
              <a:spcBef>
                <a:spcPts val="1000"/>
              </a:spcBef>
              <a:defRPr>
                <a:solidFill>
                  <a:srgbClr val="FF0000"/>
                </a:solidFill>
              </a:defRPr>
            </a:pPr>
            <a:endParaRPr dirty="0">
              <a:solidFill>
                <a:srgbClr val="C00000"/>
              </a:solidFill>
            </a:endParaRPr>
          </a:p>
          <a:p>
            <a:pPr algn="just">
              <a:lnSpc>
                <a:spcPct val="100000"/>
              </a:lnSpc>
              <a:spcBef>
                <a:spcPts val="1000"/>
              </a:spcBef>
              <a:defRPr>
                <a:solidFill>
                  <a:srgbClr val="FF0000"/>
                </a:solidFill>
              </a:defRPr>
            </a:pPr>
            <a:endParaRPr dirty="0">
              <a:solidFill>
                <a:srgbClr val="C00000"/>
              </a:solidFill>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 name="Title 1"/>
          <p:cNvSpPr txBox="1">
            <a:spLocks noGrp="1"/>
          </p:cNvSpPr>
          <p:nvPr>
            <p:ph type="title"/>
          </p:nvPr>
        </p:nvSpPr>
        <p:spPr>
          <a:xfrm>
            <a:off x="194677" y="646743"/>
            <a:ext cx="3552864" cy="1146575"/>
          </a:xfrm>
          <a:prstGeom prst="rect">
            <a:avLst/>
          </a:prstGeom>
        </p:spPr>
        <p:txBody>
          <a:bodyPr/>
          <a:lstStyle/>
          <a:p>
            <a:r>
              <a:rPr lang="fr-FR" b="1" dirty="0"/>
              <a:t>Episode 1- Step2 </a:t>
            </a:r>
            <a:endParaRPr b="1" dirty="0"/>
          </a:p>
        </p:txBody>
      </p:sp>
    </p:spTree>
    <p:extLst>
      <p:ext uri="{BB962C8B-B14F-4D97-AF65-F5344CB8AC3E}">
        <p14:creationId xmlns:p14="http://schemas.microsoft.com/office/powerpoint/2010/main" val="2585711718"/>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object 11"/>
          <p:cNvSpPr txBox="1">
            <a:spLocks noGrp="1"/>
          </p:cNvSpPr>
          <p:nvPr>
            <p:ph type="title"/>
          </p:nvPr>
        </p:nvSpPr>
        <p:spPr>
          <a:xfrm>
            <a:off x="224561" y="172123"/>
            <a:ext cx="5261839" cy="902641"/>
          </a:xfrm>
          <a:prstGeom prst="rect">
            <a:avLst/>
          </a:prstGeom>
        </p:spPr>
        <p:txBody>
          <a:bodyPr vert="horz" wrap="square" lIns="0" tIns="16087" rIns="0" bIns="0" numCol="1" rtlCol="0" anchor="ctr" anchorCtr="0" compatLnSpc="1">
            <a:prstTxWarp prst="textNoShape">
              <a:avLst/>
            </a:prstTxWarp>
            <a:spAutoFit/>
          </a:bodyPr>
          <a:lstStyle/>
          <a:p>
            <a:pPr marL="16933">
              <a:spcBef>
                <a:spcPts val="127"/>
              </a:spcBef>
            </a:pPr>
            <a:r>
              <a:rPr lang="en-US" b="1" dirty="0"/>
              <a:t>Episode 1- Step 2</a:t>
            </a:r>
            <a:br>
              <a:rPr lang="fr-FR" b="1" dirty="0"/>
            </a:br>
            <a:endParaRPr b="1" dirty="0">
              <a:solidFill>
                <a:schemeClr val="bg1"/>
              </a:solidFill>
              <a:latin typeface="Source Sans Pro"/>
              <a:ea typeface="+mj-ea"/>
              <a:cs typeface="+mj-cs"/>
              <a:sym typeface="Calibri"/>
            </a:endParaRPr>
          </a:p>
        </p:txBody>
      </p:sp>
      <p:sp>
        <p:nvSpPr>
          <p:cNvPr id="7" name="object 3"/>
          <p:cNvSpPr txBox="1"/>
          <p:nvPr/>
        </p:nvSpPr>
        <p:spPr>
          <a:xfrm>
            <a:off x="325242" y="1460317"/>
            <a:ext cx="11436431" cy="3903633"/>
          </a:xfrm>
          <a:prstGeom prst="rect">
            <a:avLst/>
          </a:prstGeom>
        </p:spPr>
        <p:txBody>
          <a:bodyPr vert="horz" wrap="square" lIns="0" tIns="17780" rIns="0" bIns="0" rtlCol="0">
            <a:spAutoFit/>
          </a:bodyPr>
          <a:lstStyle>
            <a:defPPr>
              <a:defRPr lang="en-US"/>
            </a:defPPr>
            <a:lvl1pPr marL="16086" marR="6773" indent="-458035">
              <a:spcBef>
                <a:spcPts val="140"/>
              </a:spcBef>
              <a:buClr>
                <a:schemeClr val="tx2">
                  <a:lumMod val="50000"/>
                </a:schemeClr>
              </a:buClr>
              <a:buFont typeface="Arial" panose="020B0604020202020204" pitchFamily="34" charset="0"/>
              <a:buChar char="•"/>
              <a:tabLst>
                <a:tab pos="474121" algn="l"/>
                <a:tab pos="474968" algn="l"/>
              </a:tabLst>
              <a:defRPr sz="2400">
                <a:solidFill>
                  <a:schemeClr val="tx2">
                    <a:lumMod val="50000"/>
                  </a:schemeClr>
                </a:solidFill>
                <a:latin typeface="Arial" pitchFamily="34" charset="0"/>
                <a:cs typeface="Arial" pitchFamily="34" charset="0"/>
              </a:defRPr>
            </a:lvl1pPr>
          </a:lstStyle>
          <a:p>
            <a:pPr marL="307975" marR="0" indent="-307975">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en-US" dirty="0">
                <a:solidFill>
                  <a:srgbClr val="000000"/>
                </a:solidFill>
                <a:latin typeface="Source Sans Pro"/>
                <a:ea typeface="Arial"/>
                <a:cs typeface="Arial"/>
              </a:rPr>
              <a:t>A cluster of unexplained health event involving 14 cases with 8 deaths occurred in </a:t>
            </a:r>
            <a:r>
              <a:rPr lang="en-US" dirty="0" err="1">
                <a:solidFill>
                  <a:srgbClr val="000000"/>
                </a:solidFill>
                <a:latin typeface="Source Sans Pro"/>
                <a:ea typeface="Arial"/>
                <a:cs typeface="Arial"/>
              </a:rPr>
              <a:t>Bluetown</a:t>
            </a:r>
            <a:r>
              <a:rPr lang="en-US" dirty="0">
                <a:solidFill>
                  <a:srgbClr val="000000"/>
                </a:solidFill>
                <a:latin typeface="Source Sans Pro"/>
                <a:ea typeface="Arial"/>
                <a:cs typeface="Arial"/>
              </a:rPr>
              <a:t> Hospital in </a:t>
            </a:r>
            <a:r>
              <a:rPr lang="en-US" dirty="0" err="1">
                <a:solidFill>
                  <a:srgbClr val="000000"/>
                </a:solidFill>
                <a:latin typeface="Source Sans Pro"/>
                <a:ea typeface="Arial"/>
                <a:cs typeface="Arial"/>
              </a:rPr>
              <a:t>Bluetown</a:t>
            </a:r>
            <a:r>
              <a:rPr lang="en-US" dirty="0">
                <a:solidFill>
                  <a:srgbClr val="000000"/>
                </a:solidFill>
                <a:latin typeface="Source Sans Pro"/>
                <a:ea typeface="Arial"/>
                <a:cs typeface="Arial"/>
              </a:rPr>
              <a:t> capital of </a:t>
            </a:r>
            <a:r>
              <a:rPr lang="en-US" dirty="0" err="1">
                <a:solidFill>
                  <a:srgbClr val="000000"/>
                </a:solidFill>
                <a:latin typeface="Source Sans Pro"/>
                <a:ea typeface="Arial"/>
                <a:cs typeface="Arial"/>
              </a:rPr>
              <a:t>Delmare</a:t>
            </a:r>
            <a:r>
              <a:rPr lang="en-US" dirty="0">
                <a:solidFill>
                  <a:srgbClr val="000000"/>
                </a:solidFill>
                <a:latin typeface="Source Sans Pro"/>
                <a:ea typeface="Arial"/>
                <a:cs typeface="Arial"/>
              </a:rPr>
              <a:t> district. </a:t>
            </a:r>
          </a:p>
          <a:p>
            <a:pPr marL="307975" marR="0" indent="-307975">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en-US" dirty="0">
                <a:solidFill>
                  <a:srgbClr val="000000"/>
                </a:solidFill>
                <a:latin typeface="Source Sans Pro"/>
                <a:ea typeface="Arial"/>
                <a:cs typeface="Arial"/>
              </a:rPr>
              <a:t>At that time, according to hospital data, the majority of cases reported having weakness, headache, abdominal pain, vomiting, diarrhea, and mental confusion and only one with a slightly increased body temperature (37,5 ⁰C). </a:t>
            </a:r>
          </a:p>
          <a:p>
            <a:pPr marL="307975" marR="0" indent="-307975">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en-US" dirty="0">
                <a:solidFill>
                  <a:srgbClr val="000000"/>
                </a:solidFill>
                <a:latin typeface="Source Sans Pro"/>
                <a:ea typeface="Arial"/>
                <a:cs typeface="Arial"/>
              </a:rPr>
              <a:t>This event was preceded by the attendance to a funeral ceremony that started on April 21st and burial on April 22nd, 2017, of an eminent religious leader who died from complications associated with diabetes and hypertension one month ago.</a:t>
            </a:r>
          </a:p>
          <a:p>
            <a:pPr marL="307975" marR="0" indent="-307975">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en-US" dirty="0">
                <a:solidFill>
                  <a:srgbClr val="000000"/>
                </a:solidFill>
                <a:latin typeface="Source Sans Pro"/>
                <a:ea typeface="Arial"/>
                <a:cs typeface="Arial"/>
              </a:rPr>
              <a:t>The number of people who attended the funeral is estimated to be around 100, they mainly originated from the local community of the district but not only. </a:t>
            </a:r>
            <a:endParaRPr lang="fr-FR" dirty="0">
              <a:solidFill>
                <a:srgbClr val="000000"/>
              </a:solidFill>
              <a:latin typeface="Source Sans Pro"/>
              <a:ea typeface="Arial"/>
              <a:cs typeface="Arial"/>
            </a:endParaRPr>
          </a:p>
        </p:txBody>
      </p:sp>
      <p:sp>
        <p:nvSpPr>
          <p:cNvPr id="9" name="object 2"/>
          <p:cNvSpPr txBox="1">
            <a:spLocks/>
          </p:cNvSpPr>
          <p:nvPr/>
        </p:nvSpPr>
        <p:spPr>
          <a:xfrm>
            <a:off x="123975" y="870605"/>
            <a:ext cx="9814503" cy="4083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vert="horz" wrap="square" lIns="0" tIns="20320" rIns="0" bIns="0" numCol="1" rtlCol="0" anchor="ctr" anchorCtr="0" compatLnSpc="1">
            <a:prstTxWarp prst="textNoShape">
              <a:avLst/>
            </a:prstTxWarp>
            <a:sp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marL="16933">
              <a:spcBef>
                <a:spcPts val="160"/>
              </a:spcBef>
            </a:pPr>
            <a:r>
              <a:rPr lang="en-US" sz="2800" b="1" dirty="0">
                <a:solidFill>
                  <a:srgbClr val="9B1E1A"/>
                </a:solidFill>
                <a:latin typeface="Source Sans Pro"/>
                <a:ea typeface="+mj-ea"/>
                <a:cs typeface="Calibri"/>
              </a:rPr>
              <a:t>Tuesday April 25th, later on, summary of the situation: </a:t>
            </a:r>
            <a:endParaRPr lang="fr-FR" sz="2800" b="1" dirty="0">
              <a:solidFill>
                <a:srgbClr val="9B1E1A"/>
              </a:solidFill>
              <a:latin typeface="Source Sans Pro"/>
              <a:ea typeface="+mj-ea"/>
              <a:cs typeface="Calibri"/>
            </a:endParaRPr>
          </a:p>
        </p:txBody>
      </p:sp>
      <p:sp>
        <p:nvSpPr>
          <p:cNvPr id="3" name="Espace réservé du numéro de diapositive 2"/>
          <p:cNvSpPr>
            <a:spLocks noGrp="1"/>
          </p:cNvSpPr>
          <p:nvPr>
            <p:ph type="sldNum" sz="quarter" idx="2"/>
          </p:nvPr>
        </p:nvSpPr>
        <p:spPr/>
        <p:txBody>
          <a:bodyPr/>
          <a:lstStyle/>
          <a:p>
            <a:pPr hangingPunct="0"/>
            <a:fld id="{86CB4B4D-7CA3-9044-876B-883B54F8677D}" type="slidenum">
              <a:rPr lang="fr-FR" kern="0" smtClean="0">
                <a:solidFill>
                  <a:srgbClr val="000000"/>
                </a:solidFill>
                <a:latin typeface="Calibri"/>
                <a:cs typeface="Calibri"/>
                <a:sym typeface="Calibri"/>
              </a:rPr>
              <a:pPr hangingPunct="0"/>
              <a:t>21</a:t>
            </a:fld>
            <a:endParaRPr lang="fr-FR" kern="0">
              <a:solidFill>
                <a:srgbClr val="000000"/>
              </a:solidFill>
              <a:latin typeface="Calibri"/>
              <a:cs typeface="Calibri"/>
              <a:sym typeface="Calibri"/>
            </a:endParaRPr>
          </a:p>
        </p:txBody>
      </p:sp>
    </p:spTree>
    <p:extLst>
      <p:ext uri="{BB962C8B-B14F-4D97-AF65-F5344CB8AC3E}">
        <p14:creationId xmlns:p14="http://schemas.microsoft.com/office/powerpoint/2010/main" val="2275872633"/>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object 11"/>
          <p:cNvSpPr txBox="1">
            <a:spLocks noGrp="1"/>
          </p:cNvSpPr>
          <p:nvPr>
            <p:ph type="title"/>
          </p:nvPr>
        </p:nvSpPr>
        <p:spPr>
          <a:xfrm>
            <a:off x="224561" y="172123"/>
            <a:ext cx="5261839" cy="902641"/>
          </a:xfrm>
          <a:prstGeom prst="rect">
            <a:avLst/>
          </a:prstGeom>
        </p:spPr>
        <p:txBody>
          <a:bodyPr vert="horz" wrap="square" lIns="0" tIns="16087" rIns="0" bIns="0" numCol="1" rtlCol="0" anchor="ctr" anchorCtr="0" compatLnSpc="1">
            <a:prstTxWarp prst="textNoShape">
              <a:avLst/>
            </a:prstTxWarp>
            <a:spAutoFit/>
          </a:bodyPr>
          <a:lstStyle/>
          <a:p>
            <a:pPr marL="16933">
              <a:spcBef>
                <a:spcPts val="127"/>
              </a:spcBef>
            </a:pPr>
            <a:r>
              <a:rPr lang="en-US" b="1" dirty="0"/>
              <a:t>Episode 1- Step 2</a:t>
            </a:r>
            <a:br>
              <a:rPr lang="fr-FR" b="1" dirty="0"/>
            </a:br>
            <a:endParaRPr b="1" dirty="0">
              <a:solidFill>
                <a:schemeClr val="bg1"/>
              </a:solidFill>
              <a:latin typeface="Source Sans Pro"/>
              <a:ea typeface="+mj-ea"/>
              <a:cs typeface="+mj-cs"/>
              <a:sym typeface="Calibri"/>
            </a:endParaRPr>
          </a:p>
        </p:txBody>
      </p:sp>
      <p:sp>
        <p:nvSpPr>
          <p:cNvPr id="7" name="object 3"/>
          <p:cNvSpPr txBox="1"/>
          <p:nvPr/>
        </p:nvSpPr>
        <p:spPr>
          <a:xfrm>
            <a:off x="325243" y="1668512"/>
            <a:ext cx="11436431" cy="3262432"/>
          </a:xfrm>
          <a:prstGeom prst="rect">
            <a:avLst/>
          </a:prstGeom>
        </p:spPr>
        <p:txBody>
          <a:bodyPr vert="horz" wrap="square" lIns="0" tIns="17780" rIns="0" bIns="0" rtlCol="0">
            <a:spAutoFit/>
          </a:bodyPr>
          <a:lstStyle>
            <a:defPPr>
              <a:defRPr lang="en-US"/>
            </a:defPPr>
            <a:lvl1pPr marL="16086" marR="6773" indent="-458035">
              <a:spcBef>
                <a:spcPts val="140"/>
              </a:spcBef>
              <a:buClr>
                <a:schemeClr val="tx2">
                  <a:lumMod val="50000"/>
                </a:schemeClr>
              </a:buClr>
              <a:buFont typeface="Arial" panose="020B0604020202020204" pitchFamily="34" charset="0"/>
              <a:buChar char="•"/>
              <a:tabLst>
                <a:tab pos="474121" algn="l"/>
                <a:tab pos="474968" algn="l"/>
              </a:tabLst>
              <a:defRPr sz="2400">
                <a:solidFill>
                  <a:schemeClr val="tx2">
                    <a:lumMod val="50000"/>
                  </a:schemeClr>
                </a:solidFill>
                <a:latin typeface="Arial" pitchFamily="34" charset="0"/>
                <a:cs typeface="Arial" pitchFamily="34" charset="0"/>
              </a:defRPr>
            </a:lvl1pPr>
          </a:lstStyle>
          <a:p>
            <a:pPr marL="307975" marR="0" indent="-307975">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en-US" dirty="0">
                <a:solidFill>
                  <a:srgbClr val="000000"/>
                </a:solidFill>
                <a:latin typeface="Source Sans Pro"/>
                <a:ea typeface="Arial"/>
                <a:cs typeface="Arial"/>
              </a:rPr>
              <a:t>The hospital's capacity is 50 beds. </a:t>
            </a:r>
          </a:p>
          <a:p>
            <a:pPr marL="307975" marR="0" indent="-307975">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en-US" dirty="0">
                <a:solidFill>
                  <a:srgbClr val="000000"/>
                </a:solidFill>
                <a:latin typeface="Source Sans Pro"/>
                <a:ea typeface="Arial"/>
                <a:cs typeface="Arial"/>
              </a:rPr>
              <a:t>One doctor, one assistant doctor, four nurses and two midwives. </a:t>
            </a:r>
          </a:p>
          <a:p>
            <a:pPr marL="307975" marR="0" indent="-307975">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en-US" dirty="0">
                <a:solidFill>
                  <a:srgbClr val="000000"/>
                </a:solidFill>
                <a:latin typeface="Source Sans Pro"/>
                <a:ea typeface="Arial"/>
                <a:cs typeface="Arial"/>
              </a:rPr>
              <a:t>There is an Ebola kit which can cover 50 patients with PPE, drugs, and material for biological sampling. </a:t>
            </a:r>
          </a:p>
          <a:p>
            <a:pPr marL="307975" marR="0" indent="-307975">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en-US" dirty="0">
                <a:solidFill>
                  <a:srgbClr val="000000"/>
                </a:solidFill>
                <a:latin typeface="Source Sans Pro"/>
                <a:ea typeface="Arial"/>
                <a:cs typeface="Arial"/>
              </a:rPr>
              <a:t>There is no cold chain to store specimen. </a:t>
            </a:r>
          </a:p>
          <a:p>
            <a:pPr marL="307975" marR="0" indent="-307975">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en-US" dirty="0">
                <a:solidFill>
                  <a:srgbClr val="000000"/>
                </a:solidFill>
                <a:latin typeface="Source Sans Pro"/>
                <a:ea typeface="Arial"/>
                <a:cs typeface="Arial"/>
              </a:rPr>
              <a:t>The laboratory capacity is limited to hemoglobin, white cells count and some biochemical tests.</a:t>
            </a:r>
            <a:endParaRPr lang="fr-FR" dirty="0">
              <a:solidFill>
                <a:srgbClr val="000000"/>
              </a:solidFill>
              <a:latin typeface="Source Sans Pro"/>
              <a:ea typeface="Arial"/>
              <a:cs typeface="Arial"/>
            </a:endParaRPr>
          </a:p>
          <a:p>
            <a:pPr marL="307975" marR="0" indent="-307975">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endParaRPr lang="fr-FR" sz="2200" dirty="0">
              <a:solidFill>
                <a:srgbClr val="000000"/>
              </a:solidFill>
              <a:latin typeface="Source Sans Pro"/>
              <a:ea typeface="Arial"/>
              <a:cs typeface="Arial"/>
            </a:endParaRPr>
          </a:p>
        </p:txBody>
      </p:sp>
      <p:sp>
        <p:nvSpPr>
          <p:cNvPr id="9" name="object 2"/>
          <p:cNvSpPr txBox="1">
            <a:spLocks/>
          </p:cNvSpPr>
          <p:nvPr/>
        </p:nvSpPr>
        <p:spPr>
          <a:xfrm>
            <a:off x="224561" y="884455"/>
            <a:ext cx="10983736" cy="3806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vert="horz" wrap="square" lIns="0" tIns="20320" rIns="0" bIns="0" numCol="1" rtlCol="0" anchor="ctr" anchorCtr="0" compatLnSpc="1">
            <a:prstTxWarp prst="textNoShape">
              <a:avLst/>
            </a:prstTxWarp>
            <a:sp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marL="16933">
              <a:spcBef>
                <a:spcPts val="160"/>
              </a:spcBef>
            </a:pPr>
            <a:r>
              <a:rPr lang="en-US" sz="2600" b="1" dirty="0">
                <a:solidFill>
                  <a:srgbClr val="9B1E1A"/>
                </a:solidFill>
                <a:latin typeface="Source Sans Pro"/>
                <a:ea typeface="+mj-ea"/>
                <a:cs typeface="Calibri"/>
              </a:rPr>
              <a:t>Tuesday April 25th, later on, summary of the situation (continue): </a:t>
            </a:r>
            <a:endParaRPr lang="fr-FR" sz="2600" b="1" dirty="0">
              <a:solidFill>
                <a:srgbClr val="9B1E1A"/>
              </a:solidFill>
              <a:latin typeface="Source Sans Pro"/>
              <a:ea typeface="+mj-ea"/>
              <a:cs typeface="Calibri"/>
            </a:endParaRPr>
          </a:p>
        </p:txBody>
      </p:sp>
      <p:sp>
        <p:nvSpPr>
          <p:cNvPr id="3" name="Espace réservé du numéro de diapositive 2"/>
          <p:cNvSpPr>
            <a:spLocks noGrp="1"/>
          </p:cNvSpPr>
          <p:nvPr>
            <p:ph type="sldNum" sz="quarter" idx="2"/>
          </p:nvPr>
        </p:nvSpPr>
        <p:spPr/>
        <p:txBody>
          <a:bodyPr/>
          <a:lstStyle/>
          <a:p>
            <a:pPr hangingPunct="0"/>
            <a:fld id="{86CB4B4D-7CA3-9044-876B-883B54F8677D}" type="slidenum">
              <a:rPr lang="fr-FR" kern="0" smtClean="0">
                <a:solidFill>
                  <a:srgbClr val="000000"/>
                </a:solidFill>
                <a:latin typeface="Calibri"/>
                <a:cs typeface="Calibri"/>
                <a:sym typeface="Calibri"/>
              </a:rPr>
              <a:pPr hangingPunct="0"/>
              <a:t>22</a:t>
            </a:fld>
            <a:endParaRPr lang="fr-FR" kern="0">
              <a:solidFill>
                <a:srgbClr val="000000"/>
              </a:solidFill>
              <a:latin typeface="Calibri"/>
              <a:cs typeface="Calibri"/>
              <a:sym typeface="Calibri"/>
            </a:endParaRPr>
          </a:p>
        </p:txBody>
      </p:sp>
    </p:spTree>
    <p:extLst>
      <p:ext uri="{BB962C8B-B14F-4D97-AF65-F5344CB8AC3E}">
        <p14:creationId xmlns:p14="http://schemas.microsoft.com/office/powerpoint/2010/main" val="3511943656"/>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object 11"/>
          <p:cNvSpPr txBox="1">
            <a:spLocks noGrp="1"/>
          </p:cNvSpPr>
          <p:nvPr>
            <p:ph type="title"/>
          </p:nvPr>
        </p:nvSpPr>
        <p:spPr>
          <a:xfrm>
            <a:off x="224561" y="172123"/>
            <a:ext cx="5261839" cy="902641"/>
          </a:xfrm>
          <a:prstGeom prst="rect">
            <a:avLst/>
          </a:prstGeom>
        </p:spPr>
        <p:txBody>
          <a:bodyPr vert="horz" wrap="square" lIns="0" tIns="16087" rIns="0" bIns="0" numCol="1" rtlCol="0" anchor="ctr" anchorCtr="0" compatLnSpc="1">
            <a:prstTxWarp prst="textNoShape">
              <a:avLst/>
            </a:prstTxWarp>
            <a:spAutoFit/>
          </a:bodyPr>
          <a:lstStyle/>
          <a:p>
            <a:pPr marL="16933">
              <a:spcBef>
                <a:spcPts val="127"/>
              </a:spcBef>
            </a:pPr>
            <a:r>
              <a:rPr lang="en-US" b="1" dirty="0"/>
              <a:t>Episode 1- Step 2</a:t>
            </a:r>
            <a:br>
              <a:rPr lang="fr-FR" b="1" dirty="0"/>
            </a:br>
            <a:endParaRPr b="1" dirty="0">
              <a:solidFill>
                <a:schemeClr val="bg1"/>
              </a:solidFill>
              <a:latin typeface="Source Sans Pro"/>
              <a:ea typeface="+mj-ea"/>
              <a:cs typeface="+mj-cs"/>
              <a:sym typeface="Calibri"/>
            </a:endParaRPr>
          </a:p>
        </p:txBody>
      </p:sp>
      <p:sp>
        <p:nvSpPr>
          <p:cNvPr id="7" name="object 3"/>
          <p:cNvSpPr txBox="1"/>
          <p:nvPr/>
        </p:nvSpPr>
        <p:spPr>
          <a:xfrm>
            <a:off x="325242" y="1310417"/>
            <a:ext cx="11436431" cy="4337085"/>
          </a:xfrm>
          <a:prstGeom prst="rect">
            <a:avLst/>
          </a:prstGeom>
        </p:spPr>
        <p:txBody>
          <a:bodyPr vert="horz" wrap="square" lIns="0" tIns="17780" rIns="0" bIns="0" rtlCol="0">
            <a:spAutoFit/>
          </a:bodyPr>
          <a:lstStyle>
            <a:defPPr>
              <a:defRPr lang="en-US"/>
            </a:defPPr>
            <a:lvl1pPr marL="16086" marR="6773" indent="-458035">
              <a:spcBef>
                <a:spcPts val="140"/>
              </a:spcBef>
              <a:buClr>
                <a:schemeClr val="tx2">
                  <a:lumMod val="50000"/>
                </a:schemeClr>
              </a:buClr>
              <a:buFont typeface="Arial" panose="020B0604020202020204" pitchFamily="34" charset="0"/>
              <a:buChar char="•"/>
              <a:tabLst>
                <a:tab pos="474121" algn="l"/>
                <a:tab pos="474968" algn="l"/>
              </a:tabLst>
              <a:defRPr sz="2400">
                <a:solidFill>
                  <a:schemeClr val="tx2">
                    <a:lumMod val="50000"/>
                  </a:schemeClr>
                </a:solidFill>
                <a:latin typeface="Arial" pitchFamily="34" charset="0"/>
                <a:cs typeface="Arial" pitchFamily="34" charset="0"/>
              </a:defRPr>
            </a:lvl1pPr>
          </a:lstStyle>
          <a:p>
            <a:pPr marL="307975" marR="0" indent="-307975">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en-US" dirty="0">
                <a:solidFill>
                  <a:srgbClr val="000000"/>
                </a:solidFill>
                <a:latin typeface="Source Sans Pro"/>
                <a:ea typeface="Arial"/>
                <a:cs typeface="Arial"/>
              </a:rPr>
              <a:t>In the fear of Ebola, the panic is spreading rapidly. </a:t>
            </a:r>
          </a:p>
          <a:p>
            <a:pPr marL="307975" marR="0" indent="-307975">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en-US" dirty="0">
                <a:solidFill>
                  <a:srgbClr val="000000"/>
                </a:solidFill>
                <a:latin typeface="Source Sans Pro"/>
                <a:ea typeface="Arial"/>
                <a:cs typeface="Arial"/>
              </a:rPr>
              <a:t>Rumors are circulating that there had been poisoning during the wake ceremony, with voluntary target on the visitors because it is believed that the family of the deceased is not affected. </a:t>
            </a:r>
          </a:p>
          <a:p>
            <a:pPr marL="307975" marR="0" indent="-307975">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en-US" dirty="0">
                <a:solidFill>
                  <a:srgbClr val="000000"/>
                </a:solidFill>
                <a:latin typeface="Source Sans Pro"/>
                <a:ea typeface="Arial"/>
                <a:cs typeface="Arial"/>
              </a:rPr>
              <a:t>Since the radio station is not broadcasting due to technical problems, the intervention of the police to disseminate message to the communities has been required to maintain the population calm.</a:t>
            </a:r>
            <a:endParaRPr lang="fr-FR" dirty="0">
              <a:solidFill>
                <a:srgbClr val="000000"/>
              </a:solidFill>
              <a:latin typeface="Source Sans Pro"/>
              <a:ea typeface="Arial"/>
              <a:cs typeface="Arial"/>
            </a:endParaRPr>
          </a:p>
          <a:p>
            <a:pPr marL="307975" marR="0" indent="-307975">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en-US" dirty="0">
                <a:solidFill>
                  <a:srgbClr val="000000"/>
                </a:solidFill>
                <a:latin typeface="Source Sans Pro"/>
                <a:ea typeface="Arial"/>
                <a:cs typeface="Arial"/>
              </a:rPr>
              <a:t> The team is completely overwhelmed and is treating each case as if it was Ebola, taking oral swab and blood for immediate biochemical and hematological tests.</a:t>
            </a:r>
            <a:endParaRPr lang="fr-FR" dirty="0">
              <a:solidFill>
                <a:srgbClr val="000000"/>
              </a:solidFill>
              <a:latin typeface="Source Sans Pro"/>
              <a:ea typeface="Arial"/>
              <a:cs typeface="Arial"/>
            </a:endParaRPr>
          </a:p>
          <a:p>
            <a:pPr marL="307975" marR="0" indent="-307975">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en-US" dirty="0">
                <a:solidFill>
                  <a:srgbClr val="000000"/>
                </a:solidFill>
                <a:latin typeface="Source Sans Pro"/>
                <a:ea typeface="Arial"/>
                <a:cs typeface="Arial"/>
              </a:rPr>
              <a:t>No information available on age and sex, suspected product, epidemiological link between cases at that stage. </a:t>
            </a:r>
            <a:endParaRPr lang="fr-FR" dirty="0">
              <a:solidFill>
                <a:srgbClr val="000000"/>
              </a:solidFill>
              <a:latin typeface="Source Sans Pro"/>
              <a:ea typeface="Arial"/>
              <a:cs typeface="Arial"/>
            </a:endParaRPr>
          </a:p>
        </p:txBody>
      </p:sp>
      <p:sp>
        <p:nvSpPr>
          <p:cNvPr id="9" name="object 2"/>
          <p:cNvSpPr txBox="1">
            <a:spLocks/>
          </p:cNvSpPr>
          <p:nvPr/>
        </p:nvSpPr>
        <p:spPr>
          <a:xfrm>
            <a:off x="123975" y="779525"/>
            <a:ext cx="10983736" cy="3806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vert="horz" wrap="square" lIns="0" tIns="20320" rIns="0" bIns="0" numCol="1" rtlCol="0" anchor="ctr" anchorCtr="0" compatLnSpc="1">
            <a:prstTxWarp prst="textNoShape">
              <a:avLst/>
            </a:prstTxWarp>
            <a:sp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marL="16933">
              <a:spcBef>
                <a:spcPts val="160"/>
              </a:spcBef>
            </a:pPr>
            <a:r>
              <a:rPr lang="en-US" sz="2600" b="1" dirty="0">
                <a:solidFill>
                  <a:srgbClr val="9B1E1A"/>
                </a:solidFill>
                <a:latin typeface="Source Sans Pro"/>
                <a:ea typeface="+mj-ea"/>
                <a:cs typeface="Calibri"/>
              </a:rPr>
              <a:t>Tuesday April 25th, later on, summary of the situation (continue): </a:t>
            </a:r>
            <a:endParaRPr lang="fr-FR" sz="2600" b="1" dirty="0">
              <a:solidFill>
                <a:srgbClr val="9B1E1A"/>
              </a:solidFill>
              <a:latin typeface="Source Sans Pro"/>
              <a:ea typeface="+mj-ea"/>
              <a:cs typeface="Calibri"/>
            </a:endParaRPr>
          </a:p>
        </p:txBody>
      </p:sp>
      <p:sp>
        <p:nvSpPr>
          <p:cNvPr id="3" name="Espace réservé du numéro de diapositive 2"/>
          <p:cNvSpPr>
            <a:spLocks noGrp="1"/>
          </p:cNvSpPr>
          <p:nvPr>
            <p:ph type="sldNum" sz="quarter" idx="2"/>
          </p:nvPr>
        </p:nvSpPr>
        <p:spPr/>
        <p:txBody>
          <a:bodyPr/>
          <a:lstStyle/>
          <a:p>
            <a:pPr hangingPunct="0"/>
            <a:fld id="{86CB4B4D-7CA3-9044-876B-883B54F8677D}" type="slidenum">
              <a:rPr lang="fr-FR" kern="0" smtClean="0">
                <a:solidFill>
                  <a:srgbClr val="000000"/>
                </a:solidFill>
                <a:latin typeface="Calibri"/>
                <a:cs typeface="Calibri"/>
                <a:sym typeface="Calibri"/>
              </a:rPr>
              <a:pPr hangingPunct="0"/>
              <a:t>23</a:t>
            </a:fld>
            <a:endParaRPr lang="fr-FR" kern="0">
              <a:solidFill>
                <a:srgbClr val="000000"/>
              </a:solidFill>
              <a:latin typeface="Calibri"/>
              <a:cs typeface="Calibri"/>
              <a:sym typeface="Calibri"/>
            </a:endParaRPr>
          </a:p>
        </p:txBody>
      </p:sp>
    </p:spTree>
    <p:extLst>
      <p:ext uri="{BB962C8B-B14F-4D97-AF65-F5344CB8AC3E}">
        <p14:creationId xmlns:p14="http://schemas.microsoft.com/office/powerpoint/2010/main" val="1652898892"/>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object 11"/>
          <p:cNvSpPr txBox="1">
            <a:spLocks noGrp="1"/>
          </p:cNvSpPr>
          <p:nvPr>
            <p:ph type="title"/>
          </p:nvPr>
        </p:nvSpPr>
        <p:spPr>
          <a:xfrm>
            <a:off x="134620" y="0"/>
            <a:ext cx="5261839" cy="459442"/>
          </a:xfrm>
          <a:prstGeom prst="rect">
            <a:avLst/>
          </a:prstGeom>
        </p:spPr>
        <p:txBody>
          <a:bodyPr vert="horz" wrap="square" lIns="0" tIns="16087" rIns="0" bIns="0" numCol="1" rtlCol="0" anchor="ctr" anchorCtr="0" compatLnSpc="1">
            <a:prstTxWarp prst="textNoShape">
              <a:avLst/>
            </a:prstTxWarp>
            <a:spAutoFit/>
          </a:bodyPr>
          <a:lstStyle/>
          <a:p>
            <a:pPr marL="16933">
              <a:spcBef>
                <a:spcPts val="127"/>
              </a:spcBef>
            </a:pPr>
            <a:r>
              <a:rPr lang="en-US" b="1" dirty="0"/>
              <a:t>Episode 1- Step 2</a:t>
            </a:r>
            <a:endParaRPr b="1" dirty="0">
              <a:solidFill>
                <a:schemeClr val="bg1"/>
              </a:solidFill>
              <a:latin typeface="Source Sans Pro"/>
              <a:ea typeface="+mj-ea"/>
              <a:cs typeface="+mj-cs"/>
              <a:sym typeface="Calibri"/>
            </a:endParaRPr>
          </a:p>
        </p:txBody>
      </p:sp>
      <p:sp>
        <p:nvSpPr>
          <p:cNvPr id="7" name="object 3"/>
          <p:cNvSpPr txBox="1"/>
          <p:nvPr/>
        </p:nvSpPr>
        <p:spPr>
          <a:xfrm>
            <a:off x="325243" y="1542577"/>
            <a:ext cx="11436431" cy="2298065"/>
          </a:xfrm>
          <a:prstGeom prst="rect">
            <a:avLst/>
          </a:prstGeom>
        </p:spPr>
        <p:txBody>
          <a:bodyPr vert="horz" wrap="square" lIns="0" tIns="17780" rIns="0" bIns="0" rtlCol="0">
            <a:spAutoFit/>
          </a:bodyPr>
          <a:lstStyle>
            <a:defPPr>
              <a:defRPr lang="en-US"/>
            </a:defPPr>
            <a:lvl1pPr marL="16086" marR="6773" indent="-458035">
              <a:spcBef>
                <a:spcPts val="140"/>
              </a:spcBef>
              <a:buClr>
                <a:schemeClr val="tx2">
                  <a:lumMod val="50000"/>
                </a:schemeClr>
              </a:buClr>
              <a:buFont typeface="Arial" panose="020B0604020202020204" pitchFamily="34" charset="0"/>
              <a:buChar char="•"/>
              <a:tabLst>
                <a:tab pos="474121" algn="l"/>
                <a:tab pos="474968" algn="l"/>
              </a:tabLst>
              <a:defRPr sz="2400">
                <a:solidFill>
                  <a:schemeClr val="tx2">
                    <a:lumMod val="50000"/>
                  </a:schemeClr>
                </a:solidFill>
                <a:latin typeface="Arial" pitchFamily="34" charset="0"/>
                <a:cs typeface="Arial" pitchFamily="34" charset="0"/>
              </a:defRPr>
            </a:lvl1pPr>
          </a:lstStyle>
          <a:p>
            <a:pPr marL="0" indent="0">
              <a:buNone/>
            </a:pPr>
            <a:r>
              <a:rPr lang="en-GB" b="1" dirty="0">
                <a:solidFill>
                  <a:srgbClr val="65A000"/>
                </a:solidFill>
                <a:latin typeface="+mn-lt"/>
              </a:rPr>
              <a:t>Question 1c: </a:t>
            </a:r>
            <a:endParaRPr lang="fr-FR" dirty="0">
              <a:solidFill>
                <a:srgbClr val="65A000"/>
              </a:solidFill>
              <a:latin typeface="+mn-lt"/>
            </a:endParaRPr>
          </a:p>
          <a:p>
            <a:pPr marL="0" lvl="0" indent="0">
              <a:buNone/>
            </a:pPr>
            <a:r>
              <a:rPr lang="en-US" dirty="0">
                <a:latin typeface="+mn-lt"/>
              </a:rPr>
              <a:t>Is it an outbreak? Justify your answer.</a:t>
            </a:r>
            <a:endParaRPr lang="fr-FR" dirty="0">
              <a:latin typeface="+mn-lt"/>
            </a:endParaRPr>
          </a:p>
          <a:p>
            <a:pPr marL="0" indent="0">
              <a:buNone/>
            </a:pPr>
            <a:r>
              <a:rPr lang="en-GB" dirty="0">
                <a:latin typeface="+mn-lt"/>
              </a:rPr>
              <a:t> </a:t>
            </a:r>
            <a:endParaRPr lang="fr-FR" dirty="0">
              <a:latin typeface="+mn-lt"/>
            </a:endParaRPr>
          </a:p>
          <a:p>
            <a:pPr marL="0" indent="0">
              <a:buNone/>
            </a:pPr>
            <a:r>
              <a:rPr lang="en-GB" b="1" dirty="0">
                <a:solidFill>
                  <a:srgbClr val="65A000"/>
                </a:solidFill>
                <a:latin typeface="+mn-lt"/>
              </a:rPr>
              <a:t>Question 1d: </a:t>
            </a:r>
            <a:endParaRPr lang="fr-FR" b="1" dirty="0">
              <a:solidFill>
                <a:srgbClr val="65A000"/>
              </a:solidFill>
              <a:latin typeface="+mn-lt"/>
            </a:endParaRPr>
          </a:p>
          <a:p>
            <a:pPr marL="0" lvl="0" indent="0">
              <a:buNone/>
            </a:pPr>
            <a:r>
              <a:rPr lang="en-US" dirty="0">
                <a:latin typeface="+mn-lt"/>
              </a:rPr>
              <a:t>Is an investigation necessary? </a:t>
            </a:r>
            <a:endParaRPr lang="fr-FR" dirty="0">
              <a:latin typeface="+mn-lt"/>
            </a:endParaRPr>
          </a:p>
          <a:p>
            <a:pPr marL="0" indent="0">
              <a:buNone/>
            </a:pPr>
            <a:r>
              <a:rPr lang="en-GB" b="1" dirty="0">
                <a:latin typeface="+mn-lt"/>
              </a:rPr>
              <a:t> </a:t>
            </a:r>
            <a:endParaRPr lang="fr-FR" dirty="0">
              <a:latin typeface="+mn-lt"/>
            </a:endParaRPr>
          </a:p>
        </p:txBody>
      </p:sp>
      <p:sp>
        <p:nvSpPr>
          <p:cNvPr id="3" name="Espace réservé du numéro de diapositive 2"/>
          <p:cNvSpPr>
            <a:spLocks noGrp="1"/>
          </p:cNvSpPr>
          <p:nvPr>
            <p:ph type="sldNum" sz="quarter" idx="2"/>
          </p:nvPr>
        </p:nvSpPr>
        <p:spPr/>
        <p:txBody>
          <a:bodyPr/>
          <a:lstStyle/>
          <a:p>
            <a:pPr hangingPunct="0"/>
            <a:fld id="{86CB4B4D-7CA3-9044-876B-883B54F8677D}" type="slidenum">
              <a:rPr lang="fr-FR" kern="0" smtClean="0">
                <a:solidFill>
                  <a:srgbClr val="000000"/>
                </a:solidFill>
                <a:latin typeface="Calibri"/>
                <a:cs typeface="Calibri"/>
                <a:sym typeface="Calibri"/>
              </a:rPr>
              <a:pPr hangingPunct="0"/>
              <a:t>24</a:t>
            </a:fld>
            <a:endParaRPr lang="fr-FR" kern="0">
              <a:solidFill>
                <a:srgbClr val="000000"/>
              </a:solidFill>
              <a:latin typeface="Calibri"/>
              <a:cs typeface="Calibri"/>
              <a:sym typeface="Calibri"/>
            </a:endParaRPr>
          </a:p>
        </p:txBody>
      </p:sp>
      <p:sp>
        <p:nvSpPr>
          <p:cNvPr id="6" name="object 2"/>
          <p:cNvSpPr txBox="1">
            <a:spLocks/>
          </p:cNvSpPr>
          <p:nvPr/>
        </p:nvSpPr>
        <p:spPr>
          <a:xfrm>
            <a:off x="325242" y="864438"/>
            <a:ext cx="7447256" cy="4083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vert="horz" wrap="square" lIns="0" tIns="20320" rIns="0" bIns="0" numCol="1" rtlCol="0" anchor="ctr" anchorCtr="0" compatLnSpc="1">
            <a:prstTxWarp prst="textNoShape">
              <a:avLst/>
            </a:prstTxWarp>
            <a:sp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marL="16933">
              <a:spcBef>
                <a:spcPts val="160"/>
              </a:spcBef>
            </a:pPr>
            <a:r>
              <a:rPr lang="en-US" sz="2800" b="1" kern="0" dirty="0">
                <a:solidFill>
                  <a:srgbClr val="9B1E1A"/>
                </a:solidFill>
                <a:latin typeface="Source Sans Pro"/>
                <a:ea typeface="+mj-ea"/>
                <a:cs typeface="Calibri"/>
              </a:rPr>
              <a:t>Question 1</a:t>
            </a:r>
            <a:endParaRPr lang="fr-FR" sz="2800" b="1" kern="0" dirty="0">
              <a:solidFill>
                <a:srgbClr val="9B1E1A"/>
              </a:solidFill>
              <a:latin typeface="Source Sans Pro"/>
              <a:ea typeface="+mj-ea"/>
              <a:cs typeface="Calibri"/>
            </a:endParaRPr>
          </a:p>
        </p:txBody>
      </p:sp>
    </p:spTree>
    <p:extLst>
      <p:ext uri="{BB962C8B-B14F-4D97-AF65-F5344CB8AC3E}">
        <p14:creationId xmlns:p14="http://schemas.microsoft.com/office/powerpoint/2010/main" val="2487163504"/>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object 11"/>
          <p:cNvSpPr txBox="1">
            <a:spLocks noGrp="1"/>
          </p:cNvSpPr>
          <p:nvPr>
            <p:ph type="title"/>
          </p:nvPr>
        </p:nvSpPr>
        <p:spPr>
          <a:xfrm>
            <a:off x="134620" y="0"/>
            <a:ext cx="5261839" cy="459442"/>
          </a:xfrm>
          <a:prstGeom prst="rect">
            <a:avLst/>
          </a:prstGeom>
        </p:spPr>
        <p:txBody>
          <a:bodyPr vert="horz" wrap="square" lIns="0" tIns="16087" rIns="0" bIns="0" numCol="1" rtlCol="0" anchor="ctr" anchorCtr="0" compatLnSpc="1">
            <a:prstTxWarp prst="textNoShape">
              <a:avLst/>
            </a:prstTxWarp>
            <a:spAutoFit/>
          </a:bodyPr>
          <a:lstStyle/>
          <a:p>
            <a:pPr marL="16933">
              <a:spcBef>
                <a:spcPts val="127"/>
              </a:spcBef>
            </a:pPr>
            <a:r>
              <a:rPr lang="en-US" b="1" dirty="0"/>
              <a:t>Episode 1- Step 2</a:t>
            </a:r>
            <a:endParaRPr b="1" dirty="0">
              <a:solidFill>
                <a:schemeClr val="bg1"/>
              </a:solidFill>
              <a:latin typeface="Source Sans Pro"/>
              <a:ea typeface="+mj-ea"/>
              <a:cs typeface="+mj-cs"/>
              <a:sym typeface="Calibri"/>
            </a:endParaRPr>
          </a:p>
        </p:txBody>
      </p:sp>
      <p:sp>
        <p:nvSpPr>
          <p:cNvPr id="7" name="object 3"/>
          <p:cNvSpPr txBox="1"/>
          <p:nvPr/>
        </p:nvSpPr>
        <p:spPr>
          <a:xfrm>
            <a:off x="325242" y="1272755"/>
            <a:ext cx="11436431" cy="3813865"/>
          </a:xfrm>
          <a:prstGeom prst="rect">
            <a:avLst/>
          </a:prstGeom>
        </p:spPr>
        <p:txBody>
          <a:bodyPr vert="horz" wrap="square" lIns="0" tIns="17780" rIns="0" bIns="0" rtlCol="0">
            <a:spAutoFit/>
          </a:bodyPr>
          <a:lstStyle>
            <a:defPPr>
              <a:defRPr lang="en-US"/>
            </a:defPPr>
            <a:lvl1pPr marL="16086" marR="6773" indent="-458035">
              <a:spcBef>
                <a:spcPts val="140"/>
              </a:spcBef>
              <a:buClr>
                <a:schemeClr val="tx2">
                  <a:lumMod val="50000"/>
                </a:schemeClr>
              </a:buClr>
              <a:buFont typeface="Arial" panose="020B0604020202020204" pitchFamily="34" charset="0"/>
              <a:buChar char="•"/>
              <a:tabLst>
                <a:tab pos="474121" algn="l"/>
                <a:tab pos="474968" algn="l"/>
              </a:tabLst>
              <a:defRPr sz="2400">
                <a:solidFill>
                  <a:schemeClr val="tx2">
                    <a:lumMod val="50000"/>
                  </a:schemeClr>
                </a:solidFill>
                <a:latin typeface="Arial" pitchFamily="34" charset="0"/>
                <a:cs typeface="Arial" pitchFamily="34" charset="0"/>
              </a:defRPr>
            </a:lvl1pPr>
          </a:lstStyle>
          <a:p>
            <a:pPr marL="0" indent="0">
              <a:buNone/>
            </a:pPr>
            <a:r>
              <a:rPr lang="en-GB" b="1" dirty="0">
                <a:latin typeface="+mn-lt"/>
              </a:rPr>
              <a:t> </a:t>
            </a:r>
            <a:endParaRPr lang="fr-FR" dirty="0">
              <a:latin typeface="+mn-lt"/>
            </a:endParaRPr>
          </a:p>
          <a:p>
            <a:pPr marL="0" indent="0">
              <a:buNone/>
            </a:pPr>
            <a:r>
              <a:rPr lang="en-GB" b="1" dirty="0">
                <a:solidFill>
                  <a:srgbClr val="65A000"/>
                </a:solidFill>
                <a:latin typeface="+mn-lt"/>
              </a:rPr>
              <a:t>Quiz 1: </a:t>
            </a:r>
            <a:endParaRPr lang="fr-FR" b="1" dirty="0">
              <a:solidFill>
                <a:srgbClr val="65A000"/>
              </a:solidFill>
              <a:latin typeface="+mn-lt"/>
            </a:endParaRPr>
          </a:p>
          <a:p>
            <a:pPr marL="0" indent="0">
              <a:buNone/>
            </a:pPr>
            <a:r>
              <a:rPr lang="en-GB" dirty="0">
                <a:latin typeface="+mn-lt"/>
              </a:rPr>
              <a:t>What are you recommending as immediate actions? Set 3 key priorities among the following actions:</a:t>
            </a:r>
            <a:endParaRPr lang="fr-FR" dirty="0">
              <a:latin typeface="+mn-lt"/>
            </a:endParaRPr>
          </a:p>
          <a:p>
            <a:pPr lvl="0">
              <a:buClr>
                <a:srgbClr val="65A000"/>
              </a:buClr>
              <a:buFont typeface="+mj-lt"/>
              <a:buAutoNum type="arabicPeriod"/>
            </a:pPr>
            <a:r>
              <a:rPr lang="en-US" dirty="0">
                <a:solidFill>
                  <a:schemeClr val="tx1"/>
                </a:solidFill>
                <a:latin typeface="+mn-lt"/>
              </a:rPr>
              <a:t>Alert the Ministry of Health</a:t>
            </a:r>
            <a:endParaRPr lang="fr-FR" dirty="0">
              <a:solidFill>
                <a:schemeClr val="tx1"/>
              </a:solidFill>
              <a:latin typeface="+mn-lt"/>
            </a:endParaRPr>
          </a:p>
          <a:p>
            <a:pPr lvl="0">
              <a:buClr>
                <a:srgbClr val="65A000"/>
              </a:buClr>
              <a:buFont typeface="+mj-lt"/>
              <a:buAutoNum type="arabicPeriod"/>
            </a:pPr>
            <a:r>
              <a:rPr lang="en-US" dirty="0">
                <a:solidFill>
                  <a:schemeClr val="tx1"/>
                </a:solidFill>
                <a:latin typeface="+mn-lt"/>
              </a:rPr>
              <a:t>Leave the country</a:t>
            </a:r>
            <a:endParaRPr lang="fr-FR" dirty="0">
              <a:solidFill>
                <a:schemeClr val="tx1"/>
              </a:solidFill>
              <a:latin typeface="+mn-lt"/>
            </a:endParaRPr>
          </a:p>
          <a:p>
            <a:pPr lvl="0">
              <a:buClr>
                <a:srgbClr val="65A000"/>
              </a:buClr>
              <a:buFont typeface="+mj-lt"/>
              <a:buAutoNum type="arabicPeriod"/>
            </a:pPr>
            <a:r>
              <a:rPr lang="en-US" dirty="0">
                <a:solidFill>
                  <a:schemeClr val="tx1"/>
                </a:solidFill>
                <a:latin typeface="+mn-lt"/>
              </a:rPr>
              <a:t>Alert the health partners in the country</a:t>
            </a:r>
            <a:endParaRPr lang="fr-FR" dirty="0">
              <a:solidFill>
                <a:schemeClr val="tx1"/>
              </a:solidFill>
              <a:latin typeface="+mn-lt"/>
            </a:endParaRPr>
          </a:p>
          <a:p>
            <a:pPr lvl="0">
              <a:buClr>
                <a:srgbClr val="65A000"/>
              </a:buClr>
              <a:buFont typeface="+mj-lt"/>
              <a:buAutoNum type="arabicPeriod"/>
            </a:pPr>
            <a:r>
              <a:rPr lang="en-US" dirty="0">
                <a:solidFill>
                  <a:schemeClr val="tx1"/>
                </a:solidFill>
                <a:latin typeface="+mn-lt"/>
              </a:rPr>
              <a:t>Organize a crisis meeting in the capital inviting </a:t>
            </a:r>
            <a:r>
              <a:rPr lang="en-US" dirty="0" err="1">
                <a:solidFill>
                  <a:schemeClr val="tx1"/>
                </a:solidFill>
                <a:latin typeface="+mn-lt"/>
              </a:rPr>
              <a:t>Delmare</a:t>
            </a:r>
            <a:r>
              <a:rPr lang="en-US" dirty="0">
                <a:solidFill>
                  <a:schemeClr val="tx1"/>
                </a:solidFill>
                <a:latin typeface="+mn-lt"/>
              </a:rPr>
              <a:t> team to join</a:t>
            </a:r>
            <a:endParaRPr lang="fr-FR" dirty="0">
              <a:solidFill>
                <a:schemeClr val="tx1"/>
              </a:solidFill>
              <a:latin typeface="+mn-lt"/>
            </a:endParaRPr>
          </a:p>
          <a:p>
            <a:pPr lvl="0">
              <a:buClr>
                <a:srgbClr val="65A000"/>
              </a:buClr>
              <a:buFont typeface="+mj-lt"/>
              <a:buAutoNum type="arabicPeriod"/>
            </a:pPr>
            <a:r>
              <a:rPr lang="en-US" dirty="0">
                <a:solidFill>
                  <a:schemeClr val="tx1"/>
                </a:solidFill>
                <a:latin typeface="+mn-lt"/>
              </a:rPr>
              <a:t>Organize a RRT mission to </a:t>
            </a:r>
            <a:r>
              <a:rPr lang="en-US" dirty="0" err="1">
                <a:solidFill>
                  <a:schemeClr val="tx1"/>
                </a:solidFill>
                <a:latin typeface="+mn-lt"/>
              </a:rPr>
              <a:t>Delmare</a:t>
            </a:r>
            <a:r>
              <a:rPr lang="en-US" dirty="0">
                <a:solidFill>
                  <a:schemeClr val="tx1"/>
                </a:solidFill>
                <a:latin typeface="+mn-lt"/>
              </a:rPr>
              <a:t> urgently </a:t>
            </a:r>
            <a:endParaRPr lang="fr-FR" dirty="0">
              <a:solidFill>
                <a:schemeClr val="tx1"/>
              </a:solidFill>
              <a:latin typeface="+mn-lt"/>
            </a:endParaRPr>
          </a:p>
          <a:p>
            <a:pPr lvl="0">
              <a:buClr>
                <a:srgbClr val="65A000"/>
              </a:buClr>
              <a:buFont typeface="+mj-lt"/>
              <a:buAutoNum type="arabicPeriod"/>
            </a:pPr>
            <a:r>
              <a:rPr lang="en-US" dirty="0">
                <a:solidFill>
                  <a:schemeClr val="tx1"/>
                </a:solidFill>
                <a:latin typeface="+mn-lt"/>
              </a:rPr>
              <a:t>Provide a list of the laboratory to conduct laboratory investigations.</a:t>
            </a:r>
            <a:endParaRPr lang="fr-FR" dirty="0">
              <a:solidFill>
                <a:schemeClr val="tx1"/>
              </a:solidFill>
              <a:latin typeface="+mn-lt"/>
            </a:endParaRPr>
          </a:p>
        </p:txBody>
      </p:sp>
      <p:sp>
        <p:nvSpPr>
          <p:cNvPr id="3" name="Espace réservé du numéro de diapositive 2"/>
          <p:cNvSpPr>
            <a:spLocks noGrp="1"/>
          </p:cNvSpPr>
          <p:nvPr>
            <p:ph type="sldNum" sz="quarter" idx="2"/>
          </p:nvPr>
        </p:nvSpPr>
        <p:spPr/>
        <p:txBody>
          <a:bodyPr/>
          <a:lstStyle/>
          <a:p>
            <a:pPr hangingPunct="0"/>
            <a:fld id="{86CB4B4D-7CA3-9044-876B-883B54F8677D}" type="slidenum">
              <a:rPr lang="fr-FR" kern="0" smtClean="0">
                <a:solidFill>
                  <a:srgbClr val="000000"/>
                </a:solidFill>
                <a:latin typeface="Calibri"/>
                <a:cs typeface="Calibri"/>
                <a:sym typeface="Calibri"/>
              </a:rPr>
              <a:pPr hangingPunct="0"/>
              <a:t>25</a:t>
            </a:fld>
            <a:endParaRPr lang="fr-FR" kern="0">
              <a:solidFill>
                <a:srgbClr val="000000"/>
              </a:solidFill>
              <a:latin typeface="Calibri"/>
              <a:cs typeface="Calibri"/>
              <a:sym typeface="Calibri"/>
            </a:endParaRPr>
          </a:p>
        </p:txBody>
      </p:sp>
      <p:sp>
        <p:nvSpPr>
          <p:cNvPr id="6" name="object 2"/>
          <p:cNvSpPr txBox="1">
            <a:spLocks/>
          </p:cNvSpPr>
          <p:nvPr/>
        </p:nvSpPr>
        <p:spPr>
          <a:xfrm>
            <a:off x="325242" y="864438"/>
            <a:ext cx="7447256" cy="4083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vert="horz" wrap="square" lIns="0" tIns="20320" rIns="0" bIns="0" numCol="1" rtlCol="0" anchor="ctr" anchorCtr="0" compatLnSpc="1">
            <a:prstTxWarp prst="textNoShape">
              <a:avLst/>
            </a:prstTxWarp>
            <a:sp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marL="16933">
              <a:spcBef>
                <a:spcPts val="160"/>
              </a:spcBef>
            </a:pPr>
            <a:r>
              <a:rPr lang="en-US" sz="2800" b="1" kern="0" dirty="0">
                <a:solidFill>
                  <a:srgbClr val="9B1E1A"/>
                </a:solidFill>
                <a:latin typeface="Source Sans Pro"/>
                <a:ea typeface="+mj-ea"/>
                <a:cs typeface="Calibri"/>
              </a:rPr>
              <a:t>Question 1</a:t>
            </a:r>
            <a:endParaRPr lang="fr-FR" sz="2800" b="1" kern="0" dirty="0">
              <a:solidFill>
                <a:srgbClr val="9B1E1A"/>
              </a:solidFill>
              <a:latin typeface="Source Sans Pro"/>
              <a:ea typeface="+mj-ea"/>
              <a:cs typeface="Calibri"/>
            </a:endParaRPr>
          </a:p>
        </p:txBody>
      </p:sp>
    </p:spTree>
    <p:extLst>
      <p:ext uri="{BB962C8B-B14F-4D97-AF65-F5344CB8AC3E}">
        <p14:creationId xmlns:p14="http://schemas.microsoft.com/office/powerpoint/2010/main" val="4224566004"/>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 name="Content Placeholder 2"/>
          <p:cNvSpPr txBox="1">
            <a:spLocks noGrp="1"/>
          </p:cNvSpPr>
          <p:nvPr>
            <p:ph type="body" idx="1"/>
          </p:nvPr>
        </p:nvSpPr>
        <p:spPr>
          <a:xfrm>
            <a:off x="344774" y="2983042"/>
            <a:ext cx="11092722" cy="2968053"/>
          </a:xfrm>
          <a:prstGeom prst="rect">
            <a:avLst/>
          </a:prstGeom>
        </p:spPr>
        <p:txBody>
          <a:bodyPr>
            <a:noAutofit/>
          </a:bodyPr>
          <a:lstStyle/>
          <a:p>
            <a:pPr marL="307975" indent="-307975" defTabSz="914400" hangingPunct="0">
              <a:lnSpc>
                <a:spcPct val="100000"/>
              </a:lnSpc>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latin typeface="Source Sans Pro"/>
                <a:ea typeface="Arial"/>
                <a:cs typeface="Arial"/>
              </a:rPr>
              <a:t>At that stage it can be called </a:t>
            </a:r>
            <a:r>
              <a:rPr lang="en-US" b="1" dirty="0">
                <a:solidFill>
                  <a:srgbClr val="65A000"/>
                </a:solidFill>
                <a:latin typeface="Source Sans Pro"/>
                <a:ea typeface="Arial"/>
                <a:cs typeface="Arial"/>
              </a:rPr>
              <a:t>a cluster</a:t>
            </a:r>
            <a:r>
              <a:rPr lang="en-US" dirty="0">
                <a:solidFill>
                  <a:srgbClr val="10253F"/>
                </a:solidFill>
                <a:latin typeface="Source Sans Pro"/>
                <a:ea typeface="Arial"/>
                <a:cs typeface="Arial"/>
              </a:rPr>
              <a:t>: abnormal accumulation of cases in time and space. </a:t>
            </a:r>
          </a:p>
          <a:p>
            <a:pPr marL="307975" indent="-307975" defTabSz="914400" hangingPunct="0">
              <a:lnSpc>
                <a:spcPct val="100000"/>
              </a:lnSpc>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latin typeface="Source Sans Pro"/>
                <a:ea typeface="Arial"/>
                <a:cs typeface="Arial"/>
              </a:rPr>
              <a:t>However, nobody expects such a sudden high number of deaths: it is an </a:t>
            </a:r>
            <a:r>
              <a:rPr lang="en-US" b="1" dirty="0">
                <a:solidFill>
                  <a:srgbClr val="65A000"/>
                </a:solidFill>
                <a:latin typeface="Source Sans Pro"/>
                <a:ea typeface="Arial"/>
                <a:cs typeface="Arial"/>
              </a:rPr>
              <a:t>outbreak</a:t>
            </a:r>
            <a:r>
              <a:rPr lang="en-US" dirty="0">
                <a:solidFill>
                  <a:srgbClr val="10253F"/>
                </a:solidFill>
                <a:latin typeface="Source Sans Pro"/>
                <a:ea typeface="Arial"/>
                <a:cs typeface="Arial"/>
              </a:rPr>
              <a:t>.</a:t>
            </a:r>
            <a:endParaRPr lang="fr-FR" dirty="0">
              <a:solidFill>
                <a:srgbClr val="10253F"/>
              </a:solidFill>
              <a:latin typeface="Source Sans Pro"/>
              <a:ea typeface="Arial"/>
              <a:cs typeface="Arial"/>
            </a:endParaRPr>
          </a:p>
          <a:p>
            <a:pPr marL="307975" indent="-307975" defTabSz="914400" hangingPunct="0">
              <a:lnSpc>
                <a:spcPct val="100000"/>
              </a:lnSpc>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fr-FR" dirty="0">
              <a:solidFill>
                <a:srgbClr val="10253F"/>
              </a:solidFill>
              <a:latin typeface="Source Sans Pro"/>
              <a:ea typeface="Arial"/>
              <a:cs typeface="Arial"/>
            </a:endParaRPr>
          </a:p>
          <a:p>
            <a:pPr defTabSz="914400" hangingPunct="0">
              <a:lnSpc>
                <a:spcPct val="100000"/>
              </a:lnSpc>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endParaRPr lang="fr-FR" b="1" dirty="0">
              <a:solidFill>
                <a:srgbClr val="65A000"/>
              </a:solidFill>
              <a:latin typeface="Source Sans Pro"/>
              <a:ea typeface="Arial"/>
              <a:cs typeface="Arial"/>
            </a:endParaRPr>
          </a:p>
        </p:txBody>
      </p:sp>
      <p:sp>
        <p:nvSpPr>
          <p:cNvPr id="321" name="TextBox 5"/>
          <p:cNvSpPr txBox="1"/>
          <p:nvPr/>
        </p:nvSpPr>
        <p:spPr>
          <a:xfrm>
            <a:off x="0" y="0"/>
            <a:ext cx="10277723"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en-US" b="1" dirty="0"/>
              <a:t>Episode 1- Step 2</a:t>
            </a:r>
            <a:r>
              <a:rPr lang="fr-FR" b="1" dirty="0"/>
              <a:t> </a:t>
            </a:r>
            <a:r>
              <a:rPr b="1" dirty="0"/>
              <a:t>Debriefing (</a:t>
            </a:r>
            <a:r>
              <a:rPr lang="fr-FR" b="1" dirty="0"/>
              <a:t>1</a:t>
            </a:r>
            <a:r>
              <a:rPr b="1" dirty="0"/>
              <a:t>)</a:t>
            </a:r>
          </a:p>
        </p:txBody>
      </p:sp>
      <p:sp>
        <p:nvSpPr>
          <p:cNvPr id="3" name="Rectangle 2"/>
          <p:cNvSpPr/>
          <p:nvPr/>
        </p:nvSpPr>
        <p:spPr>
          <a:xfrm>
            <a:off x="191032" y="2371308"/>
            <a:ext cx="2239396" cy="480131"/>
          </a:xfrm>
          <a:prstGeom prst="rect">
            <a:avLst/>
          </a:prstGeom>
        </p:spPr>
        <p:txBody>
          <a:bodyPr wrap="none">
            <a:spAutoFit/>
          </a:bodyPr>
          <a:lstStyle/>
          <a:p>
            <a:pPr marL="16933" defTabSz="289320">
              <a:lnSpc>
                <a:spcPct val="90000"/>
              </a:lnSpc>
              <a:spcBef>
                <a:spcPts val="160"/>
              </a:spcBef>
            </a:pPr>
            <a:r>
              <a:rPr lang="en-US" sz="2800" b="1" dirty="0">
                <a:solidFill>
                  <a:srgbClr val="9B1E1A"/>
                </a:solidFill>
                <a:latin typeface="Source Sans Pro"/>
                <a:ea typeface="+mj-ea"/>
                <a:sym typeface="Source Sans Pro Bold"/>
              </a:rPr>
              <a:t>Answer 1c: </a:t>
            </a:r>
          </a:p>
        </p:txBody>
      </p:sp>
      <p:sp>
        <p:nvSpPr>
          <p:cNvPr id="5" name="object 3"/>
          <p:cNvSpPr txBox="1"/>
          <p:nvPr/>
        </p:nvSpPr>
        <p:spPr>
          <a:xfrm>
            <a:off x="191032" y="1208110"/>
            <a:ext cx="11436431" cy="1151597"/>
          </a:xfrm>
          <a:prstGeom prst="rect">
            <a:avLst/>
          </a:prstGeom>
        </p:spPr>
        <p:txBody>
          <a:bodyPr vert="horz" wrap="square" lIns="0" tIns="17780" rIns="0" bIns="0" rtlCol="0">
            <a:spAutoFit/>
          </a:bodyPr>
          <a:lstStyle>
            <a:defPPr>
              <a:defRPr lang="en-US"/>
            </a:defPPr>
            <a:lvl1pPr marL="16086" marR="6773" indent="-458035">
              <a:spcBef>
                <a:spcPts val="140"/>
              </a:spcBef>
              <a:buClr>
                <a:schemeClr val="tx2">
                  <a:lumMod val="50000"/>
                </a:schemeClr>
              </a:buClr>
              <a:buFont typeface="Arial" panose="020B0604020202020204" pitchFamily="34" charset="0"/>
              <a:buChar char="•"/>
              <a:tabLst>
                <a:tab pos="474121" algn="l"/>
                <a:tab pos="474968" algn="l"/>
              </a:tabLst>
              <a:defRPr sz="2400">
                <a:solidFill>
                  <a:schemeClr val="tx2">
                    <a:lumMod val="50000"/>
                  </a:schemeClr>
                </a:solidFill>
                <a:latin typeface="Arial" pitchFamily="34" charset="0"/>
                <a:cs typeface="Arial" pitchFamily="34" charset="0"/>
              </a:defRPr>
            </a:lvl1pPr>
          </a:lstStyle>
          <a:p>
            <a:pPr marL="0" indent="0">
              <a:buNone/>
            </a:pPr>
            <a:r>
              <a:rPr lang="en-GB" b="1" dirty="0">
                <a:solidFill>
                  <a:srgbClr val="65A000"/>
                </a:solidFill>
                <a:latin typeface="+mn-lt"/>
              </a:rPr>
              <a:t>Question 1c: </a:t>
            </a:r>
            <a:endParaRPr lang="fr-FR" dirty="0">
              <a:solidFill>
                <a:srgbClr val="65A000"/>
              </a:solidFill>
              <a:latin typeface="+mn-lt"/>
            </a:endParaRPr>
          </a:p>
          <a:p>
            <a:pPr marL="0" lvl="0" indent="0">
              <a:buNone/>
            </a:pPr>
            <a:r>
              <a:rPr lang="en-US" dirty="0">
                <a:latin typeface="+mn-lt"/>
              </a:rPr>
              <a:t>Is it an outbreak? Justify your answer.</a:t>
            </a:r>
            <a:endParaRPr lang="fr-FR" dirty="0">
              <a:latin typeface="+mn-lt"/>
            </a:endParaRPr>
          </a:p>
          <a:p>
            <a:pPr marL="0" indent="0">
              <a:buNone/>
            </a:pPr>
            <a:endParaRPr lang="fr-FR" dirty="0">
              <a:latin typeface="+mn-lt"/>
            </a:endParaRPr>
          </a:p>
        </p:txBody>
      </p:sp>
    </p:spTree>
    <p:extLst>
      <p:ext uri="{BB962C8B-B14F-4D97-AF65-F5344CB8AC3E}">
        <p14:creationId xmlns:p14="http://schemas.microsoft.com/office/powerpoint/2010/main" val="130692518"/>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 name="Content Placeholder 2"/>
          <p:cNvSpPr txBox="1">
            <a:spLocks noGrp="1"/>
          </p:cNvSpPr>
          <p:nvPr>
            <p:ph type="body" idx="1"/>
          </p:nvPr>
        </p:nvSpPr>
        <p:spPr>
          <a:xfrm>
            <a:off x="344774" y="2983042"/>
            <a:ext cx="11092722" cy="2968053"/>
          </a:xfrm>
          <a:prstGeom prst="rect">
            <a:avLst/>
          </a:prstGeom>
        </p:spPr>
        <p:txBody>
          <a:bodyPr>
            <a:noAutofit/>
          </a:bodyPr>
          <a:lstStyle/>
          <a:p>
            <a:pPr defTabSz="914400" hangingPunct="0">
              <a:lnSpc>
                <a:spcPct val="100000"/>
              </a:lnSpc>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latin typeface="Source Sans Pro"/>
                <a:ea typeface="Arial"/>
                <a:cs typeface="Arial"/>
              </a:rPr>
              <a:t>Criteria for deciding to investigate are: </a:t>
            </a:r>
            <a:endParaRPr lang="fr-FR" dirty="0">
              <a:solidFill>
                <a:srgbClr val="10253F"/>
              </a:solidFill>
              <a:latin typeface="Source Sans Pro"/>
              <a:ea typeface="Arial"/>
              <a:cs typeface="Arial"/>
            </a:endParaRPr>
          </a:p>
          <a:p>
            <a:pPr marL="524965" lvl="1" indent="-307975" defTabSz="914400" hangingPunct="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latin typeface="Source Sans Pro"/>
                <a:ea typeface="Arial"/>
                <a:cs typeface="Arial"/>
              </a:rPr>
              <a:t>Severity of illness</a:t>
            </a:r>
            <a:endParaRPr lang="fr-FR" dirty="0">
              <a:solidFill>
                <a:srgbClr val="10253F"/>
              </a:solidFill>
              <a:latin typeface="Source Sans Pro"/>
              <a:ea typeface="Arial"/>
              <a:cs typeface="Arial"/>
            </a:endParaRPr>
          </a:p>
          <a:p>
            <a:pPr marL="524965" lvl="1" indent="-307975" defTabSz="914400" hangingPunct="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latin typeface="Source Sans Pro"/>
                <a:ea typeface="Arial"/>
                <a:cs typeface="Arial"/>
              </a:rPr>
              <a:t>Communicability</a:t>
            </a:r>
            <a:endParaRPr lang="fr-FR" dirty="0">
              <a:solidFill>
                <a:srgbClr val="10253F"/>
              </a:solidFill>
              <a:latin typeface="Source Sans Pro"/>
              <a:ea typeface="Arial"/>
              <a:cs typeface="Arial"/>
            </a:endParaRPr>
          </a:p>
          <a:p>
            <a:pPr marL="524965" lvl="1" indent="-307975" defTabSz="914400" hangingPunct="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latin typeface="Source Sans Pro"/>
                <a:ea typeface="Arial"/>
                <a:cs typeface="Arial"/>
              </a:rPr>
              <a:t>Potential ongoing health threat</a:t>
            </a:r>
            <a:endParaRPr lang="fr-FR" dirty="0">
              <a:solidFill>
                <a:srgbClr val="10253F"/>
              </a:solidFill>
              <a:latin typeface="Source Sans Pro"/>
              <a:ea typeface="Arial"/>
              <a:cs typeface="Arial"/>
            </a:endParaRPr>
          </a:p>
          <a:p>
            <a:pPr marL="524965" lvl="1" indent="-307975" defTabSz="914400" hangingPunct="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latin typeface="Source Sans Pro"/>
                <a:ea typeface="Arial"/>
                <a:cs typeface="Arial"/>
              </a:rPr>
              <a:t>Need to learn more about agent</a:t>
            </a:r>
            <a:endParaRPr lang="fr-FR" dirty="0">
              <a:solidFill>
                <a:srgbClr val="10253F"/>
              </a:solidFill>
              <a:latin typeface="Source Sans Pro"/>
              <a:ea typeface="Arial"/>
              <a:cs typeface="Arial"/>
            </a:endParaRPr>
          </a:p>
          <a:p>
            <a:pPr marL="524965" lvl="1" indent="-307975" defTabSz="914400" hangingPunct="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latin typeface="Source Sans Pro"/>
                <a:ea typeface="Arial"/>
                <a:cs typeface="Arial"/>
              </a:rPr>
              <a:t>Public and politic concern</a:t>
            </a:r>
            <a:endParaRPr lang="fr-FR" dirty="0">
              <a:solidFill>
                <a:srgbClr val="10253F"/>
              </a:solidFill>
              <a:latin typeface="Source Sans Pro"/>
              <a:ea typeface="Arial"/>
              <a:cs typeface="Arial"/>
            </a:endParaRPr>
          </a:p>
          <a:p>
            <a:pPr marL="524965" lvl="1" indent="-307975" defTabSz="914400" hangingPunct="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latin typeface="Source Sans Pro"/>
                <a:ea typeface="Arial"/>
                <a:cs typeface="Arial"/>
              </a:rPr>
              <a:t>Available resources</a:t>
            </a:r>
            <a:endParaRPr lang="fr-FR" dirty="0">
              <a:solidFill>
                <a:srgbClr val="10253F"/>
              </a:solidFill>
              <a:latin typeface="Source Sans Pro"/>
              <a:ea typeface="Arial"/>
              <a:cs typeface="Arial"/>
            </a:endParaRPr>
          </a:p>
          <a:p>
            <a:pPr marL="307975" indent="-307975" defTabSz="914400" hangingPunct="0">
              <a:lnSpc>
                <a:spcPct val="100000"/>
              </a:lnSpc>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fr-FR" dirty="0">
              <a:solidFill>
                <a:srgbClr val="10253F"/>
              </a:solidFill>
              <a:latin typeface="Source Sans Pro"/>
              <a:ea typeface="Arial"/>
              <a:cs typeface="Arial"/>
            </a:endParaRPr>
          </a:p>
          <a:p>
            <a:pPr defTabSz="914400" hangingPunct="0">
              <a:lnSpc>
                <a:spcPct val="100000"/>
              </a:lnSpc>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endParaRPr lang="fr-FR" b="1" dirty="0">
              <a:solidFill>
                <a:srgbClr val="65A000"/>
              </a:solidFill>
              <a:latin typeface="Source Sans Pro"/>
              <a:ea typeface="Arial"/>
              <a:cs typeface="Arial"/>
            </a:endParaRPr>
          </a:p>
        </p:txBody>
      </p:sp>
      <p:sp>
        <p:nvSpPr>
          <p:cNvPr id="321" name="TextBox 5"/>
          <p:cNvSpPr txBox="1"/>
          <p:nvPr/>
        </p:nvSpPr>
        <p:spPr>
          <a:xfrm>
            <a:off x="0" y="0"/>
            <a:ext cx="10277723"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en-US" b="1" dirty="0"/>
              <a:t>Episode 1- Step 2</a:t>
            </a:r>
            <a:r>
              <a:rPr lang="fr-FR" b="1" dirty="0"/>
              <a:t> </a:t>
            </a:r>
            <a:r>
              <a:rPr b="1" dirty="0"/>
              <a:t>Debriefing (</a:t>
            </a:r>
            <a:r>
              <a:rPr lang="fr-FR" b="1" dirty="0"/>
              <a:t>2</a:t>
            </a:r>
            <a:r>
              <a:rPr b="1" dirty="0"/>
              <a:t>)</a:t>
            </a:r>
          </a:p>
        </p:txBody>
      </p:sp>
      <p:sp>
        <p:nvSpPr>
          <p:cNvPr id="3" name="Rectangle 2"/>
          <p:cNvSpPr/>
          <p:nvPr/>
        </p:nvSpPr>
        <p:spPr>
          <a:xfrm>
            <a:off x="191032" y="2371308"/>
            <a:ext cx="2239396" cy="480131"/>
          </a:xfrm>
          <a:prstGeom prst="rect">
            <a:avLst/>
          </a:prstGeom>
        </p:spPr>
        <p:txBody>
          <a:bodyPr wrap="none">
            <a:spAutoFit/>
          </a:bodyPr>
          <a:lstStyle/>
          <a:p>
            <a:pPr marL="16933" defTabSz="289320">
              <a:lnSpc>
                <a:spcPct val="90000"/>
              </a:lnSpc>
              <a:spcBef>
                <a:spcPts val="160"/>
              </a:spcBef>
            </a:pPr>
            <a:r>
              <a:rPr lang="en-US" sz="2800" b="1" dirty="0">
                <a:solidFill>
                  <a:srgbClr val="9B1E1A"/>
                </a:solidFill>
                <a:latin typeface="Source Sans Pro"/>
                <a:ea typeface="+mj-ea"/>
                <a:sym typeface="Source Sans Pro Bold"/>
              </a:rPr>
              <a:t>Answer 1d: </a:t>
            </a:r>
          </a:p>
        </p:txBody>
      </p:sp>
      <p:sp>
        <p:nvSpPr>
          <p:cNvPr id="5" name="object 3"/>
          <p:cNvSpPr txBox="1"/>
          <p:nvPr/>
        </p:nvSpPr>
        <p:spPr>
          <a:xfrm>
            <a:off x="191032" y="1219711"/>
            <a:ext cx="11436431" cy="1533753"/>
          </a:xfrm>
          <a:prstGeom prst="rect">
            <a:avLst/>
          </a:prstGeom>
        </p:spPr>
        <p:txBody>
          <a:bodyPr vert="horz" wrap="square" lIns="0" tIns="17780" rIns="0" bIns="0" rtlCol="0">
            <a:spAutoFit/>
          </a:bodyPr>
          <a:lstStyle>
            <a:defPPr>
              <a:defRPr lang="en-US"/>
            </a:defPPr>
            <a:lvl1pPr marL="16086" marR="6773" indent="-458035">
              <a:spcBef>
                <a:spcPts val="140"/>
              </a:spcBef>
              <a:buClr>
                <a:schemeClr val="tx2">
                  <a:lumMod val="50000"/>
                </a:schemeClr>
              </a:buClr>
              <a:buFont typeface="Arial" panose="020B0604020202020204" pitchFamily="34" charset="0"/>
              <a:buChar char="•"/>
              <a:tabLst>
                <a:tab pos="474121" algn="l"/>
                <a:tab pos="474968" algn="l"/>
              </a:tabLst>
              <a:defRPr sz="2400">
                <a:solidFill>
                  <a:schemeClr val="tx2">
                    <a:lumMod val="50000"/>
                  </a:schemeClr>
                </a:solidFill>
                <a:latin typeface="Arial" pitchFamily="34" charset="0"/>
                <a:cs typeface="Arial" pitchFamily="34" charset="0"/>
              </a:defRPr>
            </a:lvl1pPr>
          </a:lstStyle>
          <a:p>
            <a:pPr marL="0" indent="0">
              <a:buNone/>
            </a:pPr>
            <a:r>
              <a:rPr lang="en-GB" b="1" dirty="0">
                <a:solidFill>
                  <a:srgbClr val="65A000"/>
                </a:solidFill>
                <a:latin typeface="+mn-lt"/>
              </a:rPr>
              <a:t>Question 1d: </a:t>
            </a:r>
            <a:endParaRPr lang="fr-FR" b="1" dirty="0">
              <a:solidFill>
                <a:srgbClr val="65A000"/>
              </a:solidFill>
              <a:latin typeface="+mn-lt"/>
            </a:endParaRPr>
          </a:p>
          <a:p>
            <a:pPr marL="0" lvl="0" indent="0">
              <a:buNone/>
            </a:pPr>
            <a:r>
              <a:rPr lang="en-US" dirty="0">
                <a:latin typeface="+mn-lt"/>
              </a:rPr>
              <a:t>Is an investigation necessary? </a:t>
            </a:r>
            <a:endParaRPr lang="fr-FR" dirty="0">
              <a:latin typeface="+mn-lt"/>
            </a:endParaRPr>
          </a:p>
          <a:p>
            <a:pPr marL="0" lvl="0" indent="0">
              <a:buNone/>
            </a:pPr>
            <a:endParaRPr lang="fr-FR" dirty="0">
              <a:latin typeface="+mn-lt"/>
            </a:endParaRPr>
          </a:p>
          <a:p>
            <a:pPr marL="0" indent="0">
              <a:buNone/>
            </a:pPr>
            <a:endParaRPr lang="fr-FR" dirty="0">
              <a:latin typeface="+mn-lt"/>
            </a:endParaRPr>
          </a:p>
        </p:txBody>
      </p:sp>
    </p:spTree>
    <p:extLst>
      <p:ext uri="{BB962C8B-B14F-4D97-AF65-F5344CB8AC3E}">
        <p14:creationId xmlns:p14="http://schemas.microsoft.com/office/powerpoint/2010/main" val="459313257"/>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object 11"/>
          <p:cNvSpPr txBox="1">
            <a:spLocks noGrp="1"/>
          </p:cNvSpPr>
          <p:nvPr>
            <p:ph type="title"/>
          </p:nvPr>
        </p:nvSpPr>
        <p:spPr>
          <a:xfrm>
            <a:off x="134620" y="0"/>
            <a:ext cx="5261839" cy="459442"/>
          </a:xfrm>
          <a:prstGeom prst="rect">
            <a:avLst/>
          </a:prstGeom>
        </p:spPr>
        <p:txBody>
          <a:bodyPr vert="horz" wrap="square" lIns="0" tIns="16087" rIns="0" bIns="0" numCol="1" rtlCol="0" anchor="ctr" anchorCtr="0" compatLnSpc="1">
            <a:prstTxWarp prst="textNoShape">
              <a:avLst/>
            </a:prstTxWarp>
            <a:spAutoFit/>
          </a:bodyPr>
          <a:lstStyle/>
          <a:p>
            <a:pPr marL="16933">
              <a:spcBef>
                <a:spcPts val="127"/>
              </a:spcBef>
            </a:pPr>
            <a:r>
              <a:rPr lang="en-US" b="1" dirty="0"/>
              <a:t>Episode 1- Step 2</a:t>
            </a:r>
            <a:endParaRPr b="1" dirty="0">
              <a:solidFill>
                <a:schemeClr val="bg1"/>
              </a:solidFill>
              <a:latin typeface="Source Sans Pro"/>
              <a:ea typeface="+mj-ea"/>
              <a:cs typeface="+mj-cs"/>
              <a:sym typeface="Calibri"/>
            </a:endParaRPr>
          </a:p>
        </p:txBody>
      </p:sp>
      <p:sp>
        <p:nvSpPr>
          <p:cNvPr id="7" name="object 3"/>
          <p:cNvSpPr txBox="1"/>
          <p:nvPr/>
        </p:nvSpPr>
        <p:spPr>
          <a:xfrm>
            <a:off x="325242" y="1272755"/>
            <a:ext cx="11436431" cy="3813865"/>
          </a:xfrm>
          <a:prstGeom prst="rect">
            <a:avLst/>
          </a:prstGeom>
        </p:spPr>
        <p:txBody>
          <a:bodyPr vert="horz" wrap="square" lIns="0" tIns="17780" rIns="0" bIns="0" rtlCol="0">
            <a:spAutoFit/>
          </a:bodyPr>
          <a:lstStyle>
            <a:defPPr>
              <a:defRPr lang="en-US"/>
            </a:defPPr>
            <a:lvl1pPr marL="16086" marR="6773" indent="-458035">
              <a:spcBef>
                <a:spcPts val="140"/>
              </a:spcBef>
              <a:buClr>
                <a:schemeClr val="tx2">
                  <a:lumMod val="50000"/>
                </a:schemeClr>
              </a:buClr>
              <a:buFont typeface="Arial" panose="020B0604020202020204" pitchFamily="34" charset="0"/>
              <a:buChar char="•"/>
              <a:tabLst>
                <a:tab pos="474121" algn="l"/>
                <a:tab pos="474968" algn="l"/>
              </a:tabLst>
              <a:defRPr sz="2400">
                <a:solidFill>
                  <a:schemeClr val="tx2">
                    <a:lumMod val="50000"/>
                  </a:schemeClr>
                </a:solidFill>
                <a:latin typeface="Arial" pitchFamily="34" charset="0"/>
                <a:cs typeface="Arial" pitchFamily="34" charset="0"/>
              </a:defRPr>
            </a:lvl1pPr>
          </a:lstStyle>
          <a:p>
            <a:pPr marL="0" indent="0">
              <a:buNone/>
            </a:pPr>
            <a:r>
              <a:rPr lang="en-GB" b="1" dirty="0">
                <a:latin typeface="+mn-lt"/>
              </a:rPr>
              <a:t> </a:t>
            </a:r>
            <a:endParaRPr lang="fr-FR" dirty="0">
              <a:latin typeface="+mn-lt"/>
            </a:endParaRPr>
          </a:p>
          <a:p>
            <a:pPr marL="0" indent="0">
              <a:buNone/>
            </a:pPr>
            <a:r>
              <a:rPr lang="en-GB" b="1" dirty="0">
                <a:solidFill>
                  <a:srgbClr val="65A000"/>
                </a:solidFill>
                <a:latin typeface="+mn-lt"/>
              </a:rPr>
              <a:t>Quiz 1: </a:t>
            </a:r>
            <a:endParaRPr lang="fr-FR" b="1" dirty="0">
              <a:solidFill>
                <a:srgbClr val="65A000"/>
              </a:solidFill>
              <a:latin typeface="+mn-lt"/>
            </a:endParaRPr>
          </a:p>
          <a:p>
            <a:pPr marL="0" indent="0">
              <a:buNone/>
            </a:pPr>
            <a:r>
              <a:rPr lang="en-GB" dirty="0">
                <a:latin typeface="+mn-lt"/>
              </a:rPr>
              <a:t>What are you recommending as immediate actions? Set 3 key priorities among the following actions:</a:t>
            </a:r>
            <a:endParaRPr lang="fr-FR" dirty="0">
              <a:latin typeface="+mn-lt"/>
            </a:endParaRPr>
          </a:p>
          <a:p>
            <a:pPr lvl="0">
              <a:buClr>
                <a:srgbClr val="65A000"/>
              </a:buClr>
              <a:buFont typeface="+mj-lt"/>
              <a:buAutoNum type="arabicPeriod"/>
            </a:pPr>
            <a:r>
              <a:rPr lang="en-US" dirty="0">
                <a:solidFill>
                  <a:schemeClr val="tx1"/>
                </a:solidFill>
                <a:latin typeface="+mn-lt"/>
              </a:rPr>
              <a:t>Alert the Ministry of Health</a:t>
            </a:r>
            <a:endParaRPr lang="fr-FR" dirty="0">
              <a:solidFill>
                <a:schemeClr val="tx1"/>
              </a:solidFill>
              <a:latin typeface="+mn-lt"/>
            </a:endParaRPr>
          </a:p>
          <a:p>
            <a:pPr lvl="0">
              <a:buClr>
                <a:srgbClr val="65A000"/>
              </a:buClr>
              <a:buFont typeface="+mj-lt"/>
              <a:buAutoNum type="arabicPeriod"/>
            </a:pPr>
            <a:r>
              <a:rPr lang="en-US" dirty="0">
                <a:solidFill>
                  <a:schemeClr val="tx1"/>
                </a:solidFill>
                <a:latin typeface="+mn-lt"/>
              </a:rPr>
              <a:t>Leave the country</a:t>
            </a:r>
            <a:endParaRPr lang="fr-FR" dirty="0">
              <a:solidFill>
                <a:schemeClr val="tx1"/>
              </a:solidFill>
              <a:latin typeface="+mn-lt"/>
            </a:endParaRPr>
          </a:p>
          <a:p>
            <a:pPr lvl="0">
              <a:buClr>
                <a:srgbClr val="65A000"/>
              </a:buClr>
              <a:buFont typeface="+mj-lt"/>
              <a:buAutoNum type="arabicPeriod"/>
            </a:pPr>
            <a:r>
              <a:rPr lang="en-US" dirty="0">
                <a:solidFill>
                  <a:schemeClr val="tx1"/>
                </a:solidFill>
                <a:latin typeface="+mn-lt"/>
              </a:rPr>
              <a:t>Alert the health partners in the country</a:t>
            </a:r>
            <a:endParaRPr lang="fr-FR" dirty="0">
              <a:solidFill>
                <a:schemeClr val="tx1"/>
              </a:solidFill>
              <a:latin typeface="+mn-lt"/>
            </a:endParaRPr>
          </a:p>
          <a:p>
            <a:pPr lvl="0">
              <a:buClr>
                <a:srgbClr val="65A000"/>
              </a:buClr>
              <a:buFont typeface="+mj-lt"/>
              <a:buAutoNum type="arabicPeriod"/>
            </a:pPr>
            <a:r>
              <a:rPr lang="en-US" dirty="0">
                <a:solidFill>
                  <a:schemeClr val="tx1"/>
                </a:solidFill>
                <a:latin typeface="+mn-lt"/>
              </a:rPr>
              <a:t>Organize a crisis meeting in the capital inviting </a:t>
            </a:r>
            <a:r>
              <a:rPr lang="en-US" dirty="0" err="1">
                <a:solidFill>
                  <a:schemeClr val="tx1"/>
                </a:solidFill>
                <a:latin typeface="+mn-lt"/>
              </a:rPr>
              <a:t>Delmare</a:t>
            </a:r>
            <a:r>
              <a:rPr lang="en-US" dirty="0">
                <a:solidFill>
                  <a:schemeClr val="tx1"/>
                </a:solidFill>
                <a:latin typeface="+mn-lt"/>
              </a:rPr>
              <a:t> team to join</a:t>
            </a:r>
            <a:endParaRPr lang="fr-FR" dirty="0">
              <a:solidFill>
                <a:schemeClr val="tx1"/>
              </a:solidFill>
              <a:latin typeface="+mn-lt"/>
            </a:endParaRPr>
          </a:p>
          <a:p>
            <a:pPr lvl="0">
              <a:buClr>
                <a:srgbClr val="65A000"/>
              </a:buClr>
              <a:buFont typeface="+mj-lt"/>
              <a:buAutoNum type="arabicPeriod"/>
            </a:pPr>
            <a:r>
              <a:rPr lang="en-US" dirty="0">
                <a:solidFill>
                  <a:schemeClr val="tx1"/>
                </a:solidFill>
                <a:latin typeface="+mn-lt"/>
              </a:rPr>
              <a:t>Organize a RRT mission to </a:t>
            </a:r>
            <a:r>
              <a:rPr lang="en-US" dirty="0" err="1">
                <a:solidFill>
                  <a:schemeClr val="tx1"/>
                </a:solidFill>
                <a:latin typeface="+mn-lt"/>
              </a:rPr>
              <a:t>Delmare</a:t>
            </a:r>
            <a:r>
              <a:rPr lang="en-US" dirty="0">
                <a:solidFill>
                  <a:schemeClr val="tx1"/>
                </a:solidFill>
                <a:latin typeface="+mn-lt"/>
              </a:rPr>
              <a:t> urgently </a:t>
            </a:r>
            <a:endParaRPr lang="fr-FR" dirty="0">
              <a:solidFill>
                <a:schemeClr val="tx1"/>
              </a:solidFill>
              <a:latin typeface="+mn-lt"/>
            </a:endParaRPr>
          </a:p>
          <a:p>
            <a:pPr lvl="0">
              <a:buClr>
                <a:srgbClr val="65A000"/>
              </a:buClr>
              <a:buFont typeface="+mj-lt"/>
              <a:buAutoNum type="arabicPeriod"/>
            </a:pPr>
            <a:r>
              <a:rPr lang="en-US" dirty="0">
                <a:solidFill>
                  <a:schemeClr val="tx1"/>
                </a:solidFill>
                <a:latin typeface="+mn-lt"/>
              </a:rPr>
              <a:t>Provide a list of the laboratory to conduct laboratory investigations.</a:t>
            </a:r>
            <a:endParaRPr lang="fr-FR" dirty="0">
              <a:solidFill>
                <a:schemeClr val="tx1"/>
              </a:solidFill>
              <a:latin typeface="+mn-lt"/>
            </a:endParaRPr>
          </a:p>
        </p:txBody>
      </p:sp>
      <p:sp>
        <p:nvSpPr>
          <p:cNvPr id="3" name="Espace réservé du numéro de diapositive 2"/>
          <p:cNvSpPr>
            <a:spLocks noGrp="1"/>
          </p:cNvSpPr>
          <p:nvPr>
            <p:ph type="sldNum" sz="quarter" idx="2"/>
          </p:nvPr>
        </p:nvSpPr>
        <p:spPr/>
        <p:txBody>
          <a:bodyPr/>
          <a:lstStyle/>
          <a:p>
            <a:pPr hangingPunct="0"/>
            <a:fld id="{86CB4B4D-7CA3-9044-876B-883B54F8677D}" type="slidenum">
              <a:rPr lang="fr-FR" kern="0" smtClean="0">
                <a:solidFill>
                  <a:srgbClr val="000000"/>
                </a:solidFill>
                <a:latin typeface="Calibri"/>
                <a:cs typeface="Calibri"/>
                <a:sym typeface="Calibri"/>
              </a:rPr>
              <a:pPr hangingPunct="0"/>
              <a:t>28</a:t>
            </a:fld>
            <a:endParaRPr lang="fr-FR" kern="0">
              <a:solidFill>
                <a:srgbClr val="000000"/>
              </a:solidFill>
              <a:latin typeface="Calibri"/>
              <a:cs typeface="Calibri"/>
              <a:sym typeface="Calibri"/>
            </a:endParaRPr>
          </a:p>
        </p:txBody>
      </p:sp>
      <p:sp>
        <p:nvSpPr>
          <p:cNvPr id="6" name="object 2"/>
          <p:cNvSpPr txBox="1">
            <a:spLocks/>
          </p:cNvSpPr>
          <p:nvPr/>
        </p:nvSpPr>
        <p:spPr>
          <a:xfrm>
            <a:off x="325242" y="849435"/>
            <a:ext cx="7447256" cy="4083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vert="horz" wrap="square" lIns="0" tIns="20320" rIns="0" bIns="0" numCol="1" rtlCol="0" anchor="ctr" anchorCtr="0" compatLnSpc="1">
            <a:prstTxWarp prst="textNoShape">
              <a:avLst/>
            </a:prstTxWarp>
            <a:sp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marL="16933">
              <a:spcBef>
                <a:spcPts val="160"/>
              </a:spcBef>
            </a:pPr>
            <a:r>
              <a:rPr lang="en-US" sz="2800" b="1" kern="0" dirty="0">
                <a:solidFill>
                  <a:srgbClr val="9B1E1A"/>
                </a:solidFill>
                <a:latin typeface="Source Sans Pro"/>
                <a:ea typeface="+mj-ea"/>
                <a:cs typeface="Calibri"/>
              </a:rPr>
              <a:t>Question 1</a:t>
            </a:r>
            <a:endParaRPr lang="fr-FR" sz="2800" b="1" kern="0" dirty="0">
              <a:solidFill>
                <a:srgbClr val="9B1E1A"/>
              </a:solidFill>
              <a:latin typeface="Source Sans Pro"/>
              <a:ea typeface="+mj-ea"/>
              <a:cs typeface="Calibri"/>
            </a:endParaRPr>
          </a:p>
        </p:txBody>
      </p:sp>
      <p:sp>
        <p:nvSpPr>
          <p:cNvPr id="2" name="Rectangle 1"/>
          <p:cNvSpPr/>
          <p:nvPr/>
        </p:nvSpPr>
        <p:spPr>
          <a:xfrm>
            <a:off x="329490" y="2729982"/>
            <a:ext cx="9863527" cy="479686"/>
          </a:xfrm>
          <a:prstGeom prst="rect">
            <a:avLst/>
          </a:prstGeom>
          <a:noFill/>
          <a:ln w="28575" cap="flat">
            <a:solidFill>
              <a:schemeClr val="accent2">
                <a:lumMod val="60000"/>
                <a:lumOff val="40000"/>
              </a:schemeClr>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Calibri"/>
              <a:ea typeface="Calibri"/>
              <a:cs typeface="Calibri"/>
              <a:sym typeface="Calibri"/>
            </a:endParaRPr>
          </a:p>
        </p:txBody>
      </p:sp>
      <p:sp>
        <p:nvSpPr>
          <p:cNvPr id="8" name="Rectangle 7"/>
          <p:cNvSpPr/>
          <p:nvPr/>
        </p:nvSpPr>
        <p:spPr>
          <a:xfrm>
            <a:off x="325242" y="4210479"/>
            <a:ext cx="9863527" cy="479686"/>
          </a:xfrm>
          <a:prstGeom prst="rect">
            <a:avLst/>
          </a:prstGeom>
          <a:noFill/>
          <a:ln w="28575" cap="flat">
            <a:solidFill>
              <a:schemeClr val="accent2">
                <a:lumMod val="60000"/>
                <a:lumOff val="40000"/>
              </a:schemeClr>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Calibri"/>
              <a:ea typeface="Calibri"/>
              <a:cs typeface="Calibri"/>
              <a:sym typeface="Calibri"/>
            </a:endParaRPr>
          </a:p>
        </p:txBody>
      </p:sp>
      <p:sp>
        <p:nvSpPr>
          <p:cNvPr id="9" name="Rectangle 8"/>
          <p:cNvSpPr/>
          <p:nvPr/>
        </p:nvSpPr>
        <p:spPr>
          <a:xfrm>
            <a:off x="325242" y="4728265"/>
            <a:ext cx="9863527" cy="479686"/>
          </a:xfrm>
          <a:prstGeom prst="rect">
            <a:avLst/>
          </a:prstGeom>
          <a:noFill/>
          <a:ln w="28575" cap="flat">
            <a:solidFill>
              <a:schemeClr val="accent2">
                <a:lumMod val="60000"/>
                <a:lumOff val="40000"/>
              </a:schemeClr>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Calibri"/>
              <a:ea typeface="Calibri"/>
              <a:cs typeface="Calibri"/>
              <a:sym typeface="Calibri"/>
            </a:endParaRPr>
          </a:p>
        </p:txBody>
      </p:sp>
    </p:spTree>
    <p:extLst>
      <p:ext uri="{BB962C8B-B14F-4D97-AF65-F5344CB8AC3E}">
        <p14:creationId xmlns:p14="http://schemas.microsoft.com/office/powerpoint/2010/main" val="125980770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animBg="1"/>
      <p:bldP spid="9"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Google Shape;308;p8"/>
          <p:cNvSpPr txBox="1">
            <a:spLocks noGrp="1"/>
          </p:cNvSpPr>
          <p:nvPr>
            <p:ph type="body" sz="half" idx="1"/>
          </p:nvPr>
        </p:nvSpPr>
        <p:spPr>
          <a:xfrm>
            <a:off x="422273" y="1688219"/>
            <a:ext cx="11347453" cy="1870076"/>
          </a:xfrm>
          <a:prstGeom prst="rect">
            <a:avLst/>
          </a:prstGeom>
        </p:spPr>
        <p:txBody>
          <a:bodyPr lIns="0" tIns="0" rIns="0" bIns="0">
            <a:normAutofit/>
          </a:bodyPr>
          <a:lstStyle/>
          <a:p>
            <a:pPr>
              <a:spcBef>
                <a:spcPts val="0"/>
              </a:spcBef>
              <a:defRPr sz="3200"/>
            </a:pPr>
            <a:r>
              <a:rPr lang="fr-FR" sz="3600" b="1" dirty="0"/>
              <a:t>Episode 2</a:t>
            </a:r>
            <a:r>
              <a:rPr sz="3600" b="1" dirty="0"/>
              <a:t>: </a:t>
            </a:r>
            <a:r>
              <a:rPr lang="en-GB" sz="3600" b="1" dirty="0" err="1"/>
              <a:t>Bluetown</a:t>
            </a:r>
            <a:r>
              <a:rPr lang="en-GB" sz="3600" b="1" dirty="0"/>
              <a:t> Hospital</a:t>
            </a:r>
            <a:endParaRPr sz="3600" b="1" dirty="0"/>
          </a:p>
        </p:txBody>
      </p:sp>
    </p:spTree>
    <p:extLst>
      <p:ext uri="{BB962C8B-B14F-4D97-AF65-F5344CB8AC3E}">
        <p14:creationId xmlns:p14="http://schemas.microsoft.com/office/powerpoint/2010/main" val="3445722153"/>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 name="Title 1"/>
          <p:cNvSpPr txBox="1">
            <a:spLocks noGrp="1"/>
          </p:cNvSpPr>
          <p:nvPr>
            <p:ph type="title"/>
          </p:nvPr>
        </p:nvSpPr>
        <p:spPr>
          <a:xfrm>
            <a:off x="314598" y="586782"/>
            <a:ext cx="3264196" cy="1146575"/>
          </a:xfrm>
          <a:prstGeom prst="rect">
            <a:avLst/>
          </a:prstGeom>
        </p:spPr>
        <p:txBody>
          <a:bodyPr/>
          <a:lstStyle/>
          <a:p>
            <a:r>
              <a:rPr lang="fr-FR" b="1" dirty="0" err="1"/>
              <a:t>Purpose</a:t>
            </a:r>
            <a:r>
              <a:rPr lang="fr-FR" b="1" dirty="0"/>
              <a:t> and </a:t>
            </a:r>
            <a:r>
              <a:rPr lang="fr-FR" b="1" dirty="0" err="1"/>
              <a:t>target</a:t>
            </a:r>
            <a:endParaRPr b="1" dirty="0"/>
          </a:p>
        </p:txBody>
      </p:sp>
      <p:sp>
        <p:nvSpPr>
          <p:cNvPr id="290" name="Content Placeholder 2"/>
          <p:cNvSpPr txBox="1">
            <a:spLocks noGrp="1"/>
          </p:cNvSpPr>
          <p:nvPr>
            <p:ph type="body" idx="1"/>
          </p:nvPr>
        </p:nvSpPr>
        <p:spPr>
          <a:xfrm>
            <a:off x="4122245" y="1609724"/>
            <a:ext cx="7529515" cy="3895133"/>
          </a:xfrm>
          <a:prstGeom prst="rect">
            <a:avLst/>
          </a:prstGeom>
        </p:spPr>
        <p:txBody>
          <a:bodyPr>
            <a:normAutofit fontScale="92500"/>
          </a:bodyPr>
          <a:lstStyle/>
          <a:p>
            <a:pPr defTabSz="914400" hangingPunct="0">
              <a:lnSpc>
                <a:spcPct val="100000"/>
              </a:lnSpc>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en-US" sz="3200" dirty="0">
                <a:latin typeface="Source Sans Pro"/>
                <a:ea typeface="Arial"/>
                <a:cs typeface="Arial"/>
                <a:sym typeface="Calibri"/>
              </a:rPr>
              <a:t>This case study was designed to help field epidemiologists, surveillance officers, or even other RRT members - doctor, nurse - alerting about the outbreak,  to understand the steps of an investigation, the rationale and objectives of each step and how essential those initial steps are to later identify the source of the outbreak and control it. </a:t>
            </a:r>
            <a:endParaRPr lang="fr-FR" dirty="0">
              <a:solidFill>
                <a:srgbClr val="10253F"/>
              </a:solidFill>
              <a:latin typeface="Source Sans Pro"/>
              <a:ea typeface="Arial"/>
              <a:cs typeface="Arial"/>
            </a:endParaRPr>
          </a:p>
          <a:p>
            <a:pPr marL="307975" indent="-307975" defTabSz="914400" hangingPunct="0">
              <a:lnSpc>
                <a:spcPct val="100000"/>
              </a:lnSpc>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en-US" dirty="0">
              <a:solidFill>
                <a:srgbClr val="10253F"/>
              </a:solidFill>
              <a:latin typeface="Source Sans Pro"/>
              <a:ea typeface="Arial"/>
              <a:cs typeface="Arial"/>
            </a:endParaRP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object 11"/>
          <p:cNvSpPr txBox="1">
            <a:spLocks noGrp="1"/>
          </p:cNvSpPr>
          <p:nvPr>
            <p:ph type="title"/>
          </p:nvPr>
        </p:nvSpPr>
        <p:spPr>
          <a:xfrm>
            <a:off x="224561" y="172123"/>
            <a:ext cx="5261839" cy="902641"/>
          </a:xfrm>
          <a:prstGeom prst="rect">
            <a:avLst/>
          </a:prstGeom>
        </p:spPr>
        <p:txBody>
          <a:bodyPr vert="horz" wrap="square" lIns="0" tIns="16087" rIns="0" bIns="0" numCol="1" rtlCol="0" anchor="ctr" anchorCtr="0" compatLnSpc="1">
            <a:prstTxWarp prst="textNoShape">
              <a:avLst/>
            </a:prstTxWarp>
            <a:spAutoFit/>
          </a:bodyPr>
          <a:lstStyle/>
          <a:p>
            <a:pPr marL="16933">
              <a:spcBef>
                <a:spcPts val="127"/>
              </a:spcBef>
            </a:pPr>
            <a:r>
              <a:rPr lang="en-US" b="1" dirty="0"/>
              <a:t>Episode 2</a:t>
            </a:r>
            <a:br>
              <a:rPr lang="fr-FR" b="1" dirty="0"/>
            </a:br>
            <a:endParaRPr b="1" dirty="0">
              <a:solidFill>
                <a:schemeClr val="bg1"/>
              </a:solidFill>
              <a:latin typeface="Source Sans Pro"/>
              <a:ea typeface="+mj-ea"/>
              <a:cs typeface="+mj-cs"/>
              <a:sym typeface="Calibri"/>
            </a:endParaRPr>
          </a:p>
        </p:txBody>
      </p:sp>
      <p:sp>
        <p:nvSpPr>
          <p:cNvPr id="7" name="object 3"/>
          <p:cNvSpPr txBox="1"/>
          <p:nvPr/>
        </p:nvSpPr>
        <p:spPr>
          <a:xfrm>
            <a:off x="325243" y="1445329"/>
            <a:ext cx="11436431" cy="4465325"/>
          </a:xfrm>
          <a:prstGeom prst="rect">
            <a:avLst/>
          </a:prstGeom>
        </p:spPr>
        <p:txBody>
          <a:bodyPr vert="horz" wrap="square" lIns="0" tIns="17780" rIns="0" bIns="0" rtlCol="0">
            <a:spAutoFit/>
          </a:bodyPr>
          <a:lstStyle>
            <a:defPPr>
              <a:defRPr lang="en-US"/>
            </a:defPPr>
            <a:lvl1pPr marL="16086" marR="6773" indent="-458035">
              <a:spcBef>
                <a:spcPts val="140"/>
              </a:spcBef>
              <a:buClr>
                <a:schemeClr val="tx2">
                  <a:lumMod val="50000"/>
                </a:schemeClr>
              </a:buClr>
              <a:buFont typeface="Arial" panose="020B0604020202020204" pitchFamily="34" charset="0"/>
              <a:buChar char="•"/>
              <a:tabLst>
                <a:tab pos="474121" algn="l"/>
                <a:tab pos="474968" algn="l"/>
              </a:tabLst>
              <a:defRPr sz="2400">
                <a:solidFill>
                  <a:schemeClr val="tx2">
                    <a:lumMod val="50000"/>
                  </a:schemeClr>
                </a:solidFill>
                <a:latin typeface="Arial" pitchFamily="34" charset="0"/>
                <a:cs typeface="Arial" pitchFamily="34" charset="0"/>
              </a:defRPr>
            </a:lvl1pPr>
          </a:lstStyle>
          <a:p>
            <a:pPr marL="307975" marR="0" indent="-307975">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en-US" dirty="0">
                <a:solidFill>
                  <a:srgbClr val="000000"/>
                </a:solidFill>
                <a:latin typeface="Source Sans Pro"/>
                <a:ea typeface="Arial"/>
                <a:cs typeface="Arial"/>
              </a:rPr>
              <a:t>The hospital is located in </a:t>
            </a:r>
            <a:r>
              <a:rPr lang="en-US" dirty="0" err="1">
                <a:solidFill>
                  <a:srgbClr val="000000"/>
                </a:solidFill>
                <a:latin typeface="Source Sans Pro"/>
                <a:ea typeface="Arial"/>
                <a:cs typeface="Arial"/>
              </a:rPr>
              <a:t>Bluetown</a:t>
            </a:r>
            <a:r>
              <a:rPr lang="en-US" dirty="0">
                <a:solidFill>
                  <a:srgbClr val="000000"/>
                </a:solidFill>
                <a:latin typeface="Source Sans Pro"/>
                <a:ea typeface="Arial"/>
                <a:cs typeface="Arial"/>
              </a:rPr>
              <a:t> the capital of </a:t>
            </a:r>
            <a:r>
              <a:rPr lang="en-US" dirty="0" err="1">
                <a:solidFill>
                  <a:srgbClr val="000000"/>
                </a:solidFill>
                <a:latin typeface="Source Sans Pro"/>
                <a:ea typeface="Arial"/>
                <a:cs typeface="Arial"/>
              </a:rPr>
              <a:t>Delmare</a:t>
            </a:r>
            <a:r>
              <a:rPr lang="en-US" dirty="0">
                <a:solidFill>
                  <a:srgbClr val="000000"/>
                </a:solidFill>
                <a:latin typeface="Source Sans Pro"/>
                <a:ea typeface="Arial"/>
                <a:cs typeface="Arial"/>
              </a:rPr>
              <a:t> district, a 10-hour drive from Monrovia. </a:t>
            </a:r>
          </a:p>
          <a:p>
            <a:pPr marL="307975" marR="0" indent="-307975">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en-US" dirty="0">
                <a:solidFill>
                  <a:srgbClr val="000000"/>
                </a:solidFill>
                <a:latin typeface="Source Sans Pro"/>
                <a:ea typeface="Arial"/>
                <a:cs typeface="Arial"/>
              </a:rPr>
              <a:t>According to census 2008, </a:t>
            </a:r>
            <a:r>
              <a:rPr lang="en-US" dirty="0" err="1">
                <a:solidFill>
                  <a:srgbClr val="000000"/>
                </a:solidFill>
                <a:latin typeface="Source Sans Pro"/>
                <a:ea typeface="Arial"/>
                <a:cs typeface="Arial"/>
              </a:rPr>
              <a:t>Bluetown</a:t>
            </a:r>
            <a:r>
              <a:rPr lang="en-US" dirty="0">
                <a:solidFill>
                  <a:srgbClr val="000000"/>
                </a:solidFill>
                <a:latin typeface="Source Sans Pro"/>
                <a:ea typeface="Arial"/>
                <a:cs typeface="Arial"/>
              </a:rPr>
              <a:t> has a population of 16,434 inhabitants, with an average household size of 5.1 people. </a:t>
            </a:r>
          </a:p>
          <a:p>
            <a:pPr marL="307975" marR="0" indent="-307975">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en-US" dirty="0">
                <a:solidFill>
                  <a:srgbClr val="000000"/>
                </a:solidFill>
                <a:latin typeface="Source Sans Pro"/>
                <a:ea typeface="Arial"/>
                <a:cs typeface="Arial"/>
              </a:rPr>
              <a:t>Seafood, including different types of fish, are usually part of the diet of the population. </a:t>
            </a:r>
          </a:p>
          <a:p>
            <a:pPr marL="307975" marR="0" indent="-307975">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en-US" dirty="0">
                <a:solidFill>
                  <a:srgbClr val="000000"/>
                </a:solidFill>
                <a:latin typeface="Source Sans Pro"/>
                <a:ea typeface="Arial"/>
                <a:cs typeface="Arial"/>
              </a:rPr>
              <a:t>The electricity is basically supplied by private and community generators. </a:t>
            </a:r>
            <a:endParaRPr lang="fr-FR" dirty="0">
              <a:solidFill>
                <a:srgbClr val="000000"/>
              </a:solidFill>
              <a:latin typeface="Source Sans Pro"/>
              <a:ea typeface="Arial"/>
              <a:cs typeface="Arial"/>
            </a:endParaRPr>
          </a:p>
          <a:p>
            <a:pPr marL="307975" marR="0" indent="-307975">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en-US" dirty="0">
                <a:solidFill>
                  <a:srgbClr val="000000"/>
                </a:solidFill>
                <a:latin typeface="Source Sans Pro"/>
                <a:ea typeface="Arial"/>
                <a:cs typeface="Arial"/>
              </a:rPr>
              <a:t>The area of </a:t>
            </a:r>
            <a:r>
              <a:rPr lang="en-US" dirty="0" err="1">
                <a:solidFill>
                  <a:srgbClr val="000000"/>
                </a:solidFill>
                <a:latin typeface="Source Sans Pro"/>
                <a:ea typeface="Arial"/>
                <a:cs typeface="Arial"/>
              </a:rPr>
              <a:t>Bluetown</a:t>
            </a:r>
            <a:r>
              <a:rPr lang="en-US" dirty="0">
                <a:solidFill>
                  <a:srgbClr val="000000"/>
                </a:solidFill>
                <a:latin typeface="Source Sans Pro"/>
                <a:ea typeface="Arial"/>
                <a:cs typeface="Arial"/>
              </a:rPr>
              <a:t> is surrounded by mines activities. </a:t>
            </a:r>
          </a:p>
          <a:p>
            <a:pPr marL="307975" marR="0" indent="-307975">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en-US" dirty="0">
                <a:solidFill>
                  <a:srgbClr val="000000"/>
                </a:solidFill>
                <a:latin typeface="Source Sans Pro"/>
                <a:ea typeface="Arial"/>
                <a:cs typeface="Arial"/>
              </a:rPr>
              <a:t>There is a history of water poisoning linked with water pollution from extractive chemicals a few years ago, however no documentation exists.  </a:t>
            </a:r>
            <a:endParaRPr lang="fr-FR" dirty="0">
              <a:solidFill>
                <a:srgbClr val="000000"/>
              </a:solidFill>
              <a:latin typeface="Source Sans Pro"/>
              <a:ea typeface="Arial"/>
              <a:cs typeface="Arial"/>
            </a:endParaRPr>
          </a:p>
          <a:p>
            <a:pPr marL="307975" marR="0" indent="-307975">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endParaRPr lang="en-US" dirty="0">
              <a:solidFill>
                <a:srgbClr val="000000"/>
              </a:solidFill>
              <a:latin typeface="Source Sans Pro"/>
              <a:ea typeface="Arial"/>
              <a:cs typeface="Arial"/>
            </a:endParaRPr>
          </a:p>
        </p:txBody>
      </p:sp>
      <p:sp>
        <p:nvSpPr>
          <p:cNvPr id="9" name="object 2"/>
          <p:cNvSpPr txBox="1">
            <a:spLocks/>
          </p:cNvSpPr>
          <p:nvPr/>
        </p:nvSpPr>
        <p:spPr>
          <a:xfrm>
            <a:off x="123975" y="779525"/>
            <a:ext cx="10983736" cy="3806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vert="horz" wrap="square" lIns="0" tIns="20320" rIns="0" bIns="0" numCol="1" rtlCol="0" anchor="ctr" anchorCtr="0" compatLnSpc="1">
            <a:prstTxWarp prst="textNoShape">
              <a:avLst/>
            </a:prstTxWarp>
            <a:sp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marL="16933">
              <a:spcBef>
                <a:spcPts val="160"/>
              </a:spcBef>
            </a:pPr>
            <a:r>
              <a:rPr lang="en-US" sz="2600" b="1" dirty="0">
                <a:solidFill>
                  <a:srgbClr val="9B1E1A"/>
                </a:solidFill>
                <a:latin typeface="Source Sans Pro"/>
                <a:ea typeface="+mj-ea"/>
                <a:cs typeface="Calibri"/>
              </a:rPr>
              <a:t>Wednesday 26th April</a:t>
            </a:r>
            <a:endParaRPr lang="fr-FR" sz="2600" b="1" dirty="0">
              <a:solidFill>
                <a:srgbClr val="9B1E1A"/>
              </a:solidFill>
              <a:latin typeface="Source Sans Pro"/>
              <a:ea typeface="+mj-ea"/>
              <a:cs typeface="Calibri"/>
            </a:endParaRPr>
          </a:p>
        </p:txBody>
      </p:sp>
      <p:sp>
        <p:nvSpPr>
          <p:cNvPr id="3" name="Espace réservé du numéro de diapositive 2"/>
          <p:cNvSpPr>
            <a:spLocks noGrp="1"/>
          </p:cNvSpPr>
          <p:nvPr>
            <p:ph type="sldNum" sz="quarter" idx="2"/>
          </p:nvPr>
        </p:nvSpPr>
        <p:spPr/>
        <p:txBody>
          <a:bodyPr/>
          <a:lstStyle/>
          <a:p>
            <a:pPr hangingPunct="0"/>
            <a:fld id="{86CB4B4D-7CA3-9044-876B-883B54F8677D}" type="slidenum">
              <a:rPr lang="fr-FR" kern="0" smtClean="0">
                <a:solidFill>
                  <a:srgbClr val="000000"/>
                </a:solidFill>
                <a:latin typeface="Calibri"/>
                <a:cs typeface="Calibri"/>
                <a:sym typeface="Calibri"/>
              </a:rPr>
              <a:pPr hangingPunct="0"/>
              <a:t>30</a:t>
            </a:fld>
            <a:endParaRPr lang="fr-FR" kern="0">
              <a:solidFill>
                <a:srgbClr val="000000"/>
              </a:solidFill>
              <a:latin typeface="Calibri"/>
              <a:cs typeface="Calibri"/>
              <a:sym typeface="Calibri"/>
            </a:endParaRPr>
          </a:p>
        </p:txBody>
      </p:sp>
    </p:spTree>
    <p:extLst>
      <p:ext uri="{BB962C8B-B14F-4D97-AF65-F5344CB8AC3E}">
        <p14:creationId xmlns:p14="http://schemas.microsoft.com/office/powerpoint/2010/main" val="1288627159"/>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object 11"/>
          <p:cNvSpPr txBox="1">
            <a:spLocks noGrp="1"/>
          </p:cNvSpPr>
          <p:nvPr>
            <p:ph type="title"/>
          </p:nvPr>
        </p:nvSpPr>
        <p:spPr>
          <a:xfrm>
            <a:off x="224561" y="172123"/>
            <a:ext cx="5261839" cy="902641"/>
          </a:xfrm>
          <a:prstGeom prst="rect">
            <a:avLst/>
          </a:prstGeom>
        </p:spPr>
        <p:txBody>
          <a:bodyPr vert="horz" wrap="square" lIns="0" tIns="16087" rIns="0" bIns="0" numCol="1" rtlCol="0" anchor="ctr" anchorCtr="0" compatLnSpc="1">
            <a:prstTxWarp prst="textNoShape">
              <a:avLst/>
            </a:prstTxWarp>
            <a:spAutoFit/>
          </a:bodyPr>
          <a:lstStyle/>
          <a:p>
            <a:pPr marL="16933">
              <a:spcBef>
                <a:spcPts val="127"/>
              </a:spcBef>
            </a:pPr>
            <a:r>
              <a:rPr lang="en-US" b="1" dirty="0"/>
              <a:t>Episode 2</a:t>
            </a:r>
            <a:br>
              <a:rPr lang="fr-FR" b="1" dirty="0"/>
            </a:br>
            <a:endParaRPr b="1" dirty="0">
              <a:solidFill>
                <a:schemeClr val="bg1"/>
              </a:solidFill>
              <a:latin typeface="Source Sans Pro"/>
              <a:ea typeface="+mj-ea"/>
              <a:cs typeface="+mj-cs"/>
              <a:sym typeface="Calibri"/>
            </a:endParaRPr>
          </a:p>
        </p:txBody>
      </p:sp>
      <p:sp>
        <p:nvSpPr>
          <p:cNvPr id="7" name="object 3"/>
          <p:cNvSpPr txBox="1"/>
          <p:nvPr/>
        </p:nvSpPr>
        <p:spPr>
          <a:xfrm>
            <a:off x="325243" y="1445329"/>
            <a:ext cx="11436431" cy="5701561"/>
          </a:xfrm>
          <a:prstGeom prst="rect">
            <a:avLst/>
          </a:prstGeom>
        </p:spPr>
        <p:txBody>
          <a:bodyPr vert="horz" wrap="square" lIns="0" tIns="17780" rIns="0" bIns="0" rtlCol="0">
            <a:spAutoFit/>
          </a:bodyPr>
          <a:lstStyle>
            <a:defPPr>
              <a:defRPr lang="en-US"/>
            </a:defPPr>
            <a:lvl1pPr marL="16086" marR="6773" indent="-458035">
              <a:spcBef>
                <a:spcPts val="140"/>
              </a:spcBef>
              <a:buClr>
                <a:schemeClr val="tx2">
                  <a:lumMod val="50000"/>
                </a:schemeClr>
              </a:buClr>
              <a:buFont typeface="Arial" panose="020B0604020202020204" pitchFamily="34" charset="0"/>
              <a:buChar char="•"/>
              <a:tabLst>
                <a:tab pos="474121" algn="l"/>
                <a:tab pos="474968" algn="l"/>
              </a:tabLst>
              <a:defRPr sz="2400">
                <a:solidFill>
                  <a:schemeClr val="tx2">
                    <a:lumMod val="50000"/>
                  </a:schemeClr>
                </a:solidFill>
                <a:latin typeface="Arial" pitchFamily="34" charset="0"/>
                <a:cs typeface="Arial" pitchFamily="34" charset="0"/>
              </a:defRPr>
            </a:lvl1pPr>
          </a:lstStyle>
          <a:p>
            <a:pPr marL="307975" marR="0" indent="-307975">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en-US" dirty="0">
                <a:solidFill>
                  <a:srgbClr val="000000"/>
                </a:solidFill>
                <a:latin typeface="Source Sans Pro"/>
                <a:ea typeface="Arial"/>
                <a:cs typeface="Arial"/>
              </a:rPr>
              <a:t>You and your team arrive on site on 25th of April very late at night. </a:t>
            </a:r>
            <a:endParaRPr lang="fr-FR" dirty="0">
              <a:solidFill>
                <a:srgbClr val="000000"/>
              </a:solidFill>
              <a:latin typeface="Source Sans Pro"/>
              <a:ea typeface="Arial"/>
              <a:cs typeface="Arial"/>
            </a:endParaRPr>
          </a:p>
          <a:p>
            <a:pPr marL="307975" marR="0" indent="-307975">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en-US" dirty="0">
                <a:solidFill>
                  <a:srgbClr val="000000"/>
                </a:solidFill>
                <a:latin typeface="Source Sans Pro"/>
                <a:ea typeface="Arial"/>
                <a:cs typeface="Arial"/>
              </a:rPr>
              <a:t> The situation is electric: new patients reached the hospital and some of them died on arrival. </a:t>
            </a:r>
          </a:p>
          <a:p>
            <a:pPr marL="307975" marR="0" indent="-307975">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en-US" dirty="0">
                <a:solidFill>
                  <a:srgbClr val="000000"/>
                </a:solidFill>
                <a:latin typeface="Source Sans Pro"/>
                <a:ea typeface="Arial"/>
                <a:cs typeface="Arial"/>
              </a:rPr>
              <a:t>The community is anxious about the disease Ebola with all the trauma still very much present from the last epidemic. </a:t>
            </a:r>
          </a:p>
          <a:p>
            <a:pPr marL="307975" marR="0" indent="-307975">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en-US" dirty="0">
                <a:solidFill>
                  <a:srgbClr val="000000"/>
                </a:solidFill>
                <a:latin typeface="Source Sans Pro"/>
                <a:ea typeface="Arial"/>
                <a:cs typeface="Arial"/>
              </a:rPr>
              <a:t>Some patients escaped from the hospital, others refused to be treated and hide somewhere in the area. </a:t>
            </a:r>
          </a:p>
          <a:p>
            <a:pPr marL="307975" marR="0" indent="-307975">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en-US" dirty="0">
                <a:solidFill>
                  <a:srgbClr val="000000"/>
                </a:solidFill>
                <a:latin typeface="Source Sans Pro"/>
                <a:ea typeface="Arial"/>
                <a:cs typeface="Arial"/>
              </a:rPr>
              <a:t>Rumors regarding the fact that the family of the deceased was not affected are widely circulating and intentional poisoning is suspected. </a:t>
            </a:r>
          </a:p>
          <a:p>
            <a:pPr marL="307975" marR="0" indent="-307975">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en-US" dirty="0">
                <a:solidFill>
                  <a:srgbClr val="000000"/>
                </a:solidFill>
                <a:latin typeface="Source Sans Pro"/>
                <a:ea typeface="Arial"/>
                <a:cs typeface="Arial"/>
              </a:rPr>
              <a:t>Police had to intervene. </a:t>
            </a:r>
          </a:p>
          <a:p>
            <a:pPr marL="307975" marR="0" indent="-307975">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en-US" dirty="0">
                <a:solidFill>
                  <a:srgbClr val="000000"/>
                </a:solidFill>
                <a:latin typeface="Source Sans Pro"/>
                <a:ea typeface="Arial"/>
                <a:cs typeface="Arial"/>
              </a:rPr>
              <a:t>There are rumors of cases in the houses hiding, of cousins who attended the funeral that are sick, and of neighbors that were seen vomiting. </a:t>
            </a:r>
            <a:endParaRPr lang="fr-FR" dirty="0">
              <a:solidFill>
                <a:srgbClr val="000000"/>
              </a:solidFill>
              <a:latin typeface="Source Sans Pro"/>
              <a:ea typeface="Arial"/>
              <a:cs typeface="Arial"/>
            </a:endParaRPr>
          </a:p>
          <a:p>
            <a:pPr marL="307975" marR="0" indent="-307975">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en-US" dirty="0">
                <a:solidFill>
                  <a:srgbClr val="000000"/>
                </a:solidFill>
                <a:latin typeface="Source Sans Pro"/>
                <a:ea typeface="Arial"/>
                <a:cs typeface="Arial"/>
              </a:rPr>
              <a:t> </a:t>
            </a:r>
            <a:endParaRPr lang="fr-FR" dirty="0">
              <a:solidFill>
                <a:srgbClr val="000000"/>
              </a:solidFill>
              <a:latin typeface="Source Sans Pro"/>
              <a:ea typeface="Arial"/>
              <a:cs typeface="Arial"/>
            </a:endParaRPr>
          </a:p>
          <a:p>
            <a:pPr marL="307975" marR="0" indent="-307975">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endParaRPr lang="en-US" dirty="0">
              <a:solidFill>
                <a:srgbClr val="000000"/>
              </a:solidFill>
              <a:latin typeface="Source Sans Pro"/>
              <a:ea typeface="Arial"/>
              <a:cs typeface="Arial"/>
            </a:endParaRPr>
          </a:p>
        </p:txBody>
      </p:sp>
      <p:sp>
        <p:nvSpPr>
          <p:cNvPr id="9" name="object 2"/>
          <p:cNvSpPr txBox="1">
            <a:spLocks/>
          </p:cNvSpPr>
          <p:nvPr/>
        </p:nvSpPr>
        <p:spPr>
          <a:xfrm>
            <a:off x="123975" y="779525"/>
            <a:ext cx="10983736" cy="3806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vert="horz" wrap="square" lIns="0" tIns="20320" rIns="0" bIns="0" numCol="1" rtlCol="0" anchor="ctr" anchorCtr="0" compatLnSpc="1">
            <a:prstTxWarp prst="textNoShape">
              <a:avLst/>
            </a:prstTxWarp>
            <a:sp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marL="16933">
              <a:spcBef>
                <a:spcPts val="160"/>
              </a:spcBef>
            </a:pPr>
            <a:r>
              <a:rPr lang="en-US" sz="2600" b="1" dirty="0">
                <a:solidFill>
                  <a:srgbClr val="9B1E1A"/>
                </a:solidFill>
                <a:latin typeface="Source Sans Pro"/>
                <a:ea typeface="+mj-ea"/>
                <a:cs typeface="Calibri"/>
              </a:rPr>
              <a:t>Wednesday 26th April</a:t>
            </a:r>
            <a:endParaRPr lang="fr-FR" sz="2600" b="1" dirty="0">
              <a:solidFill>
                <a:srgbClr val="9B1E1A"/>
              </a:solidFill>
              <a:latin typeface="Source Sans Pro"/>
              <a:ea typeface="+mj-ea"/>
              <a:cs typeface="Calibri"/>
            </a:endParaRPr>
          </a:p>
        </p:txBody>
      </p:sp>
      <p:sp>
        <p:nvSpPr>
          <p:cNvPr id="3" name="Espace réservé du numéro de diapositive 2"/>
          <p:cNvSpPr>
            <a:spLocks noGrp="1"/>
          </p:cNvSpPr>
          <p:nvPr>
            <p:ph type="sldNum" sz="quarter" idx="2"/>
          </p:nvPr>
        </p:nvSpPr>
        <p:spPr/>
        <p:txBody>
          <a:bodyPr/>
          <a:lstStyle/>
          <a:p>
            <a:pPr hangingPunct="0"/>
            <a:fld id="{86CB4B4D-7CA3-9044-876B-883B54F8677D}" type="slidenum">
              <a:rPr lang="fr-FR" kern="0" smtClean="0">
                <a:solidFill>
                  <a:srgbClr val="000000"/>
                </a:solidFill>
                <a:latin typeface="Calibri"/>
                <a:cs typeface="Calibri"/>
                <a:sym typeface="Calibri"/>
              </a:rPr>
              <a:pPr hangingPunct="0"/>
              <a:t>31</a:t>
            </a:fld>
            <a:endParaRPr lang="fr-FR" kern="0">
              <a:solidFill>
                <a:srgbClr val="000000"/>
              </a:solidFill>
              <a:latin typeface="Calibri"/>
              <a:cs typeface="Calibri"/>
              <a:sym typeface="Calibri"/>
            </a:endParaRPr>
          </a:p>
        </p:txBody>
      </p:sp>
    </p:spTree>
    <p:extLst>
      <p:ext uri="{BB962C8B-B14F-4D97-AF65-F5344CB8AC3E}">
        <p14:creationId xmlns:p14="http://schemas.microsoft.com/office/powerpoint/2010/main" val="3973023998"/>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object 11"/>
          <p:cNvSpPr txBox="1">
            <a:spLocks noGrp="1"/>
          </p:cNvSpPr>
          <p:nvPr>
            <p:ph type="title"/>
          </p:nvPr>
        </p:nvSpPr>
        <p:spPr>
          <a:xfrm>
            <a:off x="224561" y="172123"/>
            <a:ext cx="5261839" cy="902641"/>
          </a:xfrm>
          <a:prstGeom prst="rect">
            <a:avLst/>
          </a:prstGeom>
        </p:spPr>
        <p:txBody>
          <a:bodyPr vert="horz" wrap="square" lIns="0" tIns="16087" rIns="0" bIns="0" numCol="1" rtlCol="0" anchor="ctr" anchorCtr="0" compatLnSpc="1">
            <a:prstTxWarp prst="textNoShape">
              <a:avLst/>
            </a:prstTxWarp>
            <a:spAutoFit/>
          </a:bodyPr>
          <a:lstStyle/>
          <a:p>
            <a:pPr marL="16933">
              <a:spcBef>
                <a:spcPts val="127"/>
              </a:spcBef>
            </a:pPr>
            <a:r>
              <a:rPr lang="en-US" b="1" dirty="0"/>
              <a:t>Episode 2</a:t>
            </a:r>
            <a:br>
              <a:rPr lang="fr-FR" b="1" dirty="0"/>
            </a:br>
            <a:endParaRPr b="1" dirty="0">
              <a:solidFill>
                <a:schemeClr val="bg1"/>
              </a:solidFill>
              <a:latin typeface="Source Sans Pro"/>
              <a:ea typeface="+mj-ea"/>
              <a:cs typeface="+mj-cs"/>
              <a:sym typeface="Calibri"/>
            </a:endParaRPr>
          </a:p>
        </p:txBody>
      </p:sp>
      <p:sp>
        <p:nvSpPr>
          <p:cNvPr id="7" name="object 3"/>
          <p:cNvSpPr txBox="1"/>
          <p:nvPr/>
        </p:nvSpPr>
        <p:spPr>
          <a:xfrm>
            <a:off x="325243" y="1445329"/>
            <a:ext cx="11436431" cy="3164969"/>
          </a:xfrm>
          <a:prstGeom prst="rect">
            <a:avLst/>
          </a:prstGeom>
        </p:spPr>
        <p:txBody>
          <a:bodyPr vert="horz" wrap="square" lIns="0" tIns="17780" rIns="0" bIns="0" rtlCol="0">
            <a:spAutoFit/>
          </a:bodyPr>
          <a:lstStyle>
            <a:defPPr>
              <a:defRPr lang="en-US"/>
            </a:defPPr>
            <a:lvl1pPr marL="16086" marR="6773" indent="-458035">
              <a:spcBef>
                <a:spcPts val="140"/>
              </a:spcBef>
              <a:buClr>
                <a:schemeClr val="tx2">
                  <a:lumMod val="50000"/>
                </a:schemeClr>
              </a:buClr>
              <a:buFont typeface="Arial" panose="020B0604020202020204" pitchFamily="34" charset="0"/>
              <a:buChar char="•"/>
              <a:tabLst>
                <a:tab pos="474121" algn="l"/>
                <a:tab pos="474968" algn="l"/>
              </a:tabLst>
              <a:defRPr sz="2400">
                <a:solidFill>
                  <a:schemeClr val="tx2">
                    <a:lumMod val="50000"/>
                  </a:schemeClr>
                </a:solidFill>
                <a:latin typeface="Arial" pitchFamily="34" charset="0"/>
                <a:cs typeface="Arial" pitchFamily="34" charset="0"/>
              </a:defRPr>
            </a:lvl1pPr>
          </a:lstStyle>
          <a:p>
            <a:pPr marL="307975" marR="0" indent="-307975">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en-US" dirty="0">
                <a:solidFill>
                  <a:srgbClr val="000000"/>
                </a:solidFill>
                <a:latin typeface="Source Sans Pro"/>
                <a:ea typeface="Arial"/>
                <a:cs typeface="Arial"/>
              </a:rPr>
              <a:t>From the interview of the national colleagues, you learn that the ceremony consisted of the wake with meal, beverage, music and </a:t>
            </a:r>
            <a:r>
              <a:rPr lang="en-US" dirty="0" err="1">
                <a:solidFill>
                  <a:srgbClr val="000000"/>
                </a:solidFill>
                <a:latin typeface="Source Sans Pro"/>
                <a:ea typeface="Arial"/>
                <a:cs typeface="Arial"/>
              </a:rPr>
              <a:t>danse</a:t>
            </a:r>
            <a:r>
              <a:rPr lang="en-US" dirty="0">
                <a:solidFill>
                  <a:srgbClr val="000000"/>
                </a:solidFill>
                <a:latin typeface="Source Sans Pro"/>
                <a:ea typeface="Arial"/>
                <a:cs typeface="Arial"/>
              </a:rPr>
              <a:t> which starts in the evening and goes all night with people sleeping on site. </a:t>
            </a:r>
          </a:p>
          <a:p>
            <a:pPr marL="307975" marR="0" indent="-307975">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en-US" dirty="0">
                <a:solidFill>
                  <a:srgbClr val="000000"/>
                </a:solidFill>
                <a:latin typeface="Source Sans Pro"/>
                <a:ea typeface="Arial"/>
                <a:cs typeface="Arial"/>
              </a:rPr>
              <a:t>The day after is the burial, church ceremony and “Repass” in the afternoon. Everybody who wants to attend the funeral is welcome. </a:t>
            </a:r>
          </a:p>
          <a:p>
            <a:pPr marL="307975" marR="0" indent="-307975">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en-US" dirty="0">
                <a:solidFill>
                  <a:srgbClr val="000000"/>
                </a:solidFill>
                <a:latin typeface="Source Sans Pro"/>
                <a:ea typeface="Arial"/>
                <a:cs typeface="Arial"/>
              </a:rPr>
              <a:t>It took months for the families to gather enough money to offer a proper funeral to the deceased.</a:t>
            </a:r>
            <a:endParaRPr lang="fr-FR" dirty="0">
              <a:solidFill>
                <a:srgbClr val="000000"/>
              </a:solidFill>
              <a:latin typeface="Source Sans Pro"/>
              <a:ea typeface="Arial"/>
              <a:cs typeface="Arial"/>
            </a:endParaRPr>
          </a:p>
          <a:p>
            <a:pPr marL="307975" marR="0" indent="-307975">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endParaRPr lang="en-US" dirty="0">
              <a:solidFill>
                <a:srgbClr val="000000"/>
              </a:solidFill>
              <a:latin typeface="Source Sans Pro"/>
              <a:ea typeface="Arial"/>
              <a:cs typeface="Arial"/>
            </a:endParaRPr>
          </a:p>
        </p:txBody>
      </p:sp>
      <p:sp>
        <p:nvSpPr>
          <p:cNvPr id="9" name="object 2"/>
          <p:cNvSpPr txBox="1">
            <a:spLocks/>
          </p:cNvSpPr>
          <p:nvPr/>
        </p:nvSpPr>
        <p:spPr>
          <a:xfrm>
            <a:off x="123975" y="779525"/>
            <a:ext cx="10983736" cy="3806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vert="horz" wrap="square" lIns="0" tIns="20320" rIns="0" bIns="0" numCol="1" rtlCol="0" anchor="ctr" anchorCtr="0" compatLnSpc="1">
            <a:prstTxWarp prst="textNoShape">
              <a:avLst/>
            </a:prstTxWarp>
            <a:sp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marL="16933">
              <a:spcBef>
                <a:spcPts val="160"/>
              </a:spcBef>
            </a:pPr>
            <a:r>
              <a:rPr lang="en-US" sz="2600" b="1" dirty="0">
                <a:solidFill>
                  <a:srgbClr val="9B1E1A"/>
                </a:solidFill>
                <a:latin typeface="Source Sans Pro"/>
                <a:ea typeface="+mj-ea"/>
                <a:cs typeface="Calibri"/>
              </a:rPr>
              <a:t>Wednesday 26th April</a:t>
            </a:r>
            <a:endParaRPr lang="fr-FR" sz="2600" b="1" dirty="0">
              <a:solidFill>
                <a:srgbClr val="9B1E1A"/>
              </a:solidFill>
              <a:latin typeface="Source Sans Pro"/>
              <a:ea typeface="+mj-ea"/>
              <a:cs typeface="Calibri"/>
            </a:endParaRPr>
          </a:p>
        </p:txBody>
      </p:sp>
      <p:sp>
        <p:nvSpPr>
          <p:cNvPr id="3" name="Espace réservé du numéro de diapositive 2"/>
          <p:cNvSpPr>
            <a:spLocks noGrp="1"/>
          </p:cNvSpPr>
          <p:nvPr>
            <p:ph type="sldNum" sz="quarter" idx="2"/>
          </p:nvPr>
        </p:nvSpPr>
        <p:spPr/>
        <p:txBody>
          <a:bodyPr/>
          <a:lstStyle/>
          <a:p>
            <a:pPr hangingPunct="0"/>
            <a:fld id="{86CB4B4D-7CA3-9044-876B-883B54F8677D}" type="slidenum">
              <a:rPr lang="fr-FR" kern="0" smtClean="0">
                <a:solidFill>
                  <a:srgbClr val="000000"/>
                </a:solidFill>
                <a:latin typeface="Calibri"/>
                <a:cs typeface="Calibri"/>
                <a:sym typeface="Calibri"/>
              </a:rPr>
              <a:pPr hangingPunct="0"/>
              <a:t>32</a:t>
            </a:fld>
            <a:endParaRPr lang="fr-FR" kern="0">
              <a:solidFill>
                <a:srgbClr val="000000"/>
              </a:solidFill>
              <a:latin typeface="Calibri"/>
              <a:cs typeface="Calibri"/>
              <a:sym typeface="Calibri"/>
            </a:endParaRPr>
          </a:p>
        </p:txBody>
      </p:sp>
    </p:spTree>
    <p:extLst>
      <p:ext uri="{BB962C8B-B14F-4D97-AF65-F5344CB8AC3E}">
        <p14:creationId xmlns:p14="http://schemas.microsoft.com/office/powerpoint/2010/main" val="1023578307"/>
      </p:ext>
    </p:ext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object 11"/>
          <p:cNvSpPr txBox="1">
            <a:spLocks noGrp="1"/>
          </p:cNvSpPr>
          <p:nvPr>
            <p:ph type="title"/>
          </p:nvPr>
        </p:nvSpPr>
        <p:spPr>
          <a:xfrm>
            <a:off x="224561" y="172123"/>
            <a:ext cx="5261839" cy="902641"/>
          </a:xfrm>
          <a:prstGeom prst="rect">
            <a:avLst/>
          </a:prstGeom>
        </p:spPr>
        <p:txBody>
          <a:bodyPr vert="horz" wrap="square" lIns="0" tIns="16087" rIns="0" bIns="0" numCol="1" rtlCol="0" anchor="ctr" anchorCtr="0" compatLnSpc="1">
            <a:prstTxWarp prst="textNoShape">
              <a:avLst/>
            </a:prstTxWarp>
            <a:spAutoFit/>
          </a:bodyPr>
          <a:lstStyle/>
          <a:p>
            <a:pPr marL="16933">
              <a:spcBef>
                <a:spcPts val="127"/>
              </a:spcBef>
            </a:pPr>
            <a:r>
              <a:rPr lang="en-US" b="1" dirty="0"/>
              <a:t>Episode 2</a:t>
            </a:r>
            <a:br>
              <a:rPr lang="fr-FR" b="1" dirty="0"/>
            </a:br>
            <a:endParaRPr b="1" dirty="0">
              <a:solidFill>
                <a:schemeClr val="bg1"/>
              </a:solidFill>
              <a:latin typeface="Source Sans Pro"/>
              <a:ea typeface="+mj-ea"/>
              <a:cs typeface="+mj-cs"/>
              <a:sym typeface="Calibri"/>
            </a:endParaRPr>
          </a:p>
        </p:txBody>
      </p:sp>
      <p:sp>
        <p:nvSpPr>
          <p:cNvPr id="7" name="object 3"/>
          <p:cNvSpPr txBox="1"/>
          <p:nvPr/>
        </p:nvSpPr>
        <p:spPr>
          <a:xfrm>
            <a:off x="325243" y="1445329"/>
            <a:ext cx="11436431" cy="756617"/>
          </a:xfrm>
          <a:prstGeom prst="rect">
            <a:avLst/>
          </a:prstGeom>
        </p:spPr>
        <p:txBody>
          <a:bodyPr vert="horz" wrap="square" lIns="0" tIns="17780" rIns="0" bIns="0" rtlCol="0">
            <a:spAutoFit/>
          </a:bodyPr>
          <a:lstStyle>
            <a:defPPr>
              <a:defRPr lang="en-US"/>
            </a:defPPr>
            <a:lvl1pPr marL="16086" marR="6773" indent="-458035">
              <a:spcBef>
                <a:spcPts val="140"/>
              </a:spcBef>
              <a:buClr>
                <a:schemeClr val="tx2">
                  <a:lumMod val="50000"/>
                </a:schemeClr>
              </a:buClr>
              <a:buFont typeface="Arial" panose="020B0604020202020204" pitchFamily="34" charset="0"/>
              <a:buChar char="•"/>
              <a:tabLst>
                <a:tab pos="474121" algn="l"/>
                <a:tab pos="474968" algn="l"/>
              </a:tabLst>
              <a:defRPr sz="2400">
                <a:solidFill>
                  <a:schemeClr val="tx2">
                    <a:lumMod val="50000"/>
                  </a:schemeClr>
                </a:solidFill>
                <a:latin typeface="Arial" pitchFamily="34" charset="0"/>
                <a:cs typeface="Arial" pitchFamily="34" charset="0"/>
              </a:defRPr>
            </a:lvl1pPr>
          </a:lstStyle>
          <a:p>
            <a:pPr marL="0" marR="0" indent="0">
              <a:spcBef>
                <a:spcPts val="500"/>
              </a:spcBef>
              <a:buClr>
                <a:srgbClr val="65A000"/>
              </a:buClr>
              <a:buSzPct val="100000"/>
              <a:buNone/>
              <a:tabLst/>
              <a:defRPr sz="2400">
                <a:solidFill>
                  <a:srgbClr val="10253F"/>
                </a:solidFill>
                <a:latin typeface="Source Sans Pro Regular"/>
                <a:ea typeface="Source Sans Pro Regular"/>
                <a:cs typeface="Source Sans Pro Regular"/>
                <a:sym typeface="Source Sans Pro Regular"/>
              </a:defRPr>
            </a:pPr>
            <a:r>
              <a:rPr lang="en-US" dirty="0">
                <a:solidFill>
                  <a:srgbClr val="000000"/>
                </a:solidFill>
                <a:latin typeface="Source Sans Pro"/>
                <a:ea typeface="Arial"/>
                <a:cs typeface="Arial"/>
                <a:sym typeface="Source Sans Pro Regular"/>
              </a:rPr>
              <a:t>In the morning of Wednesday 26th, you receive your first briefing from the doctor who attended the patients: </a:t>
            </a:r>
            <a:endParaRPr lang="fr-FR" dirty="0">
              <a:solidFill>
                <a:srgbClr val="000000"/>
              </a:solidFill>
              <a:latin typeface="Source Sans Pro"/>
              <a:ea typeface="Arial"/>
              <a:cs typeface="Arial"/>
              <a:sym typeface="Source Sans Pro Regular"/>
            </a:endParaRPr>
          </a:p>
        </p:txBody>
      </p:sp>
      <p:sp>
        <p:nvSpPr>
          <p:cNvPr id="9" name="object 2"/>
          <p:cNvSpPr txBox="1">
            <a:spLocks/>
          </p:cNvSpPr>
          <p:nvPr/>
        </p:nvSpPr>
        <p:spPr>
          <a:xfrm>
            <a:off x="123975" y="779525"/>
            <a:ext cx="10983736" cy="3806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vert="horz" wrap="square" lIns="0" tIns="20320" rIns="0" bIns="0" numCol="1" rtlCol="0" anchor="ctr" anchorCtr="0" compatLnSpc="1">
            <a:prstTxWarp prst="textNoShape">
              <a:avLst/>
            </a:prstTxWarp>
            <a:sp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marL="16933">
              <a:spcBef>
                <a:spcPts val="160"/>
              </a:spcBef>
            </a:pPr>
            <a:r>
              <a:rPr lang="en-US" sz="2600" b="1" dirty="0">
                <a:solidFill>
                  <a:srgbClr val="9B1E1A"/>
                </a:solidFill>
                <a:latin typeface="Source Sans Pro"/>
                <a:ea typeface="+mj-ea"/>
                <a:cs typeface="Calibri"/>
              </a:rPr>
              <a:t>Wednesday 26th April</a:t>
            </a:r>
            <a:endParaRPr lang="fr-FR" sz="2600" b="1" dirty="0">
              <a:solidFill>
                <a:srgbClr val="9B1E1A"/>
              </a:solidFill>
              <a:latin typeface="Source Sans Pro"/>
              <a:ea typeface="+mj-ea"/>
              <a:cs typeface="Calibri"/>
            </a:endParaRPr>
          </a:p>
        </p:txBody>
      </p:sp>
      <p:sp>
        <p:nvSpPr>
          <p:cNvPr id="3" name="Espace réservé du numéro de diapositive 2"/>
          <p:cNvSpPr>
            <a:spLocks noGrp="1"/>
          </p:cNvSpPr>
          <p:nvPr>
            <p:ph type="sldNum" sz="quarter" idx="2"/>
          </p:nvPr>
        </p:nvSpPr>
        <p:spPr/>
        <p:txBody>
          <a:bodyPr/>
          <a:lstStyle/>
          <a:p>
            <a:pPr hangingPunct="0"/>
            <a:fld id="{86CB4B4D-7CA3-9044-876B-883B54F8677D}" type="slidenum">
              <a:rPr lang="fr-FR" kern="0" smtClean="0">
                <a:solidFill>
                  <a:srgbClr val="000000"/>
                </a:solidFill>
                <a:latin typeface="Calibri"/>
                <a:cs typeface="Calibri"/>
                <a:sym typeface="Calibri"/>
              </a:rPr>
              <a:pPr hangingPunct="0"/>
              <a:t>33</a:t>
            </a:fld>
            <a:endParaRPr lang="fr-FR" kern="0">
              <a:solidFill>
                <a:srgbClr val="000000"/>
              </a:solidFill>
              <a:latin typeface="Calibri"/>
              <a:cs typeface="Calibri"/>
              <a:sym typeface="Calibri"/>
            </a:endParaRPr>
          </a:p>
        </p:txBody>
      </p:sp>
      <p:graphicFrame>
        <p:nvGraphicFramePr>
          <p:cNvPr id="5" name="Tableau 4"/>
          <p:cNvGraphicFramePr>
            <a:graphicFrameLocks noGrp="1"/>
          </p:cNvGraphicFramePr>
          <p:nvPr>
            <p:extLst>
              <p:ext uri="{D42A27DB-BD31-4B8C-83A1-F6EECF244321}">
                <p14:modId xmlns:p14="http://schemas.microsoft.com/office/powerpoint/2010/main" val="4088570941"/>
              </p:ext>
            </p:extLst>
          </p:nvPr>
        </p:nvGraphicFramePr>
        <p:xfrm>
          <a:off x="325243" y="2603759"/>
          <a:ext cx="10782468" cy="2919413"/>
        </p:xfrm>
        <a:graphic>
          <a:graphicData uri="http://schemas.openxmlformats.org/drawingml/2006/table">
            <a:tbl>
              <a:tblPr firstRow="1" firstCol="1" bandRow="1">
                <a:tableStyleId>{5940675A-B579-460E-94D1-54222C63F5DA}</a:tableStyleId>
              </a:tblPr>
              <a:tblGrid>
                <a:gridCol w="10782468">
                  <a:extLst>
                    <a:ext uri="{9D8B030D-6E8A-4147-A177-3AD203B41FA5}">
                      <a16:colId xmlns:a16="http://schemas.microsoft.com/office/drawing/2014/main" val="20000"/>
                    </a:ext>
                  </a:extLst>
                </a:gridCol>
              </a:tblGrid>
              <a:tr h="2278505">
                <a:tc>
                  <a:txBody>
                    <a:bodyPr/>
                    <a:lstStyle/>
                    <a:p>
                      <a:pPr algn="just">
                        <a:lnSpc>
                          <a:spcPct val="115000"/>
                        </a:lnSpc>
                        <a:spcAft>
                          <a:spcPts val="0"/>
                        </a:spcAft>
                      </a:pPr>
                      <a:r>
                        <a:rPr lang="en-US" sz="2400" i="1" dirty="0">
                          <a:effectLst/>
                        </a:rPr>
                        <a:t>“When the alert of cluster of unexplained deaths was triggered yesterday, we started questioning all the patients or their family. The patient history revealed that all the cases attended the same funeral of religious leader, in </a:t>
                      </a:r>
                      <a:r>
                        <a:rPr lang="en-US" sz="2400" i="1" dirty="0" err="1">
                          <a:effectLst/>
                        </a:rPr>
                        <a:t>Greentea</a:t>
                      </a:r>
                      <a:r>
                        <a:rPr lang="en-US" sz="2400" i="1" dirty="0">
                          <a:effectLst/>
                        </a:rPr>
                        <a:t> county in </a:t>
                      </a:r>
                      <a:r>
                        <a:rPr lang="en-US" sz="2400" i="1" dirty="0" err="1">
                          <a:effectLst/>
                        </a:rPr>
                        <a:t>Bluetown</a:t>
                      </a:r>
                      <a:r>
                        <a:rPr lang="en-US" sz="2400" i="1" dirty="0">
                          <a:effectLst/>
                        </a:rPr>
                        <a:t>. Although the number is not specified, estimations are pointing that about 100 people attended the same funeral, some of them coming from other counties like, Little kuru, </a:t>
                      </a:r>
                      <a:r>
                        <a:rPr lang="en-US" sz="2400" i="1" dirty="0" err="1">
                          <a:effectLst/>
                        </a:rPr>
                        <a:t>Marialand</a:t>
                      </a:r>
                      <a:r>
                        <a:rPr lang="en-US" sz="2400" i="1" dirty="0">
                          <a:effectLst/>
                        </a:rPr>
                        <a:t>, </a:t>
                      </a:r>
                      <a:r>
                        <a:rPr lang="en-US" sz="2400" i="1" dirty="0" err="1">
                          <a:effectLst/>
                        </a:rPr>
                        <a:t>Gedeh</a:t>
                      </a:r>
                      <a:r>
                        <a:rPr lang="en-US" sz="2400" i="1" dirty="0">
                          <a:effectLst/>
                        </a:rPr>
                        <a:t> and </a:t>
                      </a:r>
                      <a:r>
                        <a:rPr lang="en-US" sz="2400" i="1" dirty="0" err="1">
                          <a:effectLst/>
                        </a:rPr>
                        <a:t>Serrado</a:t>
                      </a:r>
                      <a:r>
                        <a:rPr lang="en-US" sz="2400" i="1" dirty="0">
                          <a:effectLst/>
                        </a:rPr>
                        <a:t>. A group of people attended the wake, while others attended the burial and/or repass”. </a:t>
                      </a:r>
                      <a:endParaRPr lang="fr-FR" sz="2400" i="1" dirty="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solidFill>
                      <a:schemeClr val="accent6">
                        <a:lumMod val="20000"/>
                        <a:lumOff val="80000"/>
                      </a:schemeClr>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3785909218"/>
      </p:ext>
    </p:ext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object 11"/>
          <p:cNvSpPr txBox="1">
            <a:spLocks noGrp="1"/>
          </p:cNvSpPr>
          <p:nvPr>
            <p:ph type="title"/>
          </p:nvPr>
        </p:nvSpPr>
        <p:spPr>
          <a:xfrm>
            <a:off x="224561" y="172123"/>
            <a:ext cx="5261839" cy="902641"/>
          </a:xfrm>
          <a:prstGeom prst="rect">
            <a:avLst/>
          </a:prstGeom>
        </p:spPr>
        <p:txBody>
          <a:bodyPr vert="horz" wrap="square" lIns="0" tIns="16087" rIns="0" bIns="0" numCol="1" rtlCol="0" anchor="ctr" anchorCtr="0" compatLnSpc="1">
            <a:prstTxWarp prst="textNoShape">
              <a:avLst/>
            </a:prstTxWarp>
            <a:spAutoFit/>
          </a:bodyPr>
          <a:lstStyle/>
          <a:p>
            <a:pPr marL="16933">
              <a:spcBef>
                <a:spcPts val="127"/>
              </a:spcBef>
            </a:pPr>
            <a:r>
              <a:rPr lang="en-US" b="1" dirty="0"/>
              <a:t>Episode 2</a:t>
            </a:r>
            <a:br>
              <a:rPr lang="fr-FR" b="1" dirty="0"/>
            </a:br>
            <a:endParaRPr b="1" dirty="0">
              <a:solidFill>
                <a:schemeClr val="bg1"/>
              </a:solidFill>
              <a:latin typeface="Source Sans Pro"/>
              <a:ea typeface="+mj-ea"/>
              <a:cs typeface="+mj-cs"/>
              <a:sym typeface="Calibri"/>
            </a:endParaRPr>
          </a:p>
        </p:txBody>
      </p:sp>
      <p:sp>
        <p:nvSpPr>
          <p:cNvPr id="9" name="object 2"/>
          <p:cNvSpPr txBox="1">
            <a:spLocks/>
          </p:cNvSpPr>
          <p:nvPr/>
        </p:nvSpPr>
        <p:spPr>
          <a:xfrm>
            <a:off x="123975" y="779525"/>
            <a:ext cx="10983736" cy="3806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vert="horz" wrap="square" lIns="0" tIns="20320" rIns="0" bIns="0" numCol="1" rtlCol="0" anchor="ctr" anchorCtr="0" compatLnSpc="1">
            <a:prstTxWarp prst="textNoShape">
              <a:avLst/>
            </a:prstTxWarp>
            <a:sp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marL="16933">
              <a:spcBef>
                <a:spcPts val="160"/>
              </a:spcBef>
            </a:pPr>
            <a:r>
              <a:rPr lang="en-US" sz="2600" b="1" dirty="0">
                <a:solidFill>
                  <a:srgbClr val="9B1E1A"/>
                </a:solidFill>
                <a:latin typeface="Source Sans Pro"/>
                <a:ea typeface="+mj-ea"/>
                <a:cs typeface="Calibri"/>
              </a:rPr>
              <a:t>Wednesday 26th April</a:t>
            </a:r>
            <a:endParaRPr lang="fr-FR" sz="2600" b="1" dirty="0">
              <a:solidFill>
                <a:srgbClr val="9B1E1A"/>
              </a:solidFill>
              <a:latin typeface="Source Sans Pro"/>
              <a:ea typeface="+mj-ea"/>
              <a:cs typeface="Calibri"/>
            </a:endParaRPr>
          </a:p>
        </p:txBody>
      </p:sp>
      <p:sp>
        <p:nvSpPr>
          <p:cNvPr id="3" name="Espace réservé du numéro de diapositive 2"/>
          <p:cNvSpPr>
            <a:spLocks noGrp="1"/>
          </p:cNvSpPr>
          <p:nvPr>
            <p:ph type="sldNum" sz="quarter" idx="2"/>
          </p:nvPr>
        </p:nvSpPr>
        <p:spPr/>
        <p:txBody>
          <a:bodyPr/>
          <a:lstStyle/>
          <a:p>
            <a:pPr hangingPunct="0"/>
            <a:fld id="{86CB4B4D-7CA3-9044-876B-883B54F8677D}" type="slidenum">
              <a:rPr lang="fr-FR" kern="0" smtClean="0">
                <a:solidFill>
                  <a:srgbClr val="000000"/>
                </a:solidFill>
                <a:latin typeface="Calibri"/>
                <a:cs typeface="Calibri"/>
                <a:sym typeface="Calibri"/>
              </a:rPr>
              <a:pPr hangingPunct="0"/>
              <a:t>34</a:t>
            </a:fld>
            <a:endParaRPr lang="fr-FR" kern="0">
              <a:solidFill>
                <a:srgbClr val="000000"/>
              </a:solidFill>
              <a:latin typeface="Calibri"/>
              <a:cs typeface="Calibri"/>
              <a:sym typeface="Calibri"/>
            </a:endParaRPr>
          </a:p>
        </p:txBody>
      </p:sp>
      <p:sp>
        <p:nvSpPr>
          <p:cNvPr id="8" name="Rectangle 7"/>
          <p:cNvSpPr/>
          <p:nvPr/>
        </p:nvSpPr>
        <p:spPr>
          <a:xfrm>
            <a:off x="224561" y="1767544"/>
            <a:ext cx="11842520" cy="2602764"/>
          </a:xfrm>
          <a:prstGeom prst="rect">
            <a:avLst/>
          </a:prstGeom>
        </p:spPr>
        <p:txBody>
          <a:bodyPr wrap="square">
            <a:spAutoFit/>
          </a:bodyPr>
          <a:lstStyle/>
          <a:p>
            <a:pPr>
              <a:lnSpc>
                <a:spcPct val="115000"/>
              </a:lnSpc>
            </a:pPr>
            <a:r>
              <a:rPr lang="en-US" sz="2400" b="1" dirty="0">
                <a:solidFill>
                  <a:srgbClr val="65A200"/>
                </a:solidFill>
                <a:latin typeface="+mn-lt"/>
                <a:ea typeface="SimSun" panose="02010600030101010101" pitchFamily="2" charset="-122"/>
                <a:cs typeface="Arial" panose="020B0604020202020204" pitchFamily="34" charset="0"/>
              </a:rPr>
              <a:t>Quiz 2:</a:t>
            </a:r>
            <a:endParaRPr lang="fr-FR" sz="2400" dirty="0">
              <a:latin typeface="+mn-lt"/>
              <a:ea typeface="SimSun" panose="02010600030101010101" pitchFamily="2" charset="-122"/>
              <a:cs typeface="Arial" panose="020B0604020202020204" pitchFamily="34" charset="0"/>
            </a:endParaRPr>
          </a:p>
          <a:p>
            <a:pPr lvl="0">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en-US" sz="2400" dirty="0">
                <a:latin typeface="+mn-lt"/>
                <a:ea typeface="Arial"/>
                <a:cs typeface="Arial"/>
              </a:rPr>
              <a:t>During the briefing with the doctor, as an epidemiologist, should you wear a PPE? </a:t>
            </a:r>
            <a:endParaRPr lang="fr-FR" sz="2400" dirty="0">
              <a:latin typeface="+mn-lt"/>
              <a:ea typeface="Arial"/>
              <a:cs typeface="Arial"/>
            </a:endParaRPr>
          </a:p>
          <a:p>
            <a:pPr>
              <a:lnSpc>
                <a:spcPct val="115000"/>
              </a:lnSpc>
            </a:pPr>
            <a:r>
              <a:rPr lang="en-US" sz="2400" dirty="0">
                <a:latin typeface="+mn-lt"/>
                <a:ea typeface="SimSun" panose="02010600030101010101" pitchFamily="2" charset="-122"/>
                <a:cs typeface="Arial" panose="020B0604020202020204" pitchFamily="34" charset="0"/>
              </a:rPr>
              <a:t> </a:t>
            </a:r>
            <a:endParaRPr lang="fr-FR" sz="2400" dirty="0">
              <a:latin typeface="+mn-lt"/>
              <a:ea typeface="SimSun" panose="02010600030101010101" pitchFamily="2" charset="-122"/>
              <a:cs typeface="Arial" panose="020B0604020202020204" pitchFamily="34" charset="0"/>
            </a:endParaRPr>
          </a:p>
          <a:p>
            <a:pPr>
              <a:lnSpc>
                <a:spcPct val="115000"/>
              </a:lnSpc>
            </a:pPr>
            <a:r>
              <a:rPr lang="en-US" sz="2400" b="1" dirty="0">
                <a:solidFill>
                  <a:srgbClr val="65A200"/>
                </a:solidFill>
                <a:latin typeface="+mn-lt"/>
                <a:ea typeface="SimSun" panose="02010600030101010101" pitchFamily="2" charset="-122"/>
                <a:cs typeface="Arial" panose="020B0604020202020204" pitchFamily="34" charset="0"/>
              </a:rPr>
              <a:t>Question 2: </a:t>
            </a:r>
            <a:endParaRPr lang="fr-FR" sz="2400" dirty="0">
              <a:latin typeface="+mn-lt"/>
              <a:ea typeface="SimSun" panose="02010600030101010101" pitchFamily="2" charset="-122"/>
              <a:cs typeface="Arial" panose="020B0604020202020204" pitchFamily="34" charset="0"/>
            </a:endParaRPr>
          </a:p>
          <a:p>
            <a:pPr>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mn-lt"/>
                <a:ea typeface="Arial"/>
                <a:cs typeface="Arial"/>
              </a:rPr>
              <a:t>Assuming that you are in charge of the investigation, list your tasks for the next few hours and indicate you will proceed to achieve them.</a:t>
            </a:r>
            <a:endParaRPr lang="fr-FR" sz="2400" dirty="0">
              <a:solidFill>
                <a:srgbClr val="10253F"/>
              </a:solidFill>
              <a:latin typeface="+mn-lt"/>
              <a:ea typeface="Arial"/>
              <a:cs typeface="Arial"/>
            </a:endParaRPr>
          </a:p>
        </p:txBody>
      </p:sp>
    </p:spTree>
    <p:extLst>
      <p:ext uri="{BB962C8B-B14F-4D97-AF65-F5344CB8AC3E}">
        <p14:creationId xmlns:p14="http://schemas.microsoft.com/office/powerpoint/2010/main" val="2368250259"/>
      </p:ext>
    </p:ext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 name="Content Placeholder 2"/>
          <p:cNvSpPr txBox="1">
            <a:spLocks noGrp="1"/>
          </p:cNvSpPr>
          <p:nvPr>
            <p:ph type="body" idx="1"/>
          </p:nvPr>
        </p:nvSpPr>
        <p:spPr>
          <a:xfrm>
            <a:off x="344774" y="2983042"/>
            <a:ext cx="11092722" cy="2968053"/>
          </a:xfrm>
          <a:prstGeom prst="rect">
            <a:avLst/>
          </a:prstGeom>
        </p:spPr>
        <p:txBody>
          <a:bodyPr>
            <a:noAutofit/>
          </a:bodyPr>
          <a:lstStyle/>
          <a:p>
            <a:pPr defTabSz="914400" hangingPunct="0">
              <a:lnSpc>
                <a:spcPct val="100000"/>
              </a:lnSpc>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en-US" b="1" dirty="0">
                <a:solidFill>
                  <a:schemeClr val="tx2">
                    <a:lumMod val="50000"/>
                  </a:schemeClr>
                </a:solidFill>
                <a:ea typeface="Arial"/>
                <a:cs typeface="Arial"/>
                <a:sym typeface="Calibri"/>
              </a:rPr>
              <a:t>No, </a:t>
            </a:r>
            <a:r>
              <a:rPr lang="en-US" dirty="0">
                <a:solidFill>
                  <a:schemeClr val="tx2">
                    <a:lumMod val="50000"/>
                  </a:schemeClr>
                </a:solidFill>
                <a:ea typeface="Arial"/>
                <a:cs typeface="Arial"/>
                <a:sym typeface="Calibri"/>
              </a:rPr>
              <a:t>the epidemiologist does not need to wear a PPE: he/she keeps a distance from the doctor, he/she does not touch patients and keep safe distance (1 meter); there is no exposure to patient fluids nor direct contact with patients. </a:t>
            </a:r>
            <a:endParaRPr lang="fr-FR" dirty="0">
              <a:solidFill>
                <a:schemeClr val="tx2">
                  <a:lumMod val="50000"/>
                </a:schemeClr>
              </a:solidFill>
              <a:ea typeface="Arial"/>
              <a:cs typeface="Arial"/>
              <a:sym typeface="Calibri"/>
            </a:endParaRPr>
          </a:p>
          <a:p>
            <a:pPr defTabSz="914400" hangingPunct="0">
              <a:lnSpc>
                <a:spcPct val="100000"/>
              </a:lnSpc>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endParaRPr lang="fr-FR" b="1" dirty="0">
              <a:solidFill>
                <a:srgbClr val="65A000"/>
              </a:solidFill>
              <a:latin typeface="Source Sans Pro"/>
              <a:ea typeface="Arial"/>
              <a:cs typeface="Arial"/>
            </a:endParaRPr>
          </a:p>
        </p:txBody>
      </p:sp>
      <p:sp>
        <p:nvSpPr>
          <p:cNvPr id="321" name="TextBox 5"/>
          <p:cNvSpPr txBox="1"/>
          <p:nvPr/>
        </p:nvSpPr>
        <p:spPr>
          <a:xfrm>
            <a:off x="0" y="0"/>
            <a:ext cx="10277723"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en-US" b="1" dirty="0"/>
              <a:t>Episode 2</a:t>
            </a:r>
            <a:r>
              <a:rPr lang="fr-FR" b="1" dirty="0"/>
              <a:t> </a:t>
            </a:r>
            <a:r>
              <a:rPr b="1" dirty="0"/>
              <a:t>Debriefing (</a:t>
            </a:r>
            <a:r>
              <a:rPr lang="fr-FR" b="1" dirty="0"/>
              <a:t>1</a:t>
            </a:r>
            <a:r>
              <a:rPr b="1" dirty="0"/>
              <a:t>)</a:t>
            </a:r>
          </a:p>
        </p:txBody>
      </p:sp>
      <p:sp>
        <p:nvSpPr>
          <p:cNvPr id="3" name="Rectangle 2"/>
          <p:cNvSpPr/>
          <p:nvPr/>
        </p:nvSpPr>
        <p:spPr>
          <a:xfrm>
            <a:off x="191032" y="2371308"/>
            <a:ext cx="2837315" cy="480131"/>
          </a:xfrm>
          <a:prstGeom prst="rect">
            <a:avLst/>
          </a:prstGeom>
        </p:spPr>
        <p:txBody>
          <a:bodyPr wrap="none">
            <a:spAutoFit/>
          </a:bodyPr>
          <a:lstStyle/>
          <a:p>
            <a:pPr marL="16933" defTabSz="289320">
              <a:lnSpc>
                <a:spcPct val="90000"/>
              </a:lnSpc>
              <a:spcBef>
                <a:spcPts val="160"/>
              </a:spcBef>
            </a:pPr>
            <a:r>
              <a:rPr lang="en-US" sz="2800" b="1" dirty="0">
                <a:solidFill>
                  <a:srgbClr val="9B1E1A"/>
                </a:solidFill>
                <a:latin typeface="Source Sans Pro"/>
                <a:ea typeface="+mj-ea"/>
                <a:sym typeface="Source Sans Pro Bold"/>
              </a:rPr>
              <a:t>Answer quiz 2: </a:t>
            </a:r>
          </a:p>
        </p:txBody>
      </p:sp>
      <p:sp>
        <p:nvSpPr>
          <p:cNvPr id="5" name="object 3"/>
          <p:cNvSpPr txBox="1"/>
          <p:nvPr/>
        </p:nvSpPr>
        <p:spPr>
          <a:xfrm>
            <a:off x="191032" y="1219711"/>
            <a:ext cx="11436431" cy="1151597"/>
          </a:xfrm>
          <a:prstGeom prst="rect">
            <a:avLst/>
          </a:prstGeom>
        </p:spPr>
        <p:txBody>
          <a:bodyPr vert="horz" wrap="square" lIns="0" tIns="17780" rIns="0" bIns="0" rtlCol="0">
            <a:spAutoFit/>
          </a:bodyPr>
          <a:lstStyle>
            <a:defPPr>
              <a:defRPr lang="en-US"/>
            </a:defPPr>
            <a:lvl1pPr marL="16086" marR="6773" indent="-458035">
              <a:spcBef>
                <a:spcPts val="140"/>
              </a:spcBef>
              <a:buClr>
                <a:schemeClr val="tx2">
                  <a:lumMod val="50000"/>
                </a:schemeClr>
              </a:buClr>
              <a:buFont typeface="Arial" panose="020B0604020202020204" pitchFamily="34" charset="0"/>
              <a:buChar char="•"/>
              <a:tabLst>
                <a:tab pos="474121" algn="l"/>
                <a:tab pos="474968" algn="l"/>
              </a:tabLst>
              <a:defRPr sz="2400">
                <a:solidFill>
                  <a:schemeClr val="tx2">
                    <a:lumMod val="50000"/>
                  </a:schemeClr>
                </a:solidFill>
                <a:latin typeface="Arial" pitchFamily="34" charset="0"/>
                <a:cs typeface="Arial" pitchFamily="34" charset="0"/>
              </a:defRPr>
            </a:lvl1pPr>
          </a:lstStyle>
          <a:p>
            <a:pPr marL="0" indent="0">
              <a:buNone/>
            </a:pPr>
            <a:r>
              <a:rPr lang="en-GB" b="1" dirty="0">
                <a:solidFill>
                  <a:srgbClr val="65A000"/>
                </a:solidFill>
                <a:latin typeface="+mn-lt"/>
              </a:rPr>
              <a:t>Quiz 2: </a:t>
            </a:r>
            <a:endParaRPr lang="fr-FR" b="1" dirty="0">
              <a:solidFill>
                <a:srgbClr val="65A000"/>
              </a:solidFill>
              <a:latin typeface="+mn-lt"/>
            </a:endParaRPr>
          </a:p>
          <a:p>
            <a:pPr marL="0" indent="0">
              <a:buNone/>
            </a:pPr>
            <a:r>
              <a:rPr lang="en-US" dirty="0">
                <a:latin typeface="+mn-lt"/>
                <a:ea typeface="Arial"/>
                <a:cs typeface="Arial"/>
              </a:rPr>
              <a:t>During the briefing with the doctor, as an epidemiologist, should you wear a PPE? </a:t>
            </a:r>
            <a:endParaRPr lang="fr-FR" dirty="0">
              <a:latin typeface="+mn-lt"/>
              <a:ea typeface="Arial"/>
              <a:cs typeface="Arial"/>
            </a:endParaRPr>
          </a:p>
          <a:p>
            <a:pPr marL="0" lvl="0" indent="0">
              <a:buNone/>
            </a:pPr>
            <a:endParaRPr lang="fr-FR" dirty="0">
              <a:latin typeface="+mn-lt"/>
            </a:endParaRPr>
          </a:p>
        </p:txBody>
      </p:sp>
    </p:spTree>
    <p:extLst>
      <p:ext uri="{BB962C8B-B14F-4D97-AF65-F5344CB8AC3E}">
        <p14:creationId xmlns:p14="http://schemas.microsoft.com/office/powerpoint/2010/main" val="2579998858"/>
      </p:ext>
    </p:ext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 name="Content Placeholder 2"/>
          <p:cNvSpPr txBox="1">
            <a:spLocks noGrp="1"/>
          </p:cNvSpPr>
          <p:nvPr>
            <p:ph type="body" idx="1"/>
          </p:nvPr>
        </p:nvSpPr>
        <p:spPr>
          <a:xfrm>
            <a:off x="342008" y="2904105"/>
            <a:ext cx="11092722" cy="2968053"/>
          </a:xfrm>
          <a:prstGeom prst="rect">
            <a:avLst/>
          </a:prstGeom>
        </p:spPr>
        <p:txBody>
          <a:bodyPr>
            <a:noAutofit/>
          </a:bodyPr>
          <a:lstStyle/>
          <a:p>
            <a:pPr marL="457200" lvl="0" indent="-457200" fontAlgn="base">
              <a:buClr>
                <a:srgbClr val="65A000"/>
              </a:buClr>
              <a:buFont typeface="+mj-lt"/>
              <a:buAutoNum type="arabicPeriod"/>
            </a:pPr>
            <a:r>
              <a:rPr lang="en-US" dirty="0">
                <a:solidFill>
                  <a:srgbClr val="65A000"/>
                </a:solidFill>
                <a:ea typeface="Arial"/>
                <a:cs typeface="Arial"/>
              </a:rPr>
              <a:t>Go to the hospital to obtain a good description of the cases: </a:t>
            </a:r>
          </a:p>
          <a:p>
            <a:pPr marL="674190" lvl="1" indent="-457200" fontAlgn="base">
              <a:buClr>
                <a:srgbClr val="65A000"/>
              </a:buClr>
              <a:buFont typeface="Arial" panose="020B0604020202020204" pitchFamily="34" charset="0"/>
              <a:buChar char="•"/>
            </a:pPr>
            <a:r>
              <a:rPr lang="en-US" dirty="0">
                <a:solidFill>
                  <a:schemeClr val="tx2">
                    <a:lumMod val="50000"/>
                  </a:schemeClr>
                </a:solidFill>
                <a:ea typeface="Arial"/>
                <a:cs typeface="Arial"/>
              </a:rPr>
              <a:t>If possible, organize data using a questionnaire or a line list to fill directly. </a:t>
            </a:r>
          </a:p>
          <a:p>
            <a:pPr marL="674190" lvl="1" indent="-457200" fontAlgn="base">
              <a:buClr>
                <a:srgbClr val="65A000"/>
              </a:buClr>
              <a:buFont typeface="Arial" panose="020B0604020202020204" pitchFamily="34" charset="0"/>
              <a:buChar char="•"/>
            </a:pPr>
            <a:r>
              <a:rPr lang="en-US" dirty="0">
                <a:solidFill>
                  <a:schemeClr val="tx2">
                    <a:lumMod val="50000"/>
                  </a:schemeClr>
                </a:solidFill>
                <a:ea typeface="Arial"/>
                <a:cs typeface="Arial"/>
              </a:rPr>
              <a:t>Source of information: the doctor, the patients that are still admitted, the patients’ record (take pictures if the hospital director allows), the hospital registers, the families. </a:t>
            </a:r>
            <a:endParaRPr lang="fr-FR" dirty="0">
              <a:solidFill>
                <a:schemeClr val="tx2">
                  <a:lumMod val="50000"/>
                </a:schemeClr>
              </a:solidFill>
              <a:ea typeface="Arial"/>
              <a:cs typeface="Arial"/>
            </a:endParaRPr>
          </a:p>
          <a:p>
            <a:pPr marL="457200" lvl="0" indent="-457200" fontAlgn="base">
              <a:buClr>
                <a:srgbClr val="65A000"/>
              </a:buClr>
              <a:buFont typeface="+mj-lt"/>
              <a:buAutoNum type="arabicPeriod"/>
            </a:pPr>
            <a:r>
              <a:rPr lang="en-US" dirty="0">
                <a:solidFill>
                  <a:srgbClr val="65A000"/>
                </a:solidFill>
                <a:ea typeface="Arial"/>
                <a:cs typeface="Arial"/>
              </a:rPr>
              <a:t>Propose a case definition.</a:t>
            </a:r>
            <a:r>
              <a:rPr lang="fr-FR" dirty="0">
                <a:solidFill>
                  <a:srgbClr val="65A000"/>
                </a:solidFill>
                <a:ea typeface="Arial"/>
                <a:cs typeface="Arial"/>
              </a:rPr>
              <a:t> </a:t>
            </a:r>
            <a:r>
              <a:rPr lang="en-US" dirty="0">
                <a:solidFill>
                  <a:schemeClr val="tx2">
                    <a:lumMod val="50000"/>
                  </a:schemeClr>
                </a:solidFill>
                <a:ea typeface="Arial"/>
                <a:cs typeface="Arial"/>
              </a:rPr>
              <a:t>It is important that everybody participating in the active search looks for the same thing.</a:t>
            </a:r>
            <a:endParaRPr lang="fr-FR" dirty="0">
              <a:solidFill>
                <a:schemeClr val="tx2">
                  <a:lumMod val="50000"/>
                </a:schemeClr>
              </a:solidFill>
              <a:ea typeface="Arial"/>
              <a:cs typeface="Arial"/>
            </a:endParaRPr>
          </a:p>
          <a:p>
            <a:pPr marL="457200" lvl="0" indent="-457200" fontAlgn="base">
              <a:buClr>
                <a:srgbClr val="65A000"/>
              </a:buClr>
              <a:buFont typeface="+mj-lt"/>
              <a:buAutoNum type="arabicPeriod"/>
            </a:pPr>
            <a:r>
              <a:rPr lang="en-US" dirty="0">
                <a:solidFill>
                  <a:srgbClr val="65A000"/>
                </a:solidFill>
                <a:ea typeface="Arial"/>
                <a:cs typeface="Arial"/>
              </a:rPr>
              <a:t>Ask for a map </a:t>
            </a:r>
            <a:r>
              <a:rPr lang="en-US" dirty="0">
                <a:solidFill>
                  <a:schemeClr val="tx2">
                    <a:lumMod val="50000"/>
                  </a:schemeClr>
                </a:solidFill>
                <a:ea typeface="Arial"/>
                <a:cs typeface="Arial"/>
              </a:rPr>
              <a:t>of the district showing </a:t>
            </a:r>
            <a:r>
              <a:rPr lang="en-US" dirty="0" err="1">
                <a:solidFill>
                  <a:schemeClr val="tx2">
                    <a:lumMod val="50000"/>
                  </a:schemeClr>
                </a:solidFill>
                <a:ea typeface="Arial"/>
                <a:cs typeface="Arial"/>
              </a:rPr>
              <a:t>Bluetown</a:t>
            </a:r>
            <a:r>
              <a:rPr lang="en-US" dirty="0">
                <a:solidFill>
                  <a:schemeClr val="tx2">
                    <a:lumMod val="50000"/>
                  </a:schemeClr>
                </a:solidFill>
                <a:ea typeface="Arial"/>
                <a:cs typeface="Arial"/>
              </a:rPr>
              <a:t> and </a:t>
            </a:r>
            <a:r>
              <a:rPr lang="en-US" dirty="0" err="1">
                <a:solidFill>
                  <a:schemeClr val="tx2">
                    <a:lumMod val="50000"/>
                  </a:schemeClr>
                </a:solidFill>
                <a:ea typeface="Arial"/>
                <a:cs typeface="Arial"/>
              </a:rPr>
              <a:t>Greentea</a:t>
            </a:r>
            <a:r>
              <a:rPr lang="en-US" dirty="0">
                <a:solidFill>
                  <a:schemeClr val="tx2">
                    <a:lumMod val="50000"/>
                  </a:schemeClr>
                </a:solidFill>
                <a:ea typeface="Arial"/>
                <a:cs typeface="Arial"/>
              </a:rPr>
              <a:t> county. </a:t>
            </a:r>
            <a:endParaRPr lang="fr-FR" dirty="0">
              <a:solidFill>
                <a:schemeClr val="tx2">
                  <a:lumMod val="50000"/>
                </a:schemeClr>
              </a:solidFill>
              <a:ea typeface="Arial"/>
              <a:cs typeface="Arial"/>
            </a:endParaRPr>
          </a:p>
          <a:p>
            <a:pPr marL="457200" lvl="0" indent="-457200" fontAlgn="base">
              <a:buClr>
                <a:srgbClr val="65A000"/>
              </a:buClr>
              <a:buFont typeface="+mj-lt"/>
              <a:buAutoNum type="arabicPeriod"/>
            </a:pPr>
            <a:r>
              <a:rPr lang="en-US" dirty="0">
                <a:solidFill>
                  <a:srgbClr val="65A000"/>
                </a:solidFill>
                <a:ea typeface="Arial"/>
                <a:cs typeface="Arial"/>
              </a:rPr>
              <a:t>Establish the list of all funeral attendees</a:t>
            </a:r>
            <a:r>
              <a:rPr lang="en-US" dirty="0">
                <a:solidFill>
                  <a:schemeClr val="tx2">
                    <a:lumMod val="50000"/>
                  </a:schemeClr>
                </a:solidFill>
                <a:ea typeface="Arial"/>
                <a:cs typeface="Arial"/>
              </a:rPr>
              <a:t>.</a:t>
            </a:r>
            <a:endParaRPr lang="fr-FR" dirty="0">
              <a:solidFill>
                <a:schemeClr val="tx2">
                  <a:lumMod val="50000"/>
                </a:schemeClr>
              </a:solidFill>
              <a:ea typeface="Arial"/>
              <a:cs typeface="Arial"/>
            </a:endParaRPr>
          </a:p>
        </p:txBody>
      </p:sp>
      <p:sp>
        <p:nvSpPr>
          <p:cNvPr id="321" name="TextBox 5"/>
          <p:cNvSpPr txBox="1"/>
          <p:nvPr/>
        </p:nvSpPr>
        <p:spPr>
          <a:xfrm>
            <a:off x="0" y="0"/>
            <a:ext cx="10277723"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en-US" b="1" dirty="0"/>
              <a:t>Episode 2</a:t>
            </a:r>
            <a:r>
              <a:rPr lang="fr-FR" b="1" dirty="0"/>
              <a:t> </a:t>
            </a:r>
            <a:r>
              <a:rPr b="1" dirty="0"/>
              <a:t>Debriefing (</a:t>
            </a:r>
            <a:r>
              <a:rPr lang="fr-FR" b="1" dirty="0"/>
              <a:t>2</a:t>
            </a:r>
            <a:r>
              <a:rPr b="1" dirty="0"/>
              <a:t>)</a:t>
            </a:r>
          </a:p>
        </p:txBody>
      </p:sp>
      <p:sp>
        <p:nvSpPr>
          <p:cNvPr id="3" name="Rectangle 2"/>
          <p:cNvSpPr/>
          <p:nvPr/>
        </p:nvSpPr>
        <p:spPr>
          <a:xfrm>
            <a:off x="209862" y="2362458"/>
            <a:ext cx="3717364" cy="480131"/>
          </a:xfrm>
          <a:prstGeom prst="rect">
            <a:avLst/>
          </a:prstGeom>
        </p:spPr>
        <p:txBody>
          <a:bodyPr wrap="none">
            <a:spAutoFit/>
          </a:bodyPr>
          <a:lstStyle/>
          <a:p>
            <a:pPr marL="16933" defTabSz="289320">
              <a:lnSpc>
                <a:spcPct val="90000"/>
              </a:lnSpc>
              <a:spcBef>
                <a:spcPts val="160"/>
              </a:spcBef>
            </a:pPr>
            <a:r>
              <a:rPr lang="en-US" sz="2800" b="1" dirty="0">
                <a:solidFill>
                  <a:srgbClr val="9B1E1A"/>
                </a:solidFill>
                <a:latin typeface="Source Sans Pro"/>
                <a:ea typeface="+mj-ea"/>
                <a:sym typeface="Source Sans Pro Bold"/>
              </a:rPr>
              <a:t>Answer question 2: </a:t>
            </a:r>
          </a:p>
        </p:txBody>
      </p:sp>
      <p:sp>
        <p:nvSpPr>
          <p:cNvPr id="6" name="Rectangle 5"/>
          <p:cNvSpPr/>
          <p:nvPr/>
        </p:nvSpPr>
        <p:spPr>
          <a:xfrm>
            <a:off x="162126" y="960983"/>
            <a:ext cx="11842520" cy="1319848"/>
          </a:xfrm>
          <a:prstGeom prst="rect">
            <a:avLst/>
          </a:prstGeom>
        </p:spPr>
        <p:txBody>
          <a:bodyPr wrap="square">
            <a:spAutoFit/>
          </a:bodyPr>
          <a:lstStyle/>
          <a:p>
            <a:pPr>
              <a:lnSpc>
                <a:spcPct val="115000"/>
              </a:lnSpc>
            </a:pPr>
            <a:r>
              <a:rPr lang="en-US" sz="2400" b="1" dirty="0">
                <a:solidFill>
                  <a:srgbClr val="65A200"/>
                </a:solidFill>
                <a:latin typeface="+mn-lt"/>
                <a:ea typeface="SimSun" panose="02010600030101010101" pitchFamily="2" charset="-122"/>
                <a:cs typeface="Arial" panose="020B0604020202020204" pitchFamily="34" charset="0"/>
              </a:rPr>
              <a:t>Question 2: </a:t>
            </a:r>
            <a:endParaRPr lang="fr-FR" sz="2400" dirty="0">
              <a:latin typeface="+mn-lt"/>
              <a:ea typeface="SimSun" panose="02010600030101010101" pitchFamily="2" charset="-122"/>
              <a:cs typeface="Arial" panose="020B0604020202020204" pitchFamily="34" charset="0"/>
            </a:endParaRPr>
          </a:p>
          <a:p>
            <a:pPr>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mn-lt"/>
                <a:ea typeface="Arial"/>
                <a:cs typeface="Arial"/>
              </a:rPr>
              <a:t>Assuming that you are in charge of the investigation, list your tasks for the next few hours and indicate you will proceed to achieve them.</a:t>
            </a:r>
            <a:endParaRPr lang="fr-FR" sz="2400" dirty="0">
              <a:solidFill>
                <a:srgbClr val="10253F"/>
              </a:solidFill>
              <a:latin typeface="+mn-lt"/>
              <a:ea typeface="Arial"/>
              <a:cs typeface="Arial"/>
            </a:endParaRPr>
          </a:p>
        </p:txBody>
      </p:sp>
    </p:spTree>
    <p:extLst>
      <p:ext uri="{BB962C8B-B14F-4D97-AF65-F5344CB8AC3E}">
        <p14:creationId xmlns:p14="http://schemas.microsoft.com/office/powerpoint/2010/main" val="433382434"/>
      </p:ext>
    </p:ext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 name="Content Placeholder 2"/>
          <p:cNvSpPr txBox="1">
            <a:spLocks noGrp="1"/>
          </p:cNvSpPr>
          <p:nvPr>
            <p:ph type="body" idx="1"/>
          </p:nvPr>
        </p:nvSpPr>
        <p:spPr>
          <a:xfrm>
            <a:off x="327018" y="1723094"/>
            <a:ext cx="11092722" cy="2968053"/>
          </a:xfrm>
          <a:prstGeom prst="rect">
            <a:avLst/>
          </a:prstGeom>
        </p:spPr>
        <p:txBody>
          <a:bodyPr>
            <a:noAutofit/>
          </a:bodyPr>
          <a:lstStyle/>
          <a:p>
            <a:pPr marL="457200" lvl="0" indent="-457200" fontAlgn="base">
              <a:buClr>
                <a:srgbClr val="65A000"/>
              </a:buClr>
              <a:buFont typeface="+mj-lt"/>
              <a:buAutoNum type="arabicPeriod" startAt="5"/>
            </a:pPr>
            <a:r>
              <a:rPr lang="en-US" dirty="0">
                <a:solidFill>
                  <a:srgbClr val="65A000"/>
                </a:solidFill>
                <a:ea typeface="Arial"/>
                <a:cs typeface="Arial"/>
              </a:rPr>
              <a:t>Initiate the active search of other cases and implement contact tracing of all attendees:</a:t>
            </a:r>
            <a:endParaRPr lang="fr-FR" dirty="0">
              <a:solidFill>
                <a:srgbClr val="65A000"/>
              </a:solidFill>
              <a:ea typeface="Arial"/>
              <a:cs typeface="Arial"/>
            </a:endParaRPr>
          </a:p>
          <a:p>
            <a:pPr marL="674190" lvl="1" indent="-457200" fontAlgn="base">
              <a:buClr>
                <a:srgbClr val="65A000"/>
              </a:buClr>
              <a:buFont typeface="Arial" panose="020B0604020202020204" pitchFamily="34" charset="0"/>
              <a:buChar char="•"/>
            </a:pPr>
            <a:r>
              <a:rPr lang="en-US" dirty="0">
                <a:solidFill>
                  <a:schemeClr val="tx2">
                    <a:lumMod val="50000"/>
                  </a:schemeClr>
                </a:solidFill>
                <a:ea typeface="Arial"/>
                <a:cs typeface="Arial"/>
              </a:rPr>
              <a:t>To complete the information and provide an </a:t>
            </a:r>
            <a:r>
              <a:rPr lang="en-US" b="1" dirty="0">
                <a:solidFill>
                  <a:schemeClr val="tx1"/>
                </a:solidFill>
                <a:ea typeface="Arial"/>
                <a:cs typeface="Arial"/>
              </a:rPr>
              <a:t>exhaustive description </a:t>
            </a:r>
            <a:r>
              <a:rPr lang="en-US" dirty="0">
                <a:solidFill>
                  <a:schemeClr val="tx2">
                    <a:lumMod val="50000"/>
                  </a:schemeClr>
                </a:solidFill>
                <a:ea typeface="Arial"/>
                <a:cs typeface="Arial"/>
              </a:rPr>
              <a:t>of the situation, it is even more important here that you were told that patients are escaping the hospital.</a:t>
            </a:r>
            <a:endParaRPr lang="fr-FR" dirty="0">
              <a:solidFill>
                <a:schemeClr val="tx2">
                  <a:lumMod val="50000"/>
                </a:schemeClr>
              </a:solidFill>
              <a:ea typeface="Arial"/>
              <a:cs typeface="Arial"/>
            </a:endParaRPr>
          </a:p>
          <a:p>
            <a:pPr marL="674190" lvl="1" indent="-457200" fontAlgn="base">
              <a:buClr>
                <a:srgbClr val="65A000"/>
              </a:buClr>
              <a:buFont typeface="Arial" panose="020B0604020202020204" pitchFamily="34" charset="0"/>
              <a:buChar char="•"/>
            </a:pPr>
            <a:r>
              <a:rPr lang="en-US" dirty="0">
                <a:solidFill>
                  <a:schemeClr val="tx2">
                    <a:lumMod val="50000"/>
                  </a:schemeClr>
                </a:solidFill>
                <a:ea typeface="Arial"/>
                <a:cs typeface="Arial"/>
              </a:rPr>
              <a:t>Where to look for other cases: in the hospital, days before the alert, in the medical record, in the community.</a:t>
            </a:r>
            <a:endParaRPr lang="fr-FR" dirty="0">
              <a:solidFill>
                <a:schemeClr val="tx2">
                  <a:lumMod val="50000"/>
                </a:schemeClr>
              </a:solidFill>
              <a:ea typeface="Arial"/>
              <a:cs typeface="Arial"/>
            </a:endParaRPr>
          </a:p>
          <a:p>
            <a:pPr marL="674190" lvl="1" indent="-457200" fontAlgn="base">
              <a:buClr>
                <a:srgbClr val="65A000"/>
              </a:buClr>
              <a:buFont typeface="Arial" panose="020B0604020202020204" pitchFamily="34" charset="0"/>
              <a:buChar char="•"/>
            </a:pPr>
            <a:r>
              <a:rPr lang="en-US" dirty="0">
                <a:solidFill>
                  <a:schemeClr val="tx2">
                    <a:lumMod val="50000"/>
                  </a:schemeClr>
                </a:solidFill>
                <a:ea typeface="Arial"/>
                <a:cs typeface="Arial"/>
              </a:rPr>
              <a:t>House by house, following list of attendees, following advice of attendees, hospital personnel.</a:t>
            </a:r>
            <a:endParaRPr lang="fr-FR" dirty="0">
              <a:solidFill>
                <a:schemeClr val="tx2">
                  <a:lumMod val="50000"/>
                </a:schemeClr>
              </a:solidFill>
              <a:ea typeface="Arial"/>
              <a:cs typeface="Arial"/>
            </a:endParaRPr>
          </a:p>
          <a:p>
            <a:pPr marL="674190" lvl="1" indent="-457200" fontAlgn="base">
              <a:buClr>
                <a:srgbClr val="65A000"/>
              </a:buClr>
              <a:buFont typeface="Arial" panose="020B0604020202020204" pitchFamily="34" charset="0"/>
              <a:buChar char="•"/>
            </a:pPr>
            <a:r>
              <a:rPr lang="en-GB" dirty="0">
                <a:solidFill>
                  <a:schemeClr val="tx2">
                    <a:lumMod val="50000"/>
                  </a:schemeClr>
                </a:solidFill>
                <a:ea typeface="Arial"/>
                <a:cs typeface="Arial"/>
              </a:rPr>
              <a:t>In that case contact tracing was used to inform the patient of the symptoms, recommend reaching the hospital rapidly and limiting their contacts and movements. </a:t>
            </a:r>
            <a:endParaRPr lang="fr-FR" dirty="0">
              <a:solidFill>
                <a:schemeClr val="tx2">
                  <a:lumMod val="50000"/>
                </a:schemeClr>
              </a:solidFill>
              <a:ea typeface="Arial"/>
              <a:cs typeface="Arial"/>
            </a:endParaRPr>
          </a:p>
        </p:txBody>
      </p:sp>
      <p:sp>
        <p:nvSpPr>
          <p:cNvPr id="321" name="TextBox 5"/>
          <p:cNvSpPr txBox="1"/>
          <p:nvPr/>
        </p:nvSpPr>
        <p:spPr>
          <a:xfrm>
            <a:off x="0" y="0"/>
            <a:ext cx="10277723"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en-US" b="1" dirty="0"/>
              <a:t>Episode 2</a:t>
            </a:r>
            <a:r>
              <a:rPr lang="fr-FR" b="1" dirty="0"/>
              <a:t> </a:t>
            </a:r>
            <a:r>
              <a:rPr b="1" dirty="0"/>
              <a:t>Debriefing (</a:t>
            </a:r>
            <a:r>
              <a:rPr lang="fr-FR" b="1" dirty="0"/>
              <a:t>3</a:t>
            </a:r>
            <a:r>
              <a:rPr b="1" dirty="0"/>
              <a:t>)</a:t>
            </a:r>
          </a:p>
        </p:txBody>
      </p:sp>
      <p:sp>
        <p:nvSpPr>
          <p:cNvPr id="3" name="Rectangle 2"/>
          <p:cNvSpPr/>
          <p:nvPr/>
        </p:nvSpPr>
        <p:spPr>
          <a:xfrm>
            <a:off x="194872" y="1063853"/>
            <a:ext cx="3717364" cy="480131"/>
          </a:xfrm>
          <a:prstGeom prst="rect">
            <a:avLst/>
          </a:prstGeom>
        </p:spPr>
        <p:txBody>
          <a:bodyPr wrap="none">
            <a:spAutoFit/>
          </a:bodyPr>
          <a:lstStyle/>
          <a:p>
            <a:pPr marL="16933" defTabSz="289320">
              <a:lnSpc>
                <a:spcPct val="90000"/>
              </a:lnSpc>
              <a:spcBef>
                <a:spcPts val="160"/>
              </a:spcBef>
            </a:pPr>
            <a:r>
              <a:rPr lang="en-US" sz="2800" b="1" dirty="0">
                <a:solidFill>
                  <a:srgbClr val="9B1E1A"/>
                </a:solidFill>
                <a:latin typeface="Source Sans Pro"/>
                <a:ea typeface="+mj-ea"/>
                <a:sym typeface="Source Sans Pro Bold"/>
              </a:rPr>
              <a:t>Answer question 2: </a:t>
            </a:r>
          </a:p>
        </p:txBody>
      </p:sp>
      <p:sp>
        <p:nvSpPr>
          <p:cNvPr id="2" name="Rectangle 1"/>
          <p:cNvSpPr/>
          <p:nvPr/>
        </p:nvSpPr>
        <p:spPr>
          <a:xfrm>
            <a:off x="1701115" y="6013927"/>
            <a:ext cx="7967541" cy="400110"/>
          </a:xfrm>
          <a:prstGeom prst="rect">
            <a:avLst/>
          </a:prstGeom>
        </p:spPr>
        <p:txBody>
          <a:bodyPr wrap="square">
            <a:spAutoFit/>
          </a:bodyPr>
          <a:lstStyle/>
          <a:p>
            <a:pPr algn="ctr"/>
            <a:r>
              <a:rPr lang="en-GB" sz="2000" i="1" dirty="0">
                <a:solidFill>
                  <a:srgbClr val="C00000"/>
                </a:solidFill>
                <a:latin typeface="+mn-lt"/>
                <a:ea typeface="Arial"/>
                <a:cs typeface="Arial"/>
              </a:rPr>
              <a:t>No treatment was offered as prophylaxis as no diagnosis was made.</a:t>
            </a:r>
            <a:endParaRPr lang="en-US" sz="2000" i="1" dirty="0">
              <a:solidFill>
                <a:srgbClr val="C00000"/>
              </a:solidFill>
              <a:latin typeface="+mn-lt"/>
            </a:endParaRPr>
          </a:p>
        </p:txBody>
      </p:sp>
    </p:spTree>
    <p:extLst>
      <p:ext uri="{BB962C8B-B14F-4D97-AF65-F5344CB8AC3E}">
        <p14:creationId xmlns:p14="http://schemas.microsoft.com/office/powerpoint/2010/main" val="4211722746"/>
      </p:ext>
    </p:ext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Google Shape;308;p8"/>
          <p:cNvSpPr txBox="1">
            <a:spLocks noGrp="1"/>
          </p:cNvSpPr>
          <p:nvPr>
            <p:ph type="body" sz="half" idx="1"/>
          </p:nvPr>
        </p:nvSpPr>
        <p:spPr>
          <a:xfrm>
            <a:off x="422273" y="1688219"/>
            <a:ext cx="11347453" cy="1870076"/>
          </a:xfrm>
          <a:prstGeom prst="rect">
            <a:avLst/>
          </a:prstGeom>
        </p:spPr>
        <p:txBody>
          <a:bodyPr lIns="0" tIns="0" rIns="0" bIns="0">
            <a:normAutofit/>
          </a:bodyPr>
          <a:lstStyle/>
          <a:p>
            <a:pPr>
              <a:spcBef>
                <a:spcPts val="0"/>
              </a:spcBef>
              <a:defRPr sz="3200"/>
            </a:pPr>
            <a:r>
              <a:rPr lang="fr-FR" sz="3600" b="1" dirty="0"/>
              <a:t>Episode 3</a:t>
            </a:r>
            <a:r>
              <a:rPr sz="3600" b="1" dirty="0"/>
              <a:t>: </a:t>
            </a:r>
            <a:r>
              <a:rPr lang="en-GB" sz="3600" b="1" dirty="0"/>
              <a:t>The case definition</a:t>
            </a:r>
            <a:endParaRPr sz="3600" b="1" dirty="0"/>
          </a:p>
        </p:txBody>
      </p:sp>
    </p:spTree>
    <p:extLst>
      <p:ext uri="{BB962C8B-B14F-4D97-AF65-F5344CB8AC3E}">
        <p14:creationId xmlns:p14="http://schemas.microsoft.com/office/powerpoint/2010/main" val="2977082553"/>
      </p:ext>
    </p:ext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44905" y="14485"/>
            <a:ext cx="6385810"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en-US" b="1" dirty="0"/>
              <a:t>Episode 3: Case definition</a:t>
            </a:r>
            <a:endParaRPr b="1" dirty="0"/>
          </a:p>
        </p:txBody>
      </p:sp>
      <p:sp>
        <p:nvSpPr>
          <p:cNvPr id="4" name="Rectangle 3"/>
          <p:cNvSpPr/>
          <p:nvPr/>
        </p:nvSpPr>
        <p:spPr>
          <a:xfrm>
            <a:off x="299803" y="854432"/>
            <a:ext cx="10421214" cy="1372683"/>
          </a:xfrm>
          <a:prstGeom prst="rect">
            <a:avLst/>
          </a:prstGeom>
        </p:spPr>
        <p:txBody>
          <a:bodyPr wrap="square">
            <a:spAutoFit/>
          </a:bodyPr>
          <a:lstStyle/>
          <a:p>
            <a:r>
              <a:rPr lang="fr-FR" sz="2800" b="1" dirty="0">
                <a:solidFill>
                  <a:srgbClr val="C00000"/>
                </a:solidFill>
                <a:latin typeface="Source Sans Pro Bold"/>
                <a:ea typeface="Source Sans Pro Bold"/>
                <a:cs typeface="Source Sans Pro Bold"/>
                <a:sym typeface="Source Sans Pro Bold"/>
              </a:rPr>
              <a:t>Instructions</a:t>
            </a:r>
          </a:p>
          <a:p>
            <a:pPr>
              <a:lnSpc>
                <a:spcPct val="115000"/>
              </a:lnSpc>
            </a:pPr>
            <a:r>
              <a:rPr lang="en-US" sz="2400" dirty="0">
                <a:latin typeface="Source Sans Pro"/>
                <a:ea typeface="SimSun" panose="02010600030101010101" pitchFamily="2" charset="-122"/>
                <a:cs typeface="Times New Roman" panose="02020603050405020304" pitchFamily="18" charset="0"/>
              </a:rPr>
              <a:t>The doctor shares with you his notes on patients admitted up to 26th April 2018, and you have to prepare a line list.</a:t>
            </a:r>
            <a:endParaRPr lang="fr-FR" sz="2400" dirty="0">
              <a:latin typeface="Calibri" panose="020F0502020204030204" pitchFamily="34" charset="0"/>
              <a:ea typeface="SimSun" panose="02010600030101010101" pitchFamily="2" charset="-122"/>
              <a:cs typeface="Arial" panose="020B0604020202020204" pitchFamily="34" charset="0"/>
            </a:endParaRPr>
          </a:p>
        </p:txBody>
      </p:sp>
      <p:graphicFrame>
        <p:nvGraphicFramePr>
          <p:cNvPr id="7" name="Tableau 6"/>
          <p:cNvGraphicFramePr>
            <a:graphicFrameLocks noGrp="1"/>
          </p:cNvGraphicFramePr>
          <p:nvPr>
            <p:extLst>
              <p:ext uri="{D42A27DB-BD31-4B8C-83A1-F6EECF244321}">
                <p14:modId xmlns:p14="http://schemas.microsoft.com/office/powerpoint/2010/main" val="901618591"/>
              </p:ext>
            </p:extLst>
          </p:nvPr>
        </p:nvGraphicFramePr>
        <p:xfrm>
          <a:off x="524656" y="2782091"/>
          <a:ext cx="11057744" cy="3462222"/>
        </p:xfrm>
        <a:graphic>
          <a:graphicData uri="http://schemas.openxmlformats.org/drawingml/2006/table">
            <a:tbl>
              <a:tblPr>
                <a:tableStyleId>{00A15C55-8517-42AA-B614-E9B94910E393}</a:tableStyleId>
              </a:tblPr>
              <a:tblGrid>
                <a:gridCol w="5528872">
                  <a:extLst>
                    <a:ext uri="{9D8B030D-6E8A-4147-A177-3AD203B41FA5}">
                      <a16:colId xmlns:a16="http://schemas.microsoft.com/office/drawing/2014/main" val="20000"/>
                    </a:ext>
                  </a:extLst>
                </a:gridCol>
                <a:gridCol w="5528872">
                  <a:extLst>
                    <a:ext uri="{9D8B030D-6E8A-4147-A177-3AD203B41FA5}">
                      <a16:colId xmlns:a16="http://schemas.microsoft.com/office/drawing/2014/main" val="20001"/>
                    </a:ext>
                  </a:extLst>
                </a:gridCol>
              </a:tblGrid>
              <a:tr h="261179">
                <a:tc>
                  <a:txBody>
                    <a:bodyPr/>
                    <a:lstStyle/>
                    <a:p>
                      <a:pPr>
                        <a:lnSpc>
                          <a:spcPct val="115000"/>
                        </a:lnSpc>
                        <a:spcAft>
                          <a:spcPts val="0"/>
                        </a:spcAft>
                      </a:pPr>
                      <a:r>
                        <a:rPr lang="en-US" sz="1800" dirty="0">
                          <a:effectLst/>
                        </a:rPr>
                        <a:t> Signs and symptoms</a:t>
                      </a:r>
                      <a:endParaRPr lang="fr-FR" sz="1800" dirty="0">
                        <a:effectLst/>
                        <a:latin typeface="Calibri" panose="020F0502020204030204" pitchFamily="34" charset="0"/>
                        <a:ea typeface="SimSun" panose="02010600030101010101" pitchFamily="2" charset="-122"/>
                        <a:cs typeface="Arial" panose="020B0604020202020204" pitchFamily="34" charset="0"/>
                      </a:endParaRPr>
                    </a:p>
                  </a:txBody>
                  <a:tcPr marL="34290" marR="34290" marT="10795" marB="0" anchor="b"/>
                </a:tc>
                <a:tc>
                  <a:txBody>
                    <a:bodyPr/>
                    <a:lstStyle/>
                    <a:p>
                      <a:pPr>
                        <a:lnSpc>
                          <a:spcPct val="115000"/>
                        </a:lnSpc>
                        <a:spcAft>
                          <a:spcPts val="0"/>
                        </a:spcAft>
                      </a:pPr>
                      <a:r>
                        <a:rPr lang="en-US" sz="1800">
                          <a:effectLst/>
                        </a:rPr>
                        <a:t>Number of cases with signs and symptoms</a:t>
                      </a:r>
                      <a:endParaRPr lang="fr-FR" sz="1800">
                        <a:effectLst/>
                        <a:latin typeface="Calibri" panose="020F0502020204030204" pitchFamily="34" charset="0"/>
                        <a:ea typeface="SimSun" panose="02010600030101010101" pitchFamily="2" charset="-122"/>
                        <a:cs typeface="Arial" panose="020B0604020202020204" pitchFamily="34" charset="0"/>
                      </a:endParaRPr>
                    </a:p>
                  </a:txBody>
                  <a:tcPr marL="45085" marR="45085" marT="27940" marB="27940"/>
                </a:tc>
                <a:extLst>
                  <a:ext uri="{0D108BD9-81ED-4DB2-BD59-A6C34878D82A}">
                    <a16:rowId xmlns:a16="http://schemas.microsoft.com/office/drawing/2014/main" val="10000"/>
                  </a:ext>
                </a:extLst>
              </a:tr>
              <a:tr h="341827">
                <a:tc>
                  <a:txBody>
                    <a:bodyPr/>
                    <a:lstStyle/>
                    <a:p>
                      <a:pPr>
                        <a:lnSpc>
                          <a:spcPct val="115000"/>
                        </a:lnSpc>
                        <a:spcAft>
                          <a:spcPts val="0"/>
                        </a:spcAft>
                      </a:pPr>
                      <a:r>
                        <a:rPr lang="en-US" sz="1800">
                          <a:effectLst/>
                        </a:rPr>
                        <a:t>General weakness</a:t>
                      </a:r>
                      <a:endParaRPr lang="fr-FR" sz="1800">
                        <a:effectLst/>
                        <a:latin typeface="Calibri" panose="020F0502020204030204" pitchFamily="34" charset="0"/>
                        <a:ea typeface="SimSun" panose="02010600030101010101" pitchFamily="2" charset="-122"/>
                        <a:cs typeface="Arial" panose="020B0604020202020204" pitchFamily="34" charset="0"/>
                      </a:endParaRPr>
                    </a:p>
                  </a:txBody>
                  <a:tcPr marL="34290" marR="34290" marT="10795" marB="0"/>
                </a:tc>
                <a:tc>
                  <a:txBody>
                    <a:bodyPr/>
                    <a:lstStyle/>
                    <a:p>
                      <a:pPr algn="ctr">
                        <a:lnSpc>
                          <a:spcPct val="115000"/>
                        </a:lnSpc>
                        <a:spcAft>
                          <a:spcPts val="0"/>
                        </a:spcAft>
                      </a:pPr>
                      <a:r>
                        <a:rPr lang="en-US" sz="1800">
                          <a:effectLst/>
                        </a:rPr>
                        <a:t>19</a:t>
                      </a:r>
                      <a:endParaRPr lang="fr-FR" sz="1800">
                        <a:effectLst/>
                        <a:latin typeface="Calibri" panose="020F0502020204030204" pitchFamily="34" charset="0"/>
                        <a:ea typeface="SimSun" panose="02010600030101010101" pitchFamily="2" charset="-122"/>
                        <a:cs typeface="Arial" panose="020B0604020202020204" pitchFamily="34" charset="0"/>
                      </a:endParaRPr>
                    </a:p>
                  </a:txBody>
                  <a:tcPr marL="34290" marR="34290" marT="10795" marB="0"/>
                </a:tc>
                <a:extLst>
                  <a:ext uri="{0D108BD9-81ED-4DB2-BD59-A6C34878D82A}">
                    <a16:rowId xmlns:a16="http://schemas.microsoft.com/office/drawing/2014/main" val="10001"/>
                  </a:ext>
                </a:extLst>
              </a:tr>
              <a:tr h="281464">
                <a:tc>
                  <a:txBody>
                    <a:bodyPr/>
                    <a:lstStyle/>
                    <a:p>
                      <a:pPr>
                        <a:lnSpc>
                          <a:spcPct val="115000"/>
                        </a:lnSpc>
                        <a:spcAft>
                          <a:spcPts val="0"/>
                        </a:spcAft>
                      </a:pPr>
                      <a:r>
                        <a:rPr lang="en-US" sz="1800">
                          <a:effectLst/>
                        </a:rPr>
                        <a:t>Abdominal pain</a:t>
                      </a:r>
                      <a:endParaRPr lang="fr-FR" sz="1800">
                        <a:effectLst/>
                        <a:latin typeface="Calibri" panose="020F0502020204030204" pitchFamily="34" charset="0"/>
                        <a:ea typeface="SimSun" panose="02010600030101010101" pitchFamily="2" charset="-122"/>
                        <a:cs typeface="Arial" panose="020B0604020202020204" pitchFamily="34" charset="0"/>
                      </a:endParaRPr>
                    </a:p>
                  </a:txBody>
                  <a:tcPr marL="34290" marR="34290" marT="10795" marB="0"/>
                </a:tc>
                <a:tc>
                  <a:txBody>
                    <a:bodyPr/>
                    <a:lstStyle/>
                    <a:p>
                      <a:pPr algn="ctr">
                        <a:lnSpc>
                          <a:spcPct val="115000"/>
                        </a:lnSpc>
                        <a:spcAft>
                          <a:spcPts val="0"/>
                        </a:spcAft>
                      </a:pPr>
                      <a:r>
                        <a:rPr lang="en-US" sz="1800">
                          <a:effectLst/>
                        </a:rPr>
                        <a:t>15</a:t>
                      </a:r>
                      <a:endParaRPr lang="fr-FR" sz="1800">
                        <a:effectLst/>
                        <a:latin typeface="Calibri" panose="020F0502020204030204" pitchFamily="34" charset="0"/>
                        <a:ea typeface="SimSun" panose="02010600030101010101" pitchFamily="2" charset="-122"/>
                        <a:cs typeface="Arial" panose="020B0604020202020204" pitchFamily="34" charset="0"/>
                      </a:endParaRPr>
                    </a:p>
                  </a:txBody>
                  <a:tcPr marL="34290" marR="34290" marT="10795" marB="0"/>
                </a:tc>
                <a:extLst>
                  <a:ext uri="{0D108BD9-81ED-4DB2-BD59-A6C34878D82A}">
                    <a16:rowId xmlns:a16="http://schemas.microsoft.com/office/drawing/2014/main" val="10002"/>
                  </a:ext>
                </a:extLst>
              </a:tr>
              <a:tr h="285675">
                <a:tc>
                  <a:txBody>
                    <a:bodyPr/>
                    <a:lstStyle/>
                    <a:p>
                      <a:pPr>
                        <a:lnSpc>
                          <a:spcPct val="115000"/>
                        </a:lnSpc>
                        <a:spcAft>
                          <a:spcPts val="0"/>
                        </a:spcAft>
                      </a:pPr>
                      <a:r>
                        <a:rPr lang="en-US" sz="1800">
                          <a:effectLst/>
                        </a:rPr>
                        <a:t>Headache</a:t>
                      </a:r>
                      <a:endParaRPr lang="fr-FR" sz="1800">
                        <a:effectLst/>
                        <a:latin typeface="Calibri" panose="020F0502020204030204" pitchFamily="34" charset="0"/>
                        <a:ea typeface="SimSun" panose="02010600030101010101" pitchFamily="2" charset="-122"/>
                        <a:cs typeface="Arial" panose="020B0604020202020204" pitchFamily="34" charset="0"/>
                      </a:endParaRPr>
                    </a:p>
                  </a:txBody>
                  <a:tcPr marL="34290" marR="34290" marT="10795" marB="0"/>
                </a:tc>
                <a:tc>
                  <a:txBody>
                    <a:bodyPr/>
                    <a:lstStyle/>
                    <a:p>
                      <a:pPr algn="ctr">
                        <a:lnSpc>
                          <a:spcPct val="115000"/>
                        </a:lnSpc>
                        <a:spcAft>
                          <a:spcPts val="0"/>
                        </a:spcAft>
                      </a:pPr>
                      <a:r>
                        <a:rPr lang="en-US" sz="1800">
                          <a:effectLst/>
                        </a:rPr>
                        <a:t>17</a:t>
                      </a:r>
                      <a:endParaRPr lang="fr-FR" sz="1800">
                        <a:effectLst/>
                        <a:latin typeface="Calibri" panose="020F0502020204030204" pitchFamily="34" charset="0"/>
                        <a:ea typeface="SimSun" panose="02010600030101010101" pitchFamily="2" charset="-122"/>
                        <a:cs typeface="Arial" panose="020B0604020202020204" pitchFamily="34" charset="0"/>
                      </a:endParaRPr>
                    </a:p>
                  </a:txBody>
                  <a:tcPr marL="34290" marR="34290" marT="10795" marB="0"/>
                </a:tc>
                <a:extLst>
                  <a:ext uri="{0D108BD9-81ED-4DB2-BD59-A6C34878D82A}">
                    <a16:rowId xmlns:a16="http://schemas.microsoft.com/office/drawing/2014/main" val="10003"/>
                  </a:ext>
                </a:extLst>
              </a:tr>
              <a:tr h="289185">
                <a:tc>
                  <a:txBody>
                    <a:bodyPr/>
                    <a:lstStyle/>
                    <a:p>
                      <a:pPr>
                        <a:lnSpc>
                          <a:spcPct val="115000"/>
                        </a:lnSpc>
                        <a:spcAft>
                          <a:spcPts val="0"/>
                        </a:spcAft>
                      </a:pPr>
                      <a:r>
                        <a:rPr lang="en-US" sz="1800">
                          <a:effectLst/>
                        </a:rPr>
                        <a:t>Vomiting</a:t>
                      </a:r>
                      <a:endParaRPr lang="fr-FR" sz="1800">
                        <a:effectLst/>
                        <a:latin typeface="Calibri" panose="020F0502020204030204" pitchFamily="34" charset="0"/>
                        <a:ea typeface="SimSun" panose="02010600030101010101" pitchFamily="2" charset="-122"/>
                        <a:cs typeface="Arial" panose="020B0604020202020204" pitchFamily="34" charset="0"/>
                      </a:endParaRPr>
                    </a:p>
                  </a:txBody>
                  <a:tcPr marL="34290" marR="34290" marT="10795" marB="0"/>
                </a:tc>
                <a:tc>
                  <a:txBody>
                    <a:bodyPr/>
                    <a:lstStyle/>
                    <a:p>
                      <a:pPr algn="ctr">
                        <a:lnSpc>
                          <a:spcPct val="115000"/>
                        </a:lnSpc>
                        <a:spcAft>
                          <a:spcPts val="0"/>
                        </a:spcAft>
                      </a:pPr>
                      <a:r>
                        <a:rPr lang="en-US" sz="1800">
                          <a:effectLst/>
                        </a:rPr>
                        <a:t>14</a:t>
                      </a:r>
                      <a:endParaRPr lang="fr-FR" sz="1800">
                        <a:effectLst/>
                        <a:latin typeface="Calibri" panose="020F0502020204030204" pitchFamily="34" charset="0"/>
                        <a:ea typeface="SimSun" panose="02010600030101010101" pitchFamily="2" charset="-122"/>
                        <a:cs typeface="Arial" panose="020B0604020202020204" pitchFamily="34" charset="0"/>
                      </a:endParaRPr>
                    </a:p>
                  </a:txBody>
                  <a:tcPr marL="34290" marR="34290" marT="10795" marB="0"/>
                </a:tc>
                <a:extLst>
                  <a:ext uri="{0D108BD9-81ED-4DB2-BD59-A6C34878D82A}">
                    <a16:rowId xmlns:a16="http://schemas.microsoft.com/office/drawing/2014/main" val="10004"/>
                  </a:ext>
                </a:extLst>
              </a:tr>
              <a:tr h="283569">
                <a:tc>
                  <a:txBody>
                    <a:bodyPr/>
                    <a:lstStyle/>
                    <a:p>
                      <a:pPr>
                        <a:lnSpc>
                          <a:spcPct val="115000"/>
                        </a:lnSpc>
                        <a:spcAft>
                          <a:spcPts val="0"/>
                        </a:spcAft>
                      </a:pPr>
                      <a:r>
                        <a:rPr lang="en-US" sz="1800">
                          <a:effectLst/>
                        </a:rPr>
                        <a:t>Confusion, agitation</a:t>
                      </a:r>
                      <a:endParaRPr lang="fr-FR" sz="1800">
                        <a:effectLst/>
                        <a:latin typeface="Calibri" panose="020F0502020204030204" pitchFamily="34" charset="0"/>
                        <a:ea typeface="SimSun" panose="02010600030101010101" pitchFamily="2" charset="-122"/>
                        <a:cs typeface="Arial" panose="020B0604020202020204" pitchFamily="34" charset="0"/>
                      </a:endParaRPr>
                    </a:p>
                  </a:txBody>
                  <a:tcPr marL="34290" marR="34290" marT="10795" marB="0"/>
                </a:tc>
                <a:tc>
                  <a:txBody>
                    <a:bodyPr/>
                    <a:lstStyle/>
                    <a:p>
                      <a:pPr algn="ctr">
                        <a:lnSpc>
                          <a:spcPct val="115000"/>
                        </a:lnSpc>
                        <a:spcAft>
                          <a:spcPts val="0"/>
                        </a:spcAft>
                      </a:pPr>
                      <a:r>
                        <a:rPr lang="en-US" sz="1800">
                          <a:effectLst/>
                        </a:rPr>
                        <a:t>11</a:t>
                      </a:r>
                      <a:endParaRPr lang="fr-FR" sz="1800">
                        <a:effectLst/>
                        <a:latin typeface="Calibri" panose="020F0502020204030204" pitchFamily="34" charset="0"/>
                        <a:ea typeface="SimSun" panose="02010600030101010101" pitchFamily="2" charset="-122"/>
                        <a:cs typeface="Arial" panose="020B0604020202020204" pitchFamily="34" charset="0"/>
                      </a:endParaRPr>
                    </a:p>
                  </a:txBody>
                  <a:tcPr marL="34290" marR="34290" marT="10795" marB="0"/>
                </a:tc>
                <a:extLst>
                  <a:ext uri="{0D108BD9-81ED-4DB2-BD59-A6C34878D82A}">
                    <a16:rowId xmlns:a16="http://schemas.microsoft.com/office/drawing/2014/main" val="10005"/>
                  </a:ext>
                </a:extLst>
              </a:tr>
              <a:tr h="288483">
                <a:tc>
                  <a:txBody>
                    <a:bodyPr/>
                    <a:lstStyle/>
                    <a:p>
                      <a:pPr>
                        <a:lnSpc>
                          <a:spcPct val="115000"/>
                        </a:lnSpc>
                        <a:spcAft>
                          <a:spcPts val="0"/>
                        </a:spcAft>
                      </a:pPr>
                      <a:r>
                        <a:rPr lang="en-US" sz="1800">
                          <a:effectLst/>
                        </a:rPr>
                        <a:t>Diarrhea</a:t>
                      </a:r>
                      <a:endParaRPr lang="fr-FR" sz="1800">
                        <a:effectLst/>
                        <a:latin typeface="Calibri" panose="020F0502020204030204" pitchFamily="34" charset="0"/>
                        <a:ea typeface="SimSun" panose="02010600030101010101" pitchFamily="2" charset="-122"/>
                        <a:cs typeface="Arial" panose="020B0604020202020204" pitchFamily="34" charset="0"/>
                      </a:endParaRPr>
                    </a:p>
                  </a:txBody>
                  <a:tcPr marL="34290" marR="34290" marT="10795" marB="0"/>
                </a:tc>
                <a:tc>
                  <a:txBody>
                    <a:bodyPr/>
                    <a:lstStyle/>
                    <a:p>
                      <a:pPr algn="ctr">
                        <a:lnSpc>
                          <a:spcPct val="115000"/>
                        </a:lnSpc>
                        <a:spcAft>
                          <a:spcPts val="0"/>
                        </a:spcAft>
                      </a:pPr>
                      <a:r>
                        <a:rPr lang="en-US" sz="1800">
                          <a:effectLst/>
                        </a:rPr>
                        <a:t>9</a:t>
                      </a:r>
                      <a:endParaRPr lang="fr-FR" sz="1800">
                        <a:effectLst/>
                        <a:latin typeface="Calibri" panose="020F0502020204030204" pitchFamily="34" charset="0"/>
                        <a:ea typeface="SimSun" panose="02010600030101010101" pitchFamily="2" charset="-122"/>
                        <a:cs typeface="Arial" panose="020B0604020202020204" pitchFamily="34" charset="0"/>
                      </a:endParaRPr>
                    </a:p>
                  </a:txBody>
                  <a:tcPr marL="34290" marR="34290" marT="10795" marB="0"/>
                </a:tc>
                <a:extLst>
                  <a:ext uri="{0D108BD9-81ED-4DB2-BD59-A6C34878D82A}">
                    <a16:rowId xmlns:a16="http://schemas.microsoft.com/office/drawing/2014/main" val="10006"/>
                  </a:ext>
                </a:extLst>
              </a:tr>
              <a:tr h="292694">
                <a:tc>
                  <a:txBody>
                    <a:bodyPr/>
                    <a:lstStyle/>
                    <a:p>
                      <a:pPr>
                        <a:lnSpc>
                          <a:spcPct val="115000"/>
                        </a:lnSpc>
                        <a:spcAft>
                          <a:spcPts val="0"/>
                        </a:spcAft>
                      </a:pPr>
                      <a:r>
                        <a:rPr lang="en-US" sz="1800">
                          <a:effectLst/>
                        </a:rPr>
                        <a:t>Respiratory signs</a:t>
                      </a:r>
                      <a:endParaRPr lang="fr-FR" sz="1800">
                        <a:effectLst/>
                        <a:latin typeface="Calibri" panose="020F0502020204030204" pitchFamily="34" charset="0"/>
                        <a:ea typeface="SimSun" panose="02010600030101010101" pitchFamily="2" charset="-122"/>
                        <a:cs typeface="Arial" panose="020B0604020202020204" pitchFamily="34" charset="0"/>
                      </a:endParaRPr>
                    </a:p>
                  </a:txBody>
                  <a:tcPr marL="34290" marR="34290" marT="10795" marB="0"/>
                </a:tc>
                <a:tc>
                  <a:txBody>
                    <a:bodyPr/>
                    <a:lstStyle/>
                    <a:p>
                      <a:pPr algn="ctr">
                        <a:lnSpc>
                          <a:spcPct val="115000"/>
                        </a:lnSpc>
                        <a:spcAft>
                          <a:spcPts val="0"/>
                        </a:spcAft>
                      </a:pPr>
                      <a:r>
                        <a:rPr lang="en-US" sz="1800">
                          <a:effectLst/>
                        </a:rPr>
                        <a:t>5</a:t>
                      </a:r>
                      <a:endParaRPr lang="fr-FR" sz="1800">
                        <a:effectLst/>
                        <a:latin typeface="Calibri" panose="020F0502020204030204" pitchFamily="34" charset="0"/>
                        <a:ea typeface="SimSun" panose="02010600030101010101" pitchFamily="2" charset="-122"/>
                        <a:cs typeface="Arial" panose="020B0604020202020204" pitchFamily="34" charset="0"/>
                      </a:endParaRPr>
                    </a:p>
                  </a:txBody>
                  <a:tcPr marL="34290" marR="34290" marT="10795" marB="0"/>
                </a:tc>
                <a:extLst>
                  <a:ext uri="{0D108BD9-81ED-4DB2-BD59-A6C34878D82A}">
                    <a16:rowId xmlns:a16="http://schemas.microsoft.com/office/drawing/2014/main" val="10007"/>
                  </a:ext>
                </a:extLst>
              </a:tr>
              <a:tr h="277252">
                <a:tc>
                  <a:txBody>
                    <a:bodyPr/>
                    <a:lstStyle/>
                    <a:p>
                      <a:pPr>
                        <a:lnSpc>
                          <a:spcPct val="115000"/>
                        </a:lnSpc>
                        <a:spcAft>
                          <a:spcPts val="0"/>
                        </a:spcAft>
                      </a:pPr>
                      <a:r>
                        <a:rPr lang="en-US" sz="1800">
                          <a:effectLst/>
                        </a:rPr>
                        <a:t>Purpura/Ecchymosis</a:t>
                      </a:r>
                      <a:endParaRPr lang="fr-FR" sz="1800">
                        <a:effectLst/>
                        <a:latin typeface="Calibri" panose="020F0502020204030204" pitchFamily="34" charset="0"/>
                        <a:ea typeface="SimSun" panose="02010600030101010101" pitchFamily="2" charset="-122"/>
                        <a:cs typeface="Arial" panose="020B0604020202020204" pitchFamily="34" charset="0"/>
                      </a:endParaRPr>
                    </a:p>
                  </a:txBody>
                  <a:tcPr marL="34290" marR="34290" marT="10795" marB="0"/>
                </a:tc>
                <a:tc>
                  <a:txBody>
                    <a:bodyPr/>
                    <a:lstStyle/>
                    <a:p>
                      <a:pPr algn="ctr">
                        <a:lnSpc>
                          <a:spcPct val="115000"/>
                        </a:lnSpc>
                        <a:spcAft>
                          <a:spcPts val="0"/>
                        </a:spcAft>
                      </a:pPr>
                      <a:r>
                        <a:rPr lang="en-US" sz="1800">
                          <a:effectLst/>
                        </a:rPr>
                        <a:t>6</a:t>
                      </a:r>
                      <a:endParaRPr lang="fr-FR" sz="1800">
                        <a:effectLst/>
                        <a:latin typeface="Calibri" panose="020F0502020204030204" pitchFamily="34" charset="0"/>
                        <a:ea typeface="SimSun" panose="02010600030101010101" pitchFamily="2" charset="-122"/>
                        <a:cs typeface="Arial" panose="020B0604020202020204" pitchFamily="34" charset="0"/>
                      </a:endParaRPr>
                    </a:p>
                  </a:txBody>
                  <a:tcPr marL="34290" marR="34290" marT="10795" marB="0"/>
                </a:tc>
                <a:extLst>
                  <a:ext uri="{0D108BD9-81ED-4DB2-BD59-A6C34878D82A}">
                    <a16:rowId xmlns:a16="http://schemas.microsoft.com/office/drawing/2014/main" val="10008"/>
                  </a:ext>
                </a:extLst>
              </a:tr>
              <a:tr h="291290">
                <a:tc>
                  <a:txBody>
                    <a:bodyPr/>
                    <a:lstStyle/>
                    <a:p>
                      <a:pPr>
                        <a:lnSpc>
                          <a:spcPct val="115000"/>
                        </a:lnSpc>
                        <a:spcAft>
                          <a:spcPts val="0"/>
                        </a:spcAft>
                      </a:pPr>
                      <a:r>
                        <a:rPr lang="en-US" sz="1800">
                          <a:effectLst/>
                        </a:rPr>
                        <a:t>Fever</a:t>
                      </a:r>
                      <a:endParaRPr lang="fr-FR" sz="1800">
                        <a:effectLst/>
                        <a:latin typeface="Calibri" panose="020F0502020204030204" pitchFamily="34" charset="0"/>
                        <a:ea typeface="SimSun" panose="02010600030101010101" pitchFamily="2" charset="-122"/>
                        <a:cs typeface="Arial" panose="020B0604020202020204" pitchFamily="34" charset="0"/>
                      </a:endParaRPr>
                    </a:p>
                  </a:txBody>
                  <a:tcPr marL="34290" marR="34290" marT="10795" marB="0"/>
                </a:tc>
                <a:tc>
                  <a:txBody>
                    <a:bodyPr/>
                    <a:lstStyle/>
                    <a:p>
                      <a:pPr algn="ctr">
                        <a:lnSpc>
                          <a:spcPct val="115000"/>
                        </a:lnSpc>
                        <a:spcAft>
                          <a:spcPts val="0"/>
                        </a:spcAft>
                      </a:pPr>
                      <a:r>
                        <a:rPr lang="en-US" sz="1800">
                          <a:effectLst/>
                        </a:rPr>
                        <a:t>1</a:t>
                      </a:r>
                      <a:endParaRPr lang="fr-FR" sz="1800">
                        <a:effectLst/>
                        <a:latin typeface="Calibri" panose="020F0502020204030204" pitchFamily="34" charset="0"/>
                        <a:ea typeface="SimSun" panose="02010600030101010101" pitchFamily="2" charset="-122"/>
                        <a:cs typeface="Arial" panose="020B0604020202020204" pitchFamily="34" charset="0"/>
                      </a:endParaRPr>
                    </a:p>
                  </a:txBody>
                  <a:tcPr marL="34290" marR="34290" marT="10795" marB="0"/>
                </a:tc>
                <a:extLst>
                  <a:ext uri="{0D108BD9-81ED-4DB2-BD59-A6C34878D82A}">
                    <a16:rowId xmlns:a16="http://schemas.microsoft.com/office/drawing/2014/main" val="10009"/>
                  </a:ext>
                </a:extLst>
              </a:tr>
              <a:tr h="285675">
                <a:tc>
                  <a:txBody>
                    <a:bodyPr/>
                    <a:lstStyle/>
                    <a:p>
                      <a:pPr>
                        <a:lnSpc>
                          <a:spcPct val="115000"/>
                        </a:lnSpc>
                        <a:spcAft>
                          <a:spcPts val="0"/>
                        </a:spcAft>
                      </a:pPr>
                      <a:r>
                        <a:rPr lang="en-US" sz="1800" dirty="0">
                          <a:effectLst/>
                        </a:rPr>
                        <a:t>Chest pain</a:t>
                      </a:r>
                      <a:endParaRPr lang="fr-FR" sz="1800" dirty="0">
                        <a:effectLst/>
                        <a:latin typeface="Calibri" panose="020F0502020204030204" pitchFamily="34" charset="0"/>
                        <a:ea typeface="SimSun" panose="02010600030101010101" pitchFamily="2" charset="-122"/>
                        <a:cs typeface="Arial" panose="020B0604020202020204" pitchFamily="34" charset="0"/>
                      </a:endParaRPr>
                    </a:p>
                  </a:txBody>
                  <a:tcPr marL="34290" marR="34290" marT="10795" marB="0"/>
                </a:tc>
                <a:tc>
                  <a:txBody>
                    <a:bodyPr/>
                    <a:lstStyle/>
                    <a:p>
                      <a:pPr algn="ctr">
                        <a:lnSpc>
                          <a:spcPct val="115000"/>
                        </a:lnSpc>
                        <a:spcAft>
                          <a:spcPts val="0"/>
                        </a:spcAft>
                      </a:pPr>
                      <a:r>
                        <a:rPr lang="en-US" sz="1800" dirty="0">
                          <a:effectLst/>
                        </a:rPr>
                        <a:t>5</a:t>
                      </a:r>
                      <a:endParaRPr lang="fr-FR" sz="1800" dirty="0">
                        <a:effectLst/>
                        <a:latin typeface="Calibri" panose="020F0502020204030204" pitchFamily="34" charset="0"/>
                        <a:ea typeface="SimSun" panose="02010600030101010101" pitchFamily="2" charset="-122"/>
                        <a:cs typeface="Arial" panose="020B0604020202020204" pitchFamily="34" charset="0"/>
                      </a:endParaRPr>
                    </a:p>
                  </a:txBody>
                  <a:tcPr marL="34290" marR="34290" marT="10795" marB="0"/>
                </a:tc>
                <a:extLst>
                  <a:ext uri="{0D108BD9-81ED-4DB2-BD59-A6C34878D82A}">
                    <a16:rowId xmlns:a16="http://schemas.microsoft.com/office/drawing/2014/main" val="10010"/>
                  </a:ext>
                </a:extLst>
              </a:tr>
            </a:tbl>
          </a:graphicData>
        </a:graphic>
      </p:graphicFrame>
      <p:sp>
        <p:nvSpPr>
          <p:cNvPr id="8" name="Rectangle 7"/>
          <p:cNvSpPr/>
          <p:nvPr/>
        </p:nvSpPr>
        <p:spPr>
          <a:xfrm>
            <a:off x="524656" y="2412759"/>
            <a:ext cx="10822898" cy="369332"/>
          </a:xfrm>
          <a:prstGeom prst="rect">
            <a:avLst/>
          </a:prstGeom>
        </p:spPr>
        <p:txBody>
          <a:bodyPr wrap="square">
            <a:spAutoFit/>
          </a:bodyPr>
          <a:lstStyle/>
          <a:p>
            <a:r>
              <a:rPr lang="en-US" i="1" dirty="0">
                <a:latin typeface="Source Sans Pro"/>
                <a:ea typeface="SimSun" panose="02010600030101010101" pitchFamily="2" charset="-122"/>
                <a:cs typeface="Times New Roman" panose="02020603050405020304" pitchFamily="18" charset="0"/>
              </a:rPr>
              <a:t>Table: Signs and symptoms of patients admitted from April 23 to 26 in </a:t>
            </a:r>
            <a:r>
              <a:rPr lang="en-US" i="1" dirty="0" err="1">
                <a:latin typeface="Source Sans Pro"/>
                <a:ea typeface="SimSun" panose="02010600030101010101" pitchFamily="2" charset="-122"/>
                <a:cs typeface="Times New Roman" panose="02020603050405020304" pitchFamily="18" charset="0"/>
              </a:rPr>
              <a:t>Bluetown</a:t>
            </a:r>
            <a:r>
              <a:rPr lang="en-US" i="1" dirty="0">
                <a:latin typeface="Source Sans Pro"/>
                <a:ea typeface="SimSun" panose="02010600030101010101" pitchFamily="2" charset="-122"/>
                <a:cs typeface="Times New Roman" panose="02020603050405020304" pitchFamily="18" charset="0"/>
              </a:rPr>
              <a:t> hospital.</a:t>
            </a:r>
            <a:endParaRPr lang="en-US" dirty="0"/>
          </a:p>
        </p:txBody>
      </p:sp>
    </p:spTree>
    <p:extLst>
      <p:ext uri="{BB962C8B-B14F-4D97-AF65-F5344CB8AC3E}">
        <p14:creationId xmlns:p14="http://schemas.microsoft.com/office/powerpoint/2010/main" val="3073298866"/>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 name="Title 1"/>
          <p:cNvSpPr txBox="1">
            <a:spLocks noGrp="1"/>
          </p:cNvSpPr>
          <p:nvPr>
            <p:ph type="title"/>
          </p:nvPr>
        </p:nvSpPr>
        <p:spPr>
          <a:xfrm>
            <a:off x="314598" y="586782"/>
            <a:ext cx="3264196" cy="1146575"/>
          </a:xfrm>
          <a:prstGeom prst="rect">
            <a:avLst/>
          </a:prstGeom>
        </p:spPr>
        <p:txBody>
          <a:bodyPr/>
          <a:lstStyle/>
          <a:p>
            <a:r>
              <a:rPr b="1" dirty="0"/>
              <a:t>Learning objectives</a:t>
            </a:r>
          </a:p>
        </p:txBody>
      </p:sp>
      <p:sp>
        <p:nvSpPr>
          <p:cNvPr id="290" name="Content Placeholder 2"/>
          <p:cNvSpPr txBox="1">
            <a:spLocks noGrp="1"/>
          </p:cNvSpPr>
          <p:nvPr>
            <p:ph type="body" idx="1"/>
          </p:nvPr>
        </p:nvSpPr>
        <p:spPr>
          <a:xfrm>
            <a:off x="4093670" y="586782"/>
            <a:ext cx="7529515" cy="5546726"/>
          </a:xfrm>
          <a:prstGeom prst="rect">
            <a:avLst/>
          </a:prstGeom>
        </p:spPr>
        <p:txBody>
          <a:bodyPr>
            <a:normAutofit/>
          </a:bodyPr>
          <a:lstStyle/>
          <a:p>
            <a:pPr defTabSz="286426">
              <a:lnSpc>
                <a:spcPct val="100000"/>
              </a:lnSpc>
              <a:spcBef>
                <a:spcPts val="900"/>
              </a:spcBef>
              <a:defRPr sz="2376"/>
            </a:pPr>
            <a:endParaRPr lang="en-US" dirty="0">
              <a:solidFill>
                <a:srgbClr val="10253F"/>
              </a:solidFill>
              <a:latin typeface="Source Sans Pro"/>
              <a:ea typeface="Arial"/>
              <a:cs typeface="Arial"/>
            </a:endParaRPr>
          </a:p>
          <a:p>
            <a:pPr lvl="0" defTabSz="914400" hangingPunct="0">
              <a:lnSpc>
                <a:spcPct val="100000"/>
              </a:lnSpc>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latin typeface="Source Sans Pro"/>
                <a:ea typeface="Arial"/>
                <a:cs typeface="Arial"/>
              </a:rPr>
              <a:t>At the end of this case study, you will be able to:</a:t>
            </a:r>
          </a:p>
          <a:p>
            <a:pPr marL="457200" lvl="0" indent="-457200" defTabSz="914400" hangingPunct="0">
              <a:lnSpc>
                <a:spcPct val="100000"/>
              </a:lnSpc>
              <a:spcBef>
                <a:spcPts val="500"/>
              </a:spcBef>
              <a:buClr>
                <a:srgbClr val="65A000"/>
              </a:buClr>
              <a:buSzPct val="100000"/>
              <a:buFont typeface="+mj-lt"/>
              <a:buAutoNum type="arabicPeriod"/>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latin typeface="Source Sans Pro"/>
                <a:ea typeface="Arial"/>
                <a:cs typeface="Arial"/>
              </a:rPr>
              <a:t>Identify the different steps of an epidemic investigation </a:t>
            </a:r>
            <a:endParaRPr lang="fr-FR" dirty="0">
              <a:solidFill>
                <a:srgbClr val="10253F"/>
              </a:solidFill>
              <a:latin typeface="Source Sans Pro"/>
              <a:ea typeface="Arial"/>
              <a:cs typeface="Arial"/>
            </a:endParaRPr>
          </a:p>
          <a:p>
            <a:pPr marL="457200" lvl="0" indent="-457200" defTabSz="914400" hangingPunct="0">
              <a:lnSpc>
                <a:spcPct val="100000"/>
              </a:lnSpc>
              <a:spcBef>
                <a:spcPts val="500"/>
              </a:spcBef>
              <a:buClr>
                <a:srgbClr val="65A000"/>
              </a:buClr>
              <a:buSzPct val="100000"/>
              <a:buFont typeface="+mj-lt"/>
              <a:buAutoNum type="arabicPeriod"/>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latin typeface="Source Sans Pro"/>
                <a:ea typeface="Arial"/>
                <a:cs typeface="Arial"/>
              </a:rPr>
              <a:t>Explain the rationality behind every step and how steps are articulated within each other    </a:t>
            </a:r>
            <a:endParaRPr lang="fr-FR" dirty="0">
              <a:solidFill>
                <a:srgbClr val="10253F"/>
              </a:solidFill>
              <a:latin typeface="Source Sans Pro"/>
              <a:ea typeface="Arial"/>
              <a:cs typeface="Arial"/>
            </a:endParaRPr>
          </a:p>
          <a:p>
            <a:pPr marL="457200" lvl="0" indent="-457200" defTabSz="914400" hangingPunct="0">
              <a:lnSpc>
                <a:spcPct val="100000"/>
              </a:lnSpc>
              <a:spcBef>
                <a:spcPts val="500"/>
              </a:spcBef>
              <a:buClr>
                <a:srgbClr val="65A000"/>
              </a:buClr>
              <a:buSzPct val="100000"/>
              <a:buFont typeface="+mj-lt"/>
              <a:buAutoNum type="arabicPeriod"/>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latin typeface="Source Sans Pro"/>
                <a:ea typeface="Arial"/>
                <a:cs typeface="Arial"/>
              </a:rPr>
              <a:t>Conduct Time, Person, Place description </a:t>
            </a:r>
            <a:endParaRPr lang="fr-FR" dirty="0">
              <a:solidFill>
                <a:srgbClr val="10253F"/>
              </a:solidFill>
              <a:latin typeface="Source Sans Pro"/>
              <a:ea typeface="Arial"/>
              <a:cs typeface="Arial"/>
            </a:endParaRPr>
          </a:p>
          <a:p>
            <a:pPr marL="457200" lvl="0" indent="-457200" defTabSz="914400" hangingPunct="0">
              <a:lnSpc>
                <a:spcPct val="100000"/>
              </a:lnSpc>
              <a:spcBef>
                <a:spcPts val="500"/>
              </a:spcBef>
              <a:buClr>
                <a:srgbClr val="65A000"/>
              </a:buClr>
              <a:buSzPct val="100000"/>
              <a:buFont typeface="+mj-lt"/>
              <a:buAutoNum type="arabicPeriod"/>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latin typeface="Source Sans Pro"/>
                <a:ea typeface="Arial"/>
                <a:cs typeface="Arial"/>
              </a:rPr>
              <a:t>Draft and discuss hypothesis regarding transmission and origin of the agent causing the outbreak.</a:t>
            </a:r>
            <a:endParaRPr lang="fr-FR" dirty="0">
              <a:solidFill>
                <a:srgbClr val="10253F"/>
              </a:solidFill>
              <a:latin typeface="Source Sans Pro"/>
              <a:ea typeface="Arial"/>
              <a:cs typeface="Arial"/>
            </a:endParaRPr>
          </a:p>
          <a:p>
            <a:pPr marL="307975" indent="-307975" defTabSz="914400" hangingPunct="0">
              <a:lnSpc>
                <a:spcPct val="100000"/>
              </a:lnSpc>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en-US" dirty="0">
              <a:solidFill>
                <a:srgbClr val="10253F"/>
              </a:solidFill>
              <a:latin typeface="Source Sans Pro"/>
              <a:ea typeface="Arial"/>
              <a:cs typeface="Arial"/>
            </a:endParaRPr>
          </a:p>
        </p:txBody>
      </p:sp>
    </p:spTree>
    <p:extLst>
      <p:ext uri="{BB962C8B-B14F-4D97-AF65-F5344CB8AC3E}">
        <p14:creationId xmlns:p14="http://schemas.microsoft.com/office/powerpoint/2010/main" val="2564941800"/>
      </p:ext>
    </p:extLst>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2"/>
          </p:nvPr>
        </p:nvSpPr>
        <p:spPr/>
        <p:txBody>
          <a:bodyPr/>
          <a:lstStyle/>
          <a:p>
            <a:pPr hangingPunct="0"/>
            <a:fld id="{86CB4B4D-7CA3-9044-876B-883B54F8677D}" type="slidenum">
              <a:rPr lang="fr-FR" kern="0" smtClean="0">
                <a:solidFill>
                  <a:srgbClr val="000000"/>
                </a:solidFill>
                <a:latin typeface="Calibri"/>
                <a:cs typeface="Calibri"/>
                <a:sym typeface="Calibri"/>
              </a:rPr>
              <a:pPr hangingPunct="0"/>
              <a:t>40</a:t>
            </a:fld>
            <a:endParaRPr lang="fr-FR" kern="0">
              <a:solidFill>
                <a:srgbClr val="000000"/>
              </a:solidFill>
              <a:latin typeface="Calibri"/>
              <a:cs typeface="Calibri"/>
              <a:sym typeface="Calibri"/>
            </a:endParaRPr>
          </a:p>
        </p:txBody>
      </p:sp>
      <p:sp>
        <p:nvSpPr>
          <p:cNvPr id="8" name="Rectangle 7"/>
          <p:cNvSpPr/>
          <p:nvPr/>
        </p:nvSpPr>
        <p:spPr>
          <a:xfrm>
            <a:off x="254832" y="1287859"/>
            <a:ext cx="11722307" cy="2611484"/>
          </a:xfrm>
          <a:prstGeom prst="rect">
            <a:avLst/>
          </a:prstGeom>
        </p:spPr>
        <p:txBody>
          <a:bodyPr wrap="square">
            <a:spAutoFit/>
          </a:bodyPr>
          <a:lstStyle/>
          <a:p>
            <a:pPr>
              <a:lnSpc>
                <a:spcPct val="115000"/>
              </a:lnSpc>
            </a:pPr>
            <a:r>
              <a:rPr lang="en-GB" sz="2400" b="1" dirty="0">
                <a:solidFill>
                  <a:srgbClr val="65A200"/>
                </a:solidFill>
                <a:latin typeface="+mn-lt"/>
                <a:ea typeface="SimSun" panose="02010600030101010101" pitchFamily="2" charset="-122"/>
                <a:cs typeface="Arial" panose="020B0604020202020204" pitchFamily="34" charset="0"/>
              </a:rPr>
              <a:t>Question 3a: </a:t>
            </a:r>
            <a:endParaRPr lang="fr-FR" sz="2400" b="1" dirty="0">
              <a:solidFill>
                <a:srgbClr val="65A200"/>
              </a:solidFill>
              <a:latin typeface="+mn-lt"/>
              <a:ea typeface="SimSun" panose="02010600030101010101" pitchFamily="2" charset="-122"/>
              <a:cs typeface="Arial" panose="020B0604020202020204" pitchFamily="34" charset="0"/>
            </a:endParaRPr>
          </a:p>
          <a:p>
            <a:pPr lvl="0">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mn-lt"/>
                <a:ea typeface="Arial"/>
                <a:cs typeface="Arial"/>
              </a:rPr>
              <a:t>What are the usual criteria that must be included in an outbreak case definition? </a:t>
            </a:r>
            <a:endParaRPr lang="fr-FR" sz="2400" dirty="0">
              <a:solidFill>
                <a:srgbClr val="10253F"/>
              </a:solidFill>
              <a:latin typeface="+mn-lt"/>
              <a:ea typeface="Arial"/>
              <a:cs typeface="Arial"/>
            </a:endParaRPr>
          </a:p>
          <a:p>
            <a:r>
              <a:rPr lang="en-GB" sz="2400" b="1" dirty="0"/>
              <a:t> </a:t>
            </a:r>
            <a:endParaRPr lang="fr-FR" sz="2400" dirty="0"/>
          </a:p>
          <a:p>
            <a:pPr>
              <a:lnSpc>
                <a:spcPct val="115000"/>
              </a:lnSpc>
            </a:pPr>
            <a:r>
              <a:rPr lang="en-GB" sz="2400" b="1" dirty="0">
                <a:solidFill>
                  <a:srgbClr val="65A200"/>
                </a:solidFill>
                <a:latin typeface="+mn-lt"/>
                <a:ea typeface="SimSun" panose="02010600030101010101" pitchFamily="2" charset="-122"/>
                <a:cs typeface="Arial" panose="020B0604020202020204" pitchFamily="34" charset="0"/>
              </a:rPr>
              <a:t>Question 3b: </a:t>
            </a:r>
            <a:endParaRPr lang="fr-FR" sz="2400" b="1" dirty="0">
              <a:solidFill>
                <a:srgbClr val="65A200"/>
              </a:solidFill>
              <a:latin typeface="+mn-lt"/>
              <a:ea typeface="SimSun" panose="02010600030101010101" pitchFamily="2" charset="-122"/>
              <a:cs typeface="Arial" panose="020B0604020202020204" pitchFamily="34" charset="0"/>
            </a:endParaRPr>
          </a:p>
          <a:p>
            <a:pPr>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mn-lt"/>
                <a:ea typeface="Arial"/>
                <a:cs typeface="Arial"/>
              </a:rPr>
              <a:t>Propose a case definition for this outbreak.</a:t>
            </a:r>
            <a:endParaRPr lang="fr-FR" sz="2400" dirty="0">
              <a:solidFill>
                <a:srgbClr val="10253F"/>
              </a:solidFill>
              <a:latin typeface="+mn-lt"/>
              <a:ea typeface="Arial"/>
              <a:cs typeface="Arial"/>
            </a:endParaRPr>
          </a:p>
          <a:p>
            <a:pPr marL="307975" indent="-307975">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fr-FR" sz="2400" dirty="0">
              <a:solidFill>
                <a:srgbClr val="10253F"/>
              </a:solidFill>
              <a:latin typeface="+mn-lt"/>
              <a:ea typeface="Arial"/>
              <a:cs typeface="Arial"/>
            </a:endParaRPr>
          </a:p>
        </p:txBody>
      </p:sp>
      <p:sp>
        <p:nvSpPr>
          <p:cNvPr id="10" name="TextBox 5"/>
          <p:cNvSpPr txBox="1"/>
          <p:nvPr/>
        </p:nvSpPr>
        <p:spPr>
          <a:xfrm>
            <a:off x="144905" y="14485"/>
            <a:ext cx="6385810"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en-US" b="1" dirty="0"/>
              <a:t>Episode 3: Case definition</a:t>
            </a:r>
            <a:endParaRPr b="1" dirty="0"/>
          </a:p>
        </p:txBody>
      </p:sp>
    </p:spTree>
    <p:extLst>
      <p:ext uri="{BB962C8B-B14F-4D97-AF65-F5344CB8AC3E}">
        <p14:creationId xmlns:p14="http://schemas.microsoft.com/office/powerpoint/2010/main" val="3810697674"/>
      </p:ext>
    </p:extLst>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 name="Content Placeholder 2"/>
          <p:cNvSpPr txBox="1">
            <a:spLocks noGrp="1"/>
          </p:cNvSpPr>
          <p:nvPr>
            <p:ph type="body" idx="1"/>
          </p:nvPr>
        </p:nvSpPr>
        <p:spPr>
          <a:xfrm>
            <a:off x="282048" y="1531870"/>
            <a:ext cx="11092722" cy="3906905"/>
          </a:xfrm>
          <a:prstGeom prst="rect">
            <a:avLst/>
          </a:prstGeom>
        </p:spPr>
        <p:txBody>
          <a:bodyPr>
            <a:noAutofit/>
          </a:bodyPr>
          <a:lstStyle/>
          <a:p>
            <a:pPr lvl="0" fontAlgn="base">
              <a:buClr>
                <a:srgbClr val="65A000"/>
              </a:buClr>
            </a:pPr>
            <a:r>
              <a:rPr lang="en-US" dirty="0">
                <a:solidFill>
                  <a:srgbClr val="10253F"/>
                </a:solidFill>
                <a:ea typeface="Arial"/>
                <a:cs typeface="Arial"/>
              </a:rPr>
              <a:t>What are the usual criteria that must be included in an outbreak case definition?</a:t>
            </a:r>
          </a:p>
          <a:p>
            <a:pPr lvl="0" fontAlgn="base">
              <a:buClr>
                <a:srgbClr val="65A000"/>
              </a:buClr>
            </a:pPr>
            <a:endParaRPr lang="en-US" dirty="0">
              <a:solidFill>
                <a:srgbClr val="65A000"/>
              </a:solidFill>
              <a:ea typeface="Arial"/>
              <a:cs typeface="Arial"/>
            </a:endParaRPr>
          </a:p>
          <a:p>
            <a:pPr lvl="0" fontAlgn="base">
              <a:buClr>
                <a:srgbClr val="65A000"/>
              </a:buClr>
            </a:pPr>
            <a:r>
              <a:rPr lang="en-US" dirty="0">
                <a:solidFill>
                  <a:schemeClr val="tx1"/>
                </a:solidFill>
                <a:ea typeface="Arial"/>
                <a:cs typeface="Arial"/>
              </a:rPr>
              <a:t>A case definition is based on clinical criteria and include place and time limits:</a:t>
            </a:r>
            <a:endParaRPr lang="fr-FR" dirty="0">
              <a:solidFill>
                <a:schemeClr val="tx1"/>
              </a:solidFill>
              <a:ea typeface="Arial"/>
              <a:cs typeface="Arial"/>
            </a:endParaRPr>
          </a:p>
          <a:p>
            <a:pPr marL="674190" lvl="1" indent="-457200" fontAlgn="base">
              <a:buClr>
                <a:srgbClr val="65A000"/>
              </a:buClr>
              <a:buFont typeface="Arial" panose="020B0604020202020204" pitchFamily="34" charset="0"/>
              <a:buChar char="•"/>
            </a:pPr>
            <a:endParaRPr lang="en-US" b="1" dirty="0">
              <a:solidFill>
                <a:srgbClr val="65A000"/>
              </a:solidFill>
              <a:ea typeface="Arial"/>
              <a:cs typeface="Arial"/>
            </a:endParaRPr>
          </a:p>
          <a:p>
            <a:pPr lvl="1" indent="0" fontAlgn="base">
              <a:buClr>
                <a:srgbClr val="65A000"/>
              </a:buClr>
              <a:buNone/>
            </a:pPr>
            <a:r>
              <a:rPr lang="en-US" b="1" dirty="0">
                <a:solidFill>
                  <a:srgbClr val="65A000"/>
                </a:solidFill>
                <a:ea typeface="Arial"/>
                <a:cs typeface="Arial"/>
              </a:rPr>
              <a:t>Clinical criteria: </a:t>
            </a:r>
          </a:p>
          <a:p>
            <a:pPr marL="963509" lvl="3" indent="-457200" fontAlgn="base">
              <a:buClr>
                <a:srgbClr val="65A000"/>
              </a:buClr>
              <a:buFont typeface="Arial" panose="020B0604020202020204" pitchFamily="34" charset="0"/>
              <a:buChar char="•"/>
            </a:pPr>
            <a:r>
              <a:rPr lang="en-US" dirty="0">
                <a:solidFill>
                  <a:schemeClr val="tx2">
                    <a:lumMod val="50000"/>
                  </a:schemeClr>
                </a:solidFill>
                <a:ea typeface="Arial"/>
                <a:cs typeface="Arial"/>
              </a:rPr>
              <a:t>The most frequently cited clinical signs and symptoms: Weakness, headaches, abdominal pain, vomiting, confusion and diarrhea, death.</a:t>
            </a:r>
            <a:endParaRPr lang="fr-FR" dirty="0">
              <a:solidFill>
                <a:schemeClr val="tx2">
                  <a:lumMod val="50000"/>
                </a:schemeClr>
              </a:solidFill>
              <a:ea typeface="Arial"/>
              <a:cs typeface="Arial"/>
            </a:endParaRPr>
          </a:p>
          <a:p>
            <a:pPr marL="963509" lvl="3" indent="-457200" fontAlgn="base">
              <a:buClr>
                <a:srgbClr val="65A000"/>
              </a:buClr>
              <a:buFont typeface="Arial" panose="020B0604020202020204" pitchFamily="34" charset="0"/>
              <a:buChar char="•"/>
            </a:pPr>
            <a:r>
              <a:rPr lang="en-US" dirty="0">
                <a:solidFill>
                  <a:schemeClr val="tx2">
                    <a:lumMod val="50000"/>
                  </a:schemeClr>
                </a:solidFill>
                <a:ea typeface="Arial"/>
                <a:cs typeface="Arial"/>
              </a:rPr>
              <a:t>Define the study population to include patients susceptible of being exposed. IN case of case-control study, Cases and controls are defined as belonging to that study population.</a:t>
            </a:r>
            <a:endParaRPr lang="fr-FR" dirty="0">
              <a:solidFill>
                <a:schemeClr val="tx2">
                  <a:lumMod val="50000"/>
                </a:schemeClr>
              </a:solidFill>
              <a:ea typeface="Arial"/>
              <a:cs typeface="Arial"/>
            </a:endParaRPr>
          </a:p>
        </p:txBody>
      </p:sp>
      <p:sp>
        <p:nvSpPr>
          <p:cNvPr id="321" name="TextBox 5"/>
          <p:cNvSpPr txBox="1"/>
          <p:nvPr/>
        </p:nvSpPr>
        <p:spPr>
          <a:xfrm>
            <a:off x="104931" y="12114"/>
            <a:ext cx="10277723"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en-US" b="1" dirty="0"/>
              <a:t>Episode 3</a:t>
            </a:r>
            <a:r>
              <a:rPr lang="fr-FR" b="1" dirty="0"/>
              <a:t> </a:t>
            </a:r>
            <a:r>
              <a:rPr b="1" dirty="0"/>
              <a:t>Debriefing (</a:t>
            </a:r>
            <a:r>
              <a:rPr lang="fr-FR" b="1" dirty="0"/>
              <a:t>1</a:t>
            </a:r>
            <a:r>
              <a:rPr b="1" dirty="0"/>
              <a:t>)</a:t>
            </a:r>
          </a:p>
        </p:txBody>
      </p:sp>
      <p:sp>
        <p:nvSpPr>
          <p:cNvPr id="3" name="Rectangle 2"/>
          <p:cNvSpPr/>
          <p:nvPr/>
        </p:nvSpPr>
        <p:spPr>
          <a:xfrm>
            <a:off x="0" y="824314"/>
            <a:ext cx="3818353" cy="480131"/>
          </a:xfrm>
          <a:prstGeom prst="rect">
            <a:avLst/>
          </a:prstGeom>
        </p:spPr>
        <p:txBody>
          <a:bodyPr wrap="none">
            <a:spAutoFit/>
          </a:bodyPr>
          <a:lstStyle/>
          <a:p>
            <a:pPr marL="16933" defTabSz="289320">
              <a:lnSpc>
                <a:spcPct val="90000"/>
              </a:lnSpc>
              <a:spcBef>
                <a:spcPts val="160"/>
              </a:spcBef>
            </a:pPr>
            <a:r>
              <a:rPr lang="en-US" sz="2800" b="1" dirty="0">
                <a:solidFill>
                  <a:srgbClr val="9B1E1A"/>
                </a:solidFill>
                <a:latin typeface="Source Sans Pro"/>
                <a:ea typeface="+mj-ea"/>
                <a:sym typeface="Source Sans Pro Bold"/>
              </a:rPr>
              <a:t>Answer question 3a: </a:t>
            </a:r>
          </a:p>
        </p:txBody>
      </p:sp>
    </p:spTree>
    <p:extLst>
      <p:ext uri="{BB962C8B-B14F-4D97-AF65-F5344CB8AC3E}">
        <p14:creationId xmlns:p14="http://schemas.microsoft.com/office/powerpoint/2010/main" val="3541717098"/>
      </p:ext>
    </p:ext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 name="Content Placeholder 2"/>
          <p:cNvSpPr txBox="1">
            <a:spLocks noGrp="1"/>
          </p:cNvSpPr>
          <p:nvPr>
            <p:ph type="body" idx="1"/>
          </p:nvPr>
        </p:nvSpPr>
        <p:spPr>
          <a:xfrm>
            <a:off x="282048" y="1304445"/>
            <a:ext cx="11092722" cy="2968053"/>
          </a:xfrm>
          <a:prstGeom prst="rect">
            <a:avLst/>
          </a:prstGeom>
        </p:spPr>
        <p:txBody>
          <a:bodyPr>
            <a:noAutofit/>
          </a:bodyPr>
          <a:lstStyle/>
          <a:p>
            <a:pPr lvl="1" indent="0" fontAlgn="base">
              <a:buClr>
                <a:srgbClr val="65A000"/>
              </a:buClr>
              <a:buNone/>
            </a:pPr>
            <a:r>
              <a:rPr lang="en-US" b="1" dirty="0">
                <a:solidFill>
                  <a:srgbClr val="65A000"/>
                </a:solidFill>
                <a:ea typeface="Arial"/>
                <a:cs typeface="Arial"/>
              </a:rPr>
              <a:t>Time: </a:t>
            </a:r>
          </a:p>
          <a:p>
            <a:pPr marL="963509" lvl="3" indent="-457200" fontAlgn="base">
              <a:buClr>
                <a:srgbClr val="65A000"/>
              </a:buClr>
              <a:buFont typeface="Arial" panose="020B0604020202020204" pitchFamily="34" charset="0"/>
              <a:buChar char="•"/>
            </a:pPr>
            <a:r>
              <a:rPr lang="en-US" sz="2200" dirty="0">
                <a:solidFill>
                  <a:schemeClr val="tx2">
                    <a:lumMod val="50000"/>
                  </a:schemeClr>
                </a:solidFill>
                <a:ea typeface="Arial"/>
                <a:cs typeface="Arial"/>
              </a:rPr>
              <a:t>We use two incubation periods to start the active search of cases. Here, assuming the contamination took place at the funeral, the majority of the patients got sick 4 days after the exposure. Two incubation period is 8 days. 23 minus 8 is 15.</a:t>
            </a:r>
            <a:endParaRPr lang="fr-FR" sz="2200" dirty="0">
              <a:solidFill>
                <a:schemeClr val="tx2">
                  <a:lumMod val="50000"/>
                </a:schemeClr>
              </a:solidFill>
              <a:ea typeface="Arial"/>
              <a:cs typeface="Arial"/>
            </a:endParaRPr>
          </a:p>
          <a:p>
            <a:pPr marL="963509" lvl="3" indent="-457200" fontAlgn="base">
              <a:buClr>
                <a:srgbClr val="65A000"/>
              </a:buClr>
              <a:buFont typeface="Arial" panose="020B0604020202020204" pitchFamily="34" charset="0"/>
              <a:buChar char="•"/>
            </a:pPr>
            <a:r>
              <a:rPr lang="en-US" sz="2200" dirty="0">
                <a:solidFill>
                  <a:schemeClr val="tx2">
                    <a:lumMod val="50000"/>
                  </a:schemeClr>
                </a:solidFill>
                <a:ea typeface="Arial"/>
                <a:cs typeface="Arial"/>
              </a:rPr>
              <a:t>Lately we learned that the first case reported signs on April 21st at 10.00 AM. She participated in the funeral and prepared tea (designating any beverage). She was admitted on April 23rd and died on 25th. Initial diagnosis was high blood pressure. She was secondarily included among the cases and positive in lab test.</a:t>
            </a:r>
            <a:endParaRPr lang="fr-FR" sz="2200" dirty="0">
              <a:solidFill>
                <a:schemeClr val="tx2">
                  <a:lumMod val="50000"/>
                </a:schemeClr>
              </a:solidFill>
              <a:ea typeface="Arial"/>
              <a:cs typeface="Arial"/>
            </a:endParaRPr>
          </a:p>
          <a:p>
            <a:pPr lvl="1" indent="0" fontAlgn="base">
              <a:buClr>
                <a:srgbClr val="65A000"/>
              </a:buClr>
              <a:buNone/>
            </a:pPr>
            <a:r>
              <a:rPr lang="en-US" b="1" dirty="0">
                <a:solidFill>
                  <a:srgbClr val="65A000"/>
                </a:solidFill>
                <a:ea typeface="Arial"/>
                <a:cs typeface="Arial"/>
              </a:rPr>
              <a:t>Place: </a:t>
            </a:r>
          </a:p>
          <a:p>
            <a:pPr marL="963509" lvl="3" indent="-457200" fontAlgn="base">
              <a:buClr>
                <a:srgbClr val="65A000"/>
              </a:buClr>
              <a:buFont typeface="Arial" panose="020B0604020202020204" pitchFamily="34" charset="0"/>
              <a:buChar char="•"/>
            </a:pPr>
            <a:r>
              <a:rPr lang="en-US" sz="2200" dirty="0">
                <a:solidFill>
                  <a:schemeClr val="tx2">
                    <a:lumMod val="50000"/>
                  </a:schemeClr>
                </a:solidFill>
                <a:ea typeface="Arial"/>
                <a:cs typeface="Arial"/>
              </a:rPr>
              <a:t>Several attendees lived in other counties. The place of living should not be used here. </a:t>
            </a:r>
          </a:p>
          <a:p>
            <a:pPr marL="963509" lvl="3" indent="-457200" fontAlgn="base">
              <a:buClr>
                <a:srgbClr val="65A000"/>
              </a:buClr>
              <a:buFont typeface="Arial" panose="020B0604020202020204" pitchFamily="34" charset="0"/>
              <a:buChar char="•"/>
            </a:pPr>
            <a:r>
              <a:rPr lang="en-US" sz="2200" dirty="0">
                <a:solidFill>
                  <a:schemeClr val="tx2">
                    <a:lumMod val="50000"/>
                  </a:schemeClr>
                </a:solidFill>
                <a:ea typeface="Arial"/>
                <a:cs typeface="Arial"/>
              </a:rPr>
              <a:t>One patient who attended the funeral was recognized in Montserrat county where he lives with his family. Having visited the affected county limits the investigation to cases related to this event. </a:t>
            </a:r>
            <a:endParaRPr lang="fr-FR" sz="2200" dirty="0">
              <a:solidFill>
                <a:schemeClr val="tx2">
                  <a:lumMod val="50000"/>
                </a:schemeClr>
              </a:solidFill>
              <a:ea typeface="Arial"/>
              <a:cs typeface="Arial"/>
            </a:endParaRPr>
          </a:p>
        </p:txBody>
      </p:sp>
      <p:sp>
        <p:nvSpPr>
          <p:cNvPr id="321" name="TextBox 5"/>
          <p:cNvSpPr txBox="1"/>
          <p:nvPr/>
        </p:nvSpPr>
        <p:spPr>
          <a:xfrm>
            <a:off x="104931" y="12114"/>
            <a:ext cx="10277723"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en-US" b="1" dirty="0"/>
              <a:t>Episode 3</a:t>
            </a:r>
            <a:r>
              <a:rPr lang="fr-FR" b="1" dirty="0"/>
              <a:t> </a:t>
            </a:r>
            <a:r>
              <a:rPr b="1" dirty="0"/>
              <a:t>Debriefing (</a:t>
            </a:r>
            <a:r>
              <a:rPr lang="fr-FR" b="1" dirty="0"/>
              <a:t>2</a:t>
            </a:r>
            <a:r>
              <a:rPr b="1" dirty="0"/>
              <a:t>)</a:t>
            </a:r>
          </a:p>
        </p:txBody>
      </p:sp>
      <p:sp>
        <p:nvSpPr>
          <p:cNvPr id="3" name="Rectangle 2"/>
          <p:cNvSpPr/>
          <p:nvPr/>
        </p:nvSpPr>
        <p:spPr>
          <a:xfrm>
            <a:off x="0" y="824314"/>
            <a:ext cx="5656998" cy="480131"/>
          </a:xfrm>
          <a:prstGeom prst="rect">
            <a:avLst/>
          </a:prstGeom>
        </p:spPr>
        <p:txBody>
          <a:bodyPr wrap="none">
            <a:spAutoFit/>
          </a:bodyPr>
          <a:lstStyle/>
          <a:p>
            <a:pPr marL="16933" defTabSz="289320">
              <a:lnSpc>
                <a:spcPct val="90000"/>
              </a:lnSpc>
              <a:spcBef>
                <a:spcPts val="160"/>
              </a:spcBef>
            </a:pPr>
            <a:r>
              <a:rPr lang="en-US" sz="2800" b="1" dirty="0">
                <a:solidFill>
                  <a:srgbClr val="9B1E1A"/>
                </a:solidFill>
                <a:latin typeface="Source Sans Pro"/>
                <a:ea typeface="+mj-ea"/>
                <a:sym typeface="Source Sans Pro Bold"/>
              </a:rPr>
              <a:t>Answer question 3a (continue): </a:t>
            </a:r>
          </a:p>
        </p:txBody>
      </p:sp>
    </p:spTree>
    <p:extLst>
      <p:ext uri="{BB962C8B-B14F-4D97-AF65-F5344CB8AC3E}">
        <p14:creationId xmlns:p14="http://schemas.microsoft.com/office/powerpoint/2010/main" val="4027364498"/>
      </p:ext>
    </p:extLst>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 name="Content Placeholder 2"/>
          <p:cNvSpPr txBox="1">
            <a:spLocks noGrp="1"/>
          </p:cNvSpPr>
          <p:nvPr>
            <p:ph type="body" idx="1"/>
          </p:nvPr>
        </p:nvSpPr>
        <p:spPr>
          <a:xfrm>
            <a:off x="479684" y="1531870"/>
            <a:ext cx="10895085" cy="2968053"/>
          </a:xfrm>
          <a:prstGeom prst="rect">
            <a:avLst/>
          </a:prstGeom>
        </p:spPr>
        <p:txBody>
          <a:bodyPr>
            <a:noAutofit/>
          </a:bodyPr>
          <a:lstStyle/>
          <a:p>
            <a:pPr marL="307975" indent="-307975">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en-US" dirty="0">
              <a:solidFill>
                <a:srgbClr val="10253F"/>
              </a:solidFill>
              <a:ea typeface="Arial"/>
              <a:cs typeface="Arial"/>
            </a:endParaRPr>
          </a:p>
          <a:p>
            <a:pPr marL="307975" indent="-307975">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ea typeface="Arial"/>
                <a:cs typeface="Arial"/>
              </a:rPr>
              <a:t>Propose a case definition for this outbreak.</a:t>
            </a:r>
            <a:endParaRPr lang="fr-FR" dirty="0">
              <a:solidFill>
                <a:srgbClr val="10253F"/>
              </a:solidFill>
              <a:ea typeface="Arial"/>
              <a:cs typeface="Arial"/>
            </a:endParaRPr>
          </a:p>
          <a:p>
            <a:r>
              <a:rPr lang="en-US" dirty="0"/>
              <a:t> </a:t>
            </a:r>
            <a:endParaRPr lang="fr-FR" sz="2800" dirty="0"/>
          </a:p>
          <a:p>
            <a:pPr lvl="0"/>
            <a:r>
              <a:rPr lang="en-US" b="1" dirty="0">
                <a:solidFill>
                  <a:srgbClr val="65A000"/>
                </a:solidFill>
                <a:ea typeface="Arial"/>
                <a:cs typeface="Arial"/>
              </a:rPr>
              <a:t>Suspected case: </a:t>
            </a:r>
            <a:r>
              <a:rPr lang="en-US" dirty="0"/>
              <a:t>Any person who presents with at least two symptoms: headache, vomiting, mental confusion, weakness </a:t>
            </a:r>
            <a:r>
              <a:rPr lang="en-US" b="1" dirty="0"/>
              <a:t>and/or</a:t>
            </a:r>
            <a:r>
              <a:rPr lang="en-US" dirty="0"/>
              <a:t> any other symptoms, </a:t>
            </a:r>
            <a:endParaRPr lang="fr-FR" sz="2800" dirty="0"/>
          </a:p>
          <a:p>
            <a:pPr marL="144660" lvl="1" indent="0">
              <a:buNone/>
            </a:pPr>
            <a:r>
              <a:rPr lang="en-US" b="1" dirty="0"/>
              <a:t>and</a:t>
            </a:r>
            <a:r>
              <a:rPr lang="en-US" dirty="0"/>
              <a:t> with onset from 15</a:t>
            </a:r>
            <a:r>
              <a:rPr lang="en-US" baseline="30000" dirty="0"/>
              <a:t>th</a:t>
            </a:r>
            <a:r>
              <a:rPr lang="en-US" dirty="0"/>
              <a:t>, April 2017 </a:t>
            </a:r>
            <a:endParaRPr lang="fr-FR" sz="2800" dirty="0"/>
          </a:p>
          <a:p>
            <a:pPr marL="144660" lvl="1" indent="0">
              <a:buNone/>
            </a:pPr>
            <a:r>
              <a:rPr lang="en-US" b="1" dirty="0"/>
              <a:t>and</a:t>
            </a:r>
            <a:r>
              <a:rPr lang="en-US" dirty="0"/>
              <a:t> who has been to </a:t>
            </a:r>
            <a:r>
              <a:rPr lang="en-US" dirty="0" err="1"/>
              <a:t>Greentea</a:t>
            </a:r>
            <a:r>
              <a:rPr lang="en-US" dirty="0"/>
              <a:t> County.</a:t>
            </a:r>
            <a:endParaRPr lang="fr-FR" sz="2800" dirty="0"/>
          </a:p>
          <a:p>
            <a:pPr lvl="0"/>
            <a:endParaRPr lang="en-US" b="1" dirty="0">
              <a:solidFill>
                <a:srgbClr val="65A000"/>
              </a:solidFill>
              <a:ea typeface="Arial"/>
              <a:cs typeface="Arial"/>
            </a:endParaRPr>
          </a:p>
          <a:p>
            <a:pPr lvl="0"/>
            <a:r>
              <a:rPr lang="en-US" b="1" dirty="0">
                <a:solidFill>
                  <a:srgbClr val="65A000"/>
                </a:solidFill>
                <a:ea typeface="Arial"/>
                <a:cs typeface="Arial"/>
              </a:rPr>
              <a:t>Probable case: </a:t>
            </a:r>
            <a:r>
              <a:rPr lang="en-US" dirty="0"/>
              <a:t>Any person who presents with at least two symptoms: headache, vomiting, mental confusion, weakness </a:t>
            </a:r>
            <a:r>
              <a:rPr lang="en-US" b="1" dirty="0"/>
              <a:t>and/or</a:t>
            </a:r>
            <a:r>
              <a:rPr lang="en-US" dirty="0"/>
              <a:t> any other symptoms </a:t>
            </a:r>
            <a:r>
              <a:rPr lang="en-US" b="1" dirty="0"/>
              <a:t>and </a:t>
            </a:r>
            <a:r>
              <a:rPr lang="en-US" dirty="0"/>
              <a:t>has attended a funeral </a:t>
            </a:r>
            <a:r>
              <a:rPr lang="en-US" b="1" dirty="0"/>
              <a:t>or </a:t>
            </a:r>
            <a:r>
              <a:rPr lang="en-US" dirty="0"/>
              <a:t>is epi-linked to anyone from the affected communities on April 22-23, 2017.</a:t>
            </a:r>
            <a:endParaRPr lang="fr-FR" sz="2800" dirty="0"/>
          </a:p>
        </p:txBody>
      </p:sp>
      <p:sp>
        <p:nvSpPr>
          <p:cNvPr id="321" name="TextBox 5"/>
          <p:cNvSpPr txBox="1"/>
          <p:nvPr/>
        </p:nvSpPr>
        <p:spPr>
          <a:xfrm>
            <a:off x="104931" y="12114"/>
            <a:ext cx="10277723"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en-US" b="1" dirty="0"/>
              <a:t>Episode 3</a:t>
            </a:r>
            <a:r>
              <a:rPr lang="fr-FR" b="1" dirty="0"/>
              <a:t> </a:t>
            </a:r>
            <a:r>
              <a:rPr b="1" dirty="0"/>
              <a:t>Debriefing (</a:t>
            </a:r>
            <a:r>
              <a:rPr lang="fr-FR" b="1" dirty="0"/>
              <a:t>3</a:t>
            </a:r>
            <a:r>
              <a:rPr b="1" dirty="0"/>
              <a:t>)</a:t>
            </a:r>
          </a:p>
        </p:txBody>
      </p:sp>
      <p:sp>
        <p:nvSpPr>
          <p:cNvPr id="3" name="Rectangle 2"/>
          <p:cNvSpPr/>
          <p:nvPr/>
        </p:nvSpPr>
        <p:spPr>
          <a:xfrm>
            <a:off x="0" y="824314"/>
            <a:ext cx="3818353" cy="480131"/>
          </a:xfrm>
          <a:prstGeom prst="rect">
            <a:avLst/>
          </a:prstGeom>
        </p:spPr>
        <p:txBody>
          <a:bodyPr wrap="none">
            <a:spAutoFit/>
          </a:bodyPr>
          <a:lstStyle/>
          <a:p>
            <a:pPr marL="16933" defTabSz="289320">
              <a:lnSpc>
                <a:spcPct val="90000"/>
              </a:lnSpc>
              <a:spcBef>
                <a:spcPts val="160"/>
              </a:spcBef>
            </a:pPr>
            <a:r>
              <a:rPr lang="en-US" sz="2800" b="1" dirty="0">
                <a:solidFill>
                  <a:srgbClr val="9B1E1A"/>
                </a:solidFill>
                <a:latin typeface="Source Sans Pro"/>
                <a:ea typeface="+mj-ea"/>
                <a:sym typeface="Source Sans Pro Bold"/>
              </a:rPr>
              <a:t>Answer question 3b: </a:t>
            </a:r>
          </a:p>
        </p:txBody>
      </p:sp>
    </p:spTree>
    <p:extLst>
      <p:ext uri="{BB962C8B-B14F-4D97-AF65-F5344CB8AC3E}">
        <p14:creationId xmlns:p14="http://schemas.microsoft.com/office/powerpoint/2010/main" val="3520520426"/>
      </p:ext>
    </p:extLst>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 name="Content Placeholder 2"/>
          <p:cNvSpPr txBox="1">
            <a:spLocks noGrp="1"/>
          </p:cNvSpPr>
          <p:nvPr>
            <p:ph type="body" idx="1"/>
          </p:nvPr>
        </p:nvSpPr>
        <p:spPr>
          <a:xfrm>
            <a:off x="314793" y="1221012"/>
            <a:ext cx="11377533" cy="5396158"/>
          </a:xfrm>
          <a:prstGeom prst="rect">
            <a:avLst/>
          </a:prstGeom>
        </p:spPr>
        <p:txBody>
          <a:bodyPr>
            <a:noAutofit/>
          </a:bodyPr>
          <a:lstStyle/>
          <a:p>
            <a:pPr>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en-US" sz="2200" dirty="0">
                <a:solidFill>
                  <a:srgbClr val="10253F"/>
                </a:solidFill>
                <a:ea typeface="Arial"/>
                <a:cs typeface="Arial"/>
              </a:rPr>
              <a:t>Other definitions:</a:t>
            </a:r>
            <a:endParaRPr lang="fr-FR" sz="2200" dirty="0">
              <a:solidFill>
                <a:srgbClr val="10253F"/>
              </a:solidFill>
              <a:ea typeface="Arial"/>
              <a:cs typeface="Arial"/>
            </a:endParaRPr>
          </a:p>
          <a:p>
            <a:pPr lvl="0"/>
            <a:r>
              <a:rPr lang="en-US" sz="2200" b="1" dirty="0">
                <a:solidFill>
                  <a:srgbClr val="65A000"/>
                </a:solidFill>
                <a:ea typeface="Arial"/>
                <a:cs typeface="Arial"/>
              </a:rPr>
              <a:t>Contact: </a:t>
            </a:r>
            <a:r>
              <a:rPr lang="en-US" sz="2200" dirty="0"/>
              <a:t>any person who has slept, eaten with, spent time in the same household or room of a case.</a:t>
            </a:r>
            <a:endParaRPr lang="fr-FR" sz="2200" dirty="0"/>
          </a:p>
          <a:p>
            <a:pPr marL="963509" lvl="3" indent="-457200" fontAlgn="base">
              <a:buClr>
                <a:srgbClr val="65A000"/>
              </a:buClr>
              <a:buFont typeface="Arial" panose="020B0604020202020204" pitchFamily="34" charset="0"/>
              <a:buChar char="•"/>
            </a:pPr>
            <a:r>
              <a:rPr lang="en-US" sz="2200" dirty="0">
                <a:solidFill>
                  <a:schemeClr val="tx2">
                    <a:lumMod val="50000"/>
                  </a:schemeClr>
                </a:solidFill>
                <a:ea typeface="Arial"/>
                <a:cs typeface="Arial"/>
              </a:rPr>
              <a:t>Direct physical contact with a case (exposure to cough, sneeze, or saliva)</a:t>
            </a:r>
            <a:endParaRPr lang="fr-FR" sz="2200" dirty="0">
              <a:solidFill>
                <a:schemeClr val="tx2">
                  <a:lumMod val="50000"/>
                </a:schemeClr>
              </a:solidFill>
              <a:ea typeface="Arial"/>
              <a:cs typeface="Arial"/>
            </a:endParaRPr>
          </a:p>
          <a:p>
            <a:pPr marL="963509" lvl="3" indent="-457200" fontAlgn="base">
              <a:buClr>
                <a:srgbClr val="65A000"/>
              </a:buClr>
              <a:buFont typeface="Arial" panose="020B0604020202020204" pitchFamily="34" charset="0"/>
              <a:buChar char="•"/>
            </a:pPr>
            <a:r>
              <a:rPr lang="en-US" sz="2200" dirty="0">
                <a:solidFill>
                  <a:schemeClr val="tx2">
                    <a:lumMod val="50000"/>
                  </a:schemeClr>
                </a:solidFill>
                <a:ea typeface="Arial"/>
                <a:cs typeface="Arial"/>
              </a:rPr>
              <a:t>Shared dishes/eating utensils of a case. </a:t>
            </a:r>
          </a:p>
          <a:p>
            <a:pPr marL="963509" lvl="3" indent="-457200" fontAlgn="base">
              <a:buClr>
                <a:srgbClr val="65A000"/>
              </a:buClr>
              <a:buFont typeface="Courier New" panose="02070309020205020404" pitchFamily="49" charset="0"/>
              <a:buChar char="o"/>
            </a:pPr>
            <a:endParaRPr lang="fr-FR" sz="2200" dirty="0">
              <a:solidFill>
                <a:schemeClr val="tx2">
                  <a:lumMod val="50000"/>
                </a:schemeClr>
              </a:solidFill>
              <a:ea typeface="Arial"/>
              <a:cs typeface="Arial"/>
            </a:endParaRPr>
          </a:p>
          <a:p>
            <a:pPr lvl="0"/>
            <a:r>
              <a:rPr lang="en-US" sz="2200" b="1" dirty="0">
                <a:solidFill>
                  <a:srgbClr val="65A000"/>
                </a:solidFill>
                <a:ea typeface="Arial"/>
                <a:cs typeface="Arial"/>
              </a:rPr>
              <a:t>Attendee: </a:t>
            </a:r>
            <a:r>
              <a:rPr lang="en-US" sz="2200" dirty="0"/>
              <a:t>anyone who attended the funeral Event/s (Wake, Burial, Repast) in </a:t>
            </a:r>
            <a:r>
              <a:rPr lang="en-US" sz="2200" dirty="0" err="1"/>
              <a:t>Greentea</a:t>
            </a:r>
            <a:r>
              <a:rPr lang="en-US" sz="2200" dirty="0"/>
              <a:t> County on the 21-22</a:t>
            </a:r>
            <a:r>
              <a:rPr lang="en-US" sz="2200" baseline="30000" dirty="0"/>
              <a:t>nd</a:t>
            </a:r>
            <a:r>
              <a:rPr lang="en-US" sz="2200" dirty="0"/>
              <a:t> April 2017</a:t>
            </a:r>
            <a:r>
              <a:rPr lang="en-US" sz="2200" b="1" dirty="0"/>
              <a:t>.</a:t>
            </a:r>
            <a:endParaRPr lang="fr-FR" sz="2200" dirty="0"/>
          </a:p>
          <a:p>
            <a:endParaRPr lang="en-US" sz="2200" b="1" dirty="0">
              <a:solidFill>
                <a:srgbClr val="65A000"/>
              </a:solidFill>
              <a:ea typeface="Arial"/>
              <a:cs typeface="Arial"/>
            </a:endParaRPr>
          </a:p>
          <a:p>
            <a:r>
              <a:rPr lang="en-US" sz="2200" b="1" dirty="0">
                <a:solidFill>
                  <a:srgbClr val="65A000"/>
                </a:solidFill>
                <a:ea typeface="Arial"/>
                <a:cs typeface="Arial"/>
              </a:rPr>
              <a:t>Community case definition:</a:t>
            </a:r>
            <a:endParaRPr lang="fr-FR" sz="2200" b="1" dirty="0">
              <a:solidFill>
                <a:srgbClr val="65A000"/>
              </a:solidFill>
              <a:ea typeface="Arial"/>
              <a:cs typeface="Arial"/>
            </a:endParaRPr>
          </a:p>
          <a:p>
            <a:pPr marL="963509" lvl="3" indent="-457200" fontAlgn="base">
              <a:buClr>
                <a:srgbClr val="65A000"/>
              </a:buClr>
              <a:buFont typeface="Arial" panose="020B0604020202020204" pitchFamily="34" charset="0"/>
              <a:buChar char="•"/>
            </a:pPr>
            <a:r>
              <a:rPr lang="en-US" sz="2200" dirty="0">
                <a:solidFill>
                  <a:schemeClr val="tx2">
                    <a:lumMod val="50000"/>
                  </a:schemeClr>
                </a:solidFill>
                <a:ea typeface="Arial"/>
                <a:cs typeface="Arial"/>
              </a:rPr>
              <a:t>Any person who attended the funeral and got sick or any sick people identify sick in the community.</a:t>
            </a:r>
            <a:endParaRPr lang="fr-FR" sz="2200" dirty="0">
              <a:solidFill>
                <a:schemeClr val="tx2">
                  <a:lumMod val="50000"/>
                </a:schemeClr>
              </a:solidFill>
              <a:ea typeface="Arial"/>
              <a:cs typeface="Arial"/>
            </a:endParaRPr>
          </a:p>
          <a:p>
            <a:pPr marL="963509" lvl="3" indent="-457200" fontAlgn="base">
              <a:buClr>
                <a:srgbClr val="65A000"/>
              </a:buClr>
              <a:buFont typeface="Arial" panose="020B0604020202020204" pitchFamily="34" charset="0"/>
              <a:buChar char="•"/>
            </a:pPr>
            <a:r>
              <a:rPr lang="en-US" sz="2200" dirty="0">
                <a:solidFill>
                  <a:schemeClr val="tx2">
                    <a:lumMod val="50000"/>
                  </a:schemeClr>
                </a:solidFill>
                <a:ea typeface="Arial"/>
                <a:cs typeface="Arial"/>
              </a:rPr>
              <a:t>Any person who lives in or visited </a:t>
            </a:r>
            <a:r>
              <a:rPr lang="en-US" sz="2200" dirty="0" err="1">
                <a:solidFill>
                  <a:schemeClr val="tx2">
                    <a:lumMod val="50000"/>
                  </a:schemeClr>
                </a:solidFill>
                <a:ea typeface="Arial"/>
                <a:cs typeface="Arial"/>
              </a:rPr>
              <a:t>Greentea</a:t>
            </a:r>
            <a:r>
              <a:rPr lang="en-US" sz="2200" dirty="0">
                <a:solidFill>
                  <a:schemeClr val="tx2">
                    <a:lumMod val="50000"/>
                  </a:schemeClr>
                </a:solidFill>
                <a:ea typeface="Arial"/>
                <a:cs typeface="Arial"/>
              </a:rPr>
              <a:t> County who has had headache, hot skin, weakness, vomiting, watery </a:t>
            </a:r>
            <a:r>
              <a:rPr lang="en-US" sz="2200" dirty="0" err="1">
                <a:solidFill>
                  <a:schemeClr val="tx2">
                    <a:lumMod val="50000"/>
                  </a:schemeClr>
                </a:solidFill>
                <a:ea typeface="Arial"/>
                <a:cs typeface="Arial"/>
              </a:rPr>
              <a:t>pupu</a:t>
            </a:r>
            <a:r>
              <a:rPr lang="en-US" sz="2200" dirty="0">
                <a:solidFill>
                  <a:schemeClr val="tx2">
                    <a:lumMod val="50000"/>
                  </a:schemeClr>
                </a:solidFill>
                <a:ea typeface="Arial"/>
                <a:cs typeface="Arial"/>
              </a:rPr>
              <a:t> or mental confusion starting from April 10th, 2017. </a:t>
            </a:r>
            <a:endParaRPr lang="fr-FR" sz="2200" dirty="0">
              <a:solidFill>
                <a:schemeClr val="tx2">
                  <a:lumMod val="50000"/>
                </a:schemeClr>
              </a:solidFill>
              <a:ea typeface="Arial"/>
              <a:cs typeface="Arial"/>
            </a:endParaRPr>
          </a:p>
        </p:txBody>
      </p:sp>
      <p:sp>
        <p:nvSpPr>
          <p:cNvPr id="321" name="TextBox 5"/>
          <p:cNvSpPr txBox="1"/>
          <p:nvPr/>
        </p:nvSpPr>
        <p:spPr>
          <a:xfrm>
            <a:off x="104931" y="12114"/>
            <a:ext cx="10277723"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en-US" b="1" dirty="0"/>
              <a:t>Episode 3</a:t>
            </a:r>
            <a:r>
              <a:rPr lang="fr-FR" b="1" dirty="0"/>
              <a:t> </a:t>
            </a:r>
            <a:r>
              <a:rPr b="1" dirty="0"/>
              <a:t>Debriefing (</a:t>
            </a:r>
            <a:r>
              <a:rPr lang="fr-FR" b="1" dirty="0"/>
              <a:t>4</a:t>
            </a:r>
            <a:r>
              <a:rPr b="1" dirty="0"/>
              <a:t>)</a:t>
            </a:r>
          </a:p>
        </p:txBody>
      </p:sp>
      <p:sp>
        <p:nvSpPr>
          <p:cNvPr id="3" name="Rectangle 2"/>
          <p:cNvSpPr/>
          <p:nvPr/>
        </p:nvSpPr>
        <p:spPr>
          <a:xfrm>
            <a:off x="0" y="710601"/>
            <a:ext cx="3818353" cy="480131"/>
          </a:xfrm>
          <a:prstGeom prst="rect">
            <a:avLst/>
          </a:prstGeom>
        </p:spPr>
        <p:txBody>
          <a:bodyPr wrap="none">
            <a:spAutoFit/>
          </a:bodyPr>
          <a:lstStyle/>
          <a:p>
            <a:pPr marL="16933" defTabSz="289320">
              <a:lnSpc>
                <a:spcPct val="90000"/>
              </a:lnSpc>
              <a:spcBef>
                <a:spcPts val="160"/>
              </a:spcBef>
            </a:pPr>
            <a:r>
              <a:rPr lang="en-US" sz="2800" b="1" dirty="0">
                <a:solidFill>
                  <a:srgbClr val="9B1E1A"/>
                </a:solidFill>
                <a:latin typeface="Source Sans Pro"/>
                <a:ea typeface="+mj-ea"/>
                <a:sym typeface="Source Sans Pro Bold"/>
              </a:rPr>
              <a:t>Answer question 3b: </a:t>
            </a:r>
          </a:p>
        </p:txBody>
      </p:sp>
    </p:spTree>
    <p:extLst>
      <p:ext uri="{BB962C8B-B14F-4D97-AF65-F5344CB8AC3E}">
        <p14:creationId xmlns:p14="http://schemas.microsoft.com/office/powerpoint/2010/main" val="227036749"/>
      </p:ext>
    </p:extLst>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2"/>
          </p:nvPr>
        </p:nvSpPr>
        <p:spPr/>
        <p:txBody>
          <a:bodyPr/>
          <a:lstStyle/>
          <a:p>
            <a:pPr hangingPunct="0"/>
            <a:fld id="{86CB4B4D-7CA3-9044-876B-883B54F8677D}" type="slidenum">
              <a:rPr lang="fr-FR" kern="0" smtClean="0">
                <a:solidFill>
                  <a:srgbClr val="000000"/>
                </a:solidFill>
                <a:latin typeface="Calibri"/>
                <a:cs typeface="Calibri"/>
                <a:sym typeface="Calibri"/>
              </a:rPr>
              <a:pPr hangingPunct="0"/>
              <a:t>45</a:t>
            </a:fld>
            <a:endParaRPr lang="fr-FR" kern="0">
              <a:solidFill>
                <a:srgbClr val="000000"/>
              </a:solidFill>
              <a:latin typeface="Calibri"/>
              <a:cs typeface="Calibri"/>
              <a:sym typeface="Calibri"/>
            </a:endParaRPr>
          </a:p>
        </p:txBody>
      </p:sp>
      <p:sp>
        <p:nvSpPr>
          <p:cNvPr id="8" name="Rectangle 7"/>
          <p:cNvSpPr/>
          <p:nvPr/>
        </p:nvSpPr>
        <p:spPr>
          <a:xfrm>
            <a:off x="144905" y="709071"/>
            <a:ext cx="11722307" cy="1258293"/>
          </a:xfrm>
          <a:prstGeom prst="rect">
            <a:avLst/>
          </a:prstGeom>
        </p:spPr>
        <p:txBody>
          <a:bodyPr wrap="square">
            <a:spAutoFit/>
          </a:bodyPr>
          <a:lstStyle/>
          <a:p>
            <a:pPr>
              <a:lnSpc>
                <a:spcPct val="115000"/>
              </a:lnSpc>
            </a:pPr>
            <a:r>
              <a:rPr lang="en-US" sz="2400" b="1" dirty="0">
                <a:solidFill>
                  <a:srgbClr val="65A200"/>
                </a:solidFill>
                <a:latin typeface="+mn-lt"/>
                <a:ea typeface="SimSun" panose="02010600030101010101" pitchFamily="2" charset="-122"/>
                <a:cs typeface="Arial" panose="020B0604020202020204" pitchFamily="34" charset="0"/>
              </a:rPr>
              <a:t>Question 3c: </a:t>
            </a:r>
            <a:endParaRPr lang="fr-FR" sz="2400" b="1" dirty="0">
              <a:solidFill>
                <a:srgbClr val="65A200"/>
              </a:solidFill>
              <a:latin typeface="+mn-lt"/>
              <a:ea typeface="SimSun" panose="02010600030101010101" pitchFamily="2" charset="-122"/>
              <a:cs typeface="Arial" panose="020B0604020202020204" pitchFamily="34" charset="0"/>
            </a:endParaRPr>
          </a:p>
          <a:p>
            <a:pPr>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en-US" sz="2200" dirty="0">
                <a:solidFill>
                  <a:srgbClr val="10253F"/>
                </a:solidFill>
                <a:latin typeface="+mn-lt"/>
                <a:ea typeface="Arial"/>
                <a:cs typeface="Arial"/>
              </a:rPr>
              <a:t>Among the case definition of ‘suspected case’ proposed below, which one seems the most adapted to the objective of the active case finding? Can you rank them according to sensitivity? </a:t>
            </a:r>
            <a:endParaRPr lang="fr-FR" sz="2200" dirty="0">
              <a:solidFill>
                <a:srgbClr val="10253F"/>
              </a:solidFill>
              <a:latin typeface="+mn-lt"/>
              <a:ea typeface="Arial"/>
              <a:cs typeface="Arial"/>
            </a:endParaRPr>
          </a:p>
        </p:txBody>
      </p:sp>
      <p:sp>
        <p:nvSpPr>
          <p:cNvPr id="10" name="TextBox 5"/>
          <p:cNvSpPr txBox="1"/>
          <p:nvPr/>
        </p:nvSpPr>
        <p:spPr>
          <a:xfrm>
            <a:off x="144905" y="14485"/>
            <a:ext cx="6385810"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en-US" b="1" dirty="0"/>
              <a:t>Episode 3: Case definition</a:t>
            </a:r>
            <a:endParaRPr b="1" dirty="0"/>
          </a:p>
        </p:txBody>
      </p:sp>
      <p:graphicFrame>
        <p:nvGraphicFramePr>
          <p:cNvPr id="2" name="Tableau 1"/>
          <p:cNvGraphicFramePr>
            <a:graphicFrameLocks noGrp="1"/>
          </p:cNvGraphicFramePr>
          <p:nvPr>
            <p:extLst>
              <p:ext uri="{D42A27DB-BD31-4B8C-83A1-F6EECF244321}">
                <p14:modId xmlns:p14="http://schemas.microsoft.com/office/powerpoint/2010/main" val="2713540084"/>
              </p:ext>
            </p:extLst>
          </p:nvPr>
        </p:nvGraphicFramePr>
        <p:xfrm>
          <a:off x="284813" y="2415729"/>
          <a:ext cx="11582399" cy="3909187"/>
        </p:xfrm>
        <a:graphic>
          <a:graphicData uri="http://schemas.openxmlformats.org/drawingml/2006/table">
            <a:tbl>
              <a:tblPr firstRow="1" firstCol="1">
                <a:tableStyleId>{5940675A-B579-460E-94D1-54222C63F5DA}</a:tableStyleId>
              </a:tblPr>
              <a:tblGrid>
                <a:gridCol w="11582399">
                  <a:extLst>
                    <a:ext uri="{9D8B030D-6E8A-4147-A177-3AD203B41FA5}">
                      <a16:colId xmlns:a16="http://schemas.microsoft.com/office/drawing/2014/main" val="20000"/>
                    </a:ext>
                  </a:extLst>
                </a:gridCol>
              </a:tblGrid>
              <a:tr h="3837644">
                <a:tc>
                  <a:txBody>
                    <a:bodyPr/>
                    <a:lstStyle/>
                    <a:p>
                      <a:pPr>
                        <a:lnSpc>
                          <a:spcPct val="115000"/>
                        </a:lnSpc>
                        <a:spcAft>
                          <a:spcPts val="0"/>
                        </a:spcAft>
                      </a:pPr>
                      <a:r>
                        <a:rPr lang="en-US" sz="1600" b="1" dirty="0">
                          <a:effectLst/>
                        </a:rPr>
                        <a:t>Suspected case:</a:t>
                      </a:r>
                      <a:endParaRPr lang="fr-FR" sz="1600" b="1" dirty="0">
                        <a:effectLst/>
                      </a:endParaRPr>
                    </a:p>
                    <a:p>
                      <a:pPr marL="342900" lvl="0" indent="-342900" algn="just">
                        <a:lnSpc>
                          <a:spcPct val="115000"/>
                        </a:lnSpc>
                        <a:spcAft>
                          <a:spcPts val="0"/>
                        </a:spcAft>
                        <a:buClr>
                          <a:srgbClr val="65A000"/>
                        </a:buClr>
                        <a:buFont typeface="+mj-lt"/>
                        <a:buAutoNum type="arabicPeriod"/>
                      </a:pPr>
                      <a:r>
                        <a:rPr lang="en-US" sz="1600" dirty="0">
                          <a:effectLst/>
                        </a:rPr>
                        <a:t>Any person who presents with two or more of the following symptoms (headache, vomiting, mental confusion, weakness and/or any other symptoms), with illness onset from 15th, April who has been to </a:t>
                      </a:r>
                      <a:r>
                        <a:rPr lang="en-US" sz="1600" dirty="0" err="1">
                          <a:effectLst/>
                        </a:rPr>
                        <a:t>Greentea</a:t>
                      </a:r>
                      <a:r>
                        <a:rPr lang="en-US" sz="1600" dirty="0">
                          <a:effectLst/>
                        </a:rPr>
                        <a:t> County. </a:t>
                      </a:r>
                      <a:endParaRPr lang="fr-FR" sz="1600" dirty="0">
                        <a:effectLst/>
                      </a:endParaRPr>
                    </a:p>
                    <a:p>
                      <a:pPr marL="342900" lvl="0" indent="-342900" algn="just">
                        <a:lnSpc>
                          <a:spcPct val="115000"/>
                        </a:lnSpc>
                        <a:spcAft>
                          <a:spcPts val="0"/>
                        </a:spcAft>
                        <a:buClr>
                          <a:srgbClr val="65A000"/>
                        </a:buClr>
                        <a:buFont typeface="+mj-lt"/>
                        <a:buAutoNum type="arabicPeriod"/>
                      </a:pPr>
                      <a:r>
                        <a:rPr lang="en-US" sz="1600" dirty="0">
                          <a:effectLst/>
                        </a:rPr>
                        <a:t>Any person presenting with 2 or more of the following symptoms-headache, vomiting, abdominal pain, weakness, mental confusion since April 23, 2017. </a:t>
                      </a:r>
                      <a:endParaRPr lang="fr-FR" sz="1600" dirty="0">
                        <a:effectLst/>
                      </a:endParaRPr>
                    </a:p>
                    <a:p>
                      <a:pPr marL="342900" lvl="0" indent="-342900" algn="just">
                        <a:lnSpc>
                          <a:spcPct val="115000"/>
                        </a:lnSpc>
                        <a:spcAft>
                          <a:spcPts val="0"/>
                        </a:spcAft>
                        <a:buClr>
                          <a:srgbClr val="65A000"/>
                        </a:buClr>
                        <a:buFont typeface="+mj-lt"/>
                        <a:buAutoNum type="arabicPeriod"/>
                      </a:pPr>
                      <a:r>
                        <a:rPr lang="en-US" sz="1600" dirty="0">
                          <a:effectLst/>
                        </a:rPr>
                        <a:t>Any person who presents with two or more of the following symptoms (headache, vomiting, mental confusion, weakness) and/or any other symptoms and has attended a wake, funeral, re-pass or is Epi-linked to any one from the affected communities on April 22-23, 2017.</a:t>
                      </a:r>
                      <a:endParaRPr lang="fr-FR" sz="1600" dirty="0">
                        <a:effectLst/>
                      </a:endParaRPr>
                    </a:p>
                    <a:p>
                      <a:pPr marL="342900" lvl="0" indent="-342900" algn="just">
                        <a:lnSpc>
                          <a:spcPct val="115000"/>
                        </a:lnSpc>
                        <a:spcAft>
                          <a:spcPts val="0"/>
                        </a:spcAft>
                        <a:buClr>
                          <a:srgbClr val="65A000"/>
                        </a:buClr>
                        <a:buFont typeface="+mj-lt"/>
                        <a:buAutoNum type="arabicPeriod"/>
                      </a:pPr>
                      <a:r>
                        <a:rPr lang="en-US" sz="1600" dirty="0">
                          <a:effectLst/>
                        </a:rPr>
                        <a:t>A person who had visited or lived in </a:t>
                      </a:r>
                      <a:r>
                        <a:rPr lang="en-US" sz="1600" dirty="0" err="1">
                          <a:effectLst/>
                        </a:rPr>
                        <a:t>Greentea</a:t>
                      </a:r>
                      <a:r>
                        <a:rPr lang="en-US" sz="1600" dirty="0">
                          <a:effectLst/>
                        </a:rPr>
                        <a:t> County and presented with two or more symptoms including headache, vomiting, mental confusion, or weakness, with illness onset on or after April 15, 2017. </a:t>
                      </a:r>
                      <a:endParaRPr lang="fr-FR" sz="1600" dirty="0">
                        <a:effectLst/>
                      </a:endParaRPr>
                    </a:p>
                    <a:p>
                      <a:pPr marL="342900" lvl="0" indent="-342900" algn="just">
                        <a:lnSpc>
                          <a:spcPct val="115000"/>
                        </a:lnSpc>
                        <a:spcAft>
                          <a:spcPts val="0"/>
                        </a:spcAft>
                        <a:buClr>
                          <a:srgbClr val="65A000"/>
                        </a:buClr>
                        <a:buFont typeface="+mj-lt"/>
                        <a:buAutoNum type="arabicPeriod"/>
                      </a:pPr>
                      <a:r>
                        <a:rPr lang="en-US" sz="1600" dirty="0">
                          <a:effectLst/>
                        </a:rPr>
                        <a:t>Any person who presents with three or more of the following symptoms: headache, weakness, vomiting, diarrhea, mental confusion, +/- fever (&gt;35.8 °C rectal or &gt;38.0 ° C axillary) and any other meningeal signs*, with illness onset from 15</a:t>
                      </a:r>
                      <a:r>
                        <a:rPr lang="en-US" sz="1600" baseline="30000" dirty="0">
                          <a:effectLst/>
                        </a:rPr>
                        <a:t>th</a:t>
                      </a:r>
                      <a:r>
                        <a:rPr lang="en-US" sz="1600" dirty="0">
                          <a:effectLst/>
                        </a:rPr>
                        <a:t> April 2017 who is a resident of or visited </a:t>
                      </a:r>
                      <a:r>
                        <a:rPr lang="en-US" sz="1600" dirty="0" err="1">
                          <a:effectLst/>
                        </a:rPr>
                        <a:t>Greentea</a:t>
                      </a:r>
                      <a:r>
                        <a:rPr lang="en-US" sz="1600" dirty="0">
                          <a:effectLst/>
                        </a:rPr>
                        <a:t> County or has an epidemiological link* to a case from </a:t>
                      </a:r>
                      <a:r>
                        <a:rPr lang="en-US" sz="1600" dirty="0" err="1">
                          <a:effectLst/>
                        </a:rPr>
                        <a:t>Greentea</a:t>
                      </a:r>
                      <a:r>
                        <a:rPr lang="en-US" sz="1600" dirty="0">
                          <a:effectLst/>
                        </a:rPr>
                        <a:t> County. </a:t>
                      </a:r>
                      <a:endParaRPr lang="fr-FR" sz="1600" dirty="0">
                        <a:effectLst/>
                      </a:endParaRPr>
                    </a:p>
                    <a:p>
                      <a:pPr indent="457200" algn="just">
                        <a:lnSpc>
                          <a:spcPct val="115000"/>
                        </a:lnSpc>
                        <a:spcAft>
                          <a:spcPts val="0"/>
                        </a:spcAft>
                      </a:pPr>
                      <a:r>
                        <a:rPr lang="en-GB" sz="1600" dirty="0">
                          <a:effectLst/>
                        </a:rPr>
                        <a:t>*Epidemiological link: Association to a case from </a:t>
                      </a:r>
                      <a:r>
                        <a:rPr lang="en-GB" sz="1600" dirty="0" err="1">
                          <a:effectLst/>
                        </a:rPr>
                        <a:t>Greentea</a:t>
                      </a:r>
                      <a:r>
                        <a:rPr lang="en-GB" sz="1600" dirty="0">
                          <a:effectLst/>
                        </a:rPr>
                        <a:t>.</a:t>
                      </a:r>
                      <a:endParaRPr lang="fr-FR" sz="1600" dirty="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solidFill>
                      <a:schemeClr val="accent5">
                        <a:lumMod val="20000"/>
                        <a:lumOff val="80000"/>
                      </a:schemeClr>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3524393953"/>
      </p:ext>
    </p:extLst>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2"/>
          </p:nvPr>
        </p:nvSpPr>
        <p:spPr/>
        <p:txBody>
          <a:bodyPr/>
          <a:lstStyle/>
          <a:p>
            <a:pPr hangingPunct="0"/>
            <a:fld id="{86CB4B4D-7CA3-9044-876B-883B54F8677D}" type="slidenum">
              <a:rPr lang="fr-FR" kern="0" smtClean="0">
                <a:solidFill>
                  <a:srgbClr val="000000"/>
                </a:solidFill>
                <a:latin typeface="Calibri"/>
                <a:cs typeface="Calibri"/>
                <a:sym typeface="Calibri"/>
              </a:rPr>
              <a:pPr hangingPunct="0"/>
              <a:t>46</a:t>
            </a:fld>
            <a:endParaRPr lang="fr-FR" kern="0">
              <a:solidFill>
                <a:srgbClr val="000000"/>
              </a:solidFill>
              <a:latin typeface="Calibri"/>
              <a:cs typeface="Calibri"/>
              <a:sym typeface="Calibri"/>
            </a:endParaRPr>
          </a:p>
        </p:txBody>
      </p:sp>
      <p:sp>
        <p:nvSpPr>
          <p:cNvPr id="8" name="Rectangle 7"/>
          <p:cNvSpPr/>
          <p:nvPr/>
        </p:nvSpPr>
        <p:spPr>
          <a:xfrm>
            <a:off x="144905" y="709071"/>
            <a:ext cx="11722307" cy="1532727"/>
          </a:xfrm>
          <a:prstGeom prst="rect">
            <a:avLst/>
          </a:prstGeom>
        </p:spPr>
        <p:txBody>
          <a:bodyPr wrap="square">
            <a:spAutoFit/>
          </a:bodyPr>
          <a:lstStyle/>
          <a:p>
            <a:pPr>
              <a:lnSpc>
                <a:spcPct val="115000"/>
              </a:lnSpc>
            </a:pPr>
            <a:r>
              <a:rPr lang="en-GB" sz="2400" b="1" dirty="0"/>
              <a:t> </a:t>
            </a:r>
            <a:r>
              <a:rPr lang="en-US" sz="2400" b="1" dirty="0">
                <a:solidFill>
                  <a:srgbClr val="65A200"/>
                </a:solidFill>
                <a:latin typeface="+mn-lt"/>
                <a:ea typeface="SimSun" panose="02010600030101010101" pitchFamily="2" charset="-122"/>
                <a:cs typeface="Arial" panose="020B0604020202020204" pitchFamily="34" charset="0"/>
              </a:rPr>
              <a:t>Question 3c: </a:t>
            </a:r>
            <a:endParaRPr lang="fr-FR" sz="2400" b="1" dirty="0">
              <a:solidFill>
                <a:srgbClr val="65A200"/>
              </a:solidFill>
              <a:latin typeface="+mn-lt"/>
              <a:ea typeface="SimSun" panose="02010600030101010101" pitchFamily="2" charset="-122"/>
              <a:cs typeface="Arial" panose="020B0604020202020204" pitchFamily="34" charset="0"/>
            </a:endParaRPr>
          </a:p>
          <a:p>
            <a:pPr lvl="0"/>
            <a:r>
              <a:rPr lang="en-US" sz="2200" dirty="0">
                <a:solidFill>
                  <a:srgbClr val="10253F"/>
                </a:solidFill>
                <a:latin typeface="+mn-lt"/>
                <a:ea typeface="Arial"/>
                <a:cs typeface="Arial"/>
              </a:rPr>
              <a:t>The suspected case definition the most adapted at that stage of the investigation is number 2: there is no mention of place or exposure, and it allows to capture all patients with similar symptoms than the ones presented by the cases. </a:t>
            </a:r>
            <a:endParaRPr lang="fr-FR" sz="2200" dirty="0">
              <a:solidFill>
                <a:srgbClr val="10253F"/>
              </a:solidFill>
              <a:latin typeface="+mn-lt"/>
              <a:ea typeface="Arial"/>
              <a:cs typeface="Arial"/>
            </a:endParaRPr>
          </a:p>
        </p:txBody>
      </p:sp>
      <p:graphicFrame>
        <p:nvGraphicFramePr>
          <p:cNvPr id="2" name="Tableau 1"/>
          <p:cNvGraphicFramePr>
            <a:graphicFrameLocks noGrp="1"/>
          </p:cNvGraphicFramePr>
          <p:nvPr>
            <p:extLst>
              <p:ext uri="{D42A27DB-BD31-4B8C-83A1-F6EECF244321}">
                <p14:modId xmlns:p14="http://schemas.microsoft.com/office/powerpoint/2010/main" val="3831435802"/>
              </p:ext>
            </p:extLst>
          </p:nvPr>
        </p:nvGraphicFramePr>
        <p:xfrm>
          <a:off x="284813" y="2415729"/>
          <a:ext cx="11582399" cy="3909187"/>
        </p:xfrm>
        <a:graphic>
          <a:graphicData uri="http://schemas.openxmlformats.org/drawingml/2006/table">
            <a:tbl>
              <a:tblPr firstRow="1" firstCol="1">
                <a:tableStyleId>{5940675A-B579-460E-94D1-54222C63F5DA}</a:tableStyleId>
              </a:tblPr>
              <a:tblGrid>
                <a:gridCol w="11582399">
                  <a:extLst>
                    <a:ext uri="{9D8B030D-6E8A-4147-A177-3AD203B41FA5}">
                      <a16:colId xmlns:a16="http://schemas.microsoft.com/office/drawing/2014/main" val="20000"/>
                    </a:ext>
                  </a:extLst>
                </a:gridCol>
              </a:tblGrid>
              <a:tr h="3837644">
                <a:tc>
                  <a:txBody>
                    <a:bodyPr/>
                    <a:lstStyle/>
                    <a:p>
                      <a:pPr>
                        <a:lnSpc>
                          <a:spcPct val="115000"/>
                        </a:lnSpc>
                        <a:spcAft>
                          <a:spcPts val="0"/>
                        </a:spcAft>
                      </a:pPr>
                      <a:r>
                        <a:rPr lang="en-US" sz="1600" b="1" dirty="0">
                          <a:effectLst/>
                        </a:rPr>
                        <a:t>Suspected case:</a:t>
                      </a:r>
                      <a:endParaRPr lang="fr-FR" sz="1600" b="1" dirty="0">
                        <a:effectLst/>
                      </a:endParaRPr>
                    </a:p>
                    <a:p>
                      <a:pPr marL="0" marR="0" lvl="0" indent="0" algn="just" defTabSz="914400" rtl="0" eaLnBrk="1" fontAlgn="auto" latinLnBrk="0" hangingPunct="1">
                        <a:lnSpc>
                          <a:spcPct val="115000"/>
                        </a:lnSpc>
                        <a:spcBef>
                          <a:spcPts val="0"/>
                        </a:spcBef>
                        <a:spcAft>
                          <a:spcPts val="0"/>
                        </a:spcAft>
                        <a:buClr>
                          <a:srgbClr val="65A000"/>
                        </a:buClr>
                        <a:buSzTx/>
                        <a:buFont typeface="+mj-lt"/>
                        <a:buNone/>
                        <a:tabLst/>
                        <a:defRPr/>
                      </a:pPr>
                      <a:r>
                        <a:rPr lang="en-US" sz="1600" dirty="0">
                          <a:effectLst/>
                        </a:rPr>
                        <a:t>2.Any person presenting with 2 or more of the following symptoms-headache, vomiting, abdominal pain, weakness, mental confusion since April 23, 2017. </a:t>
                      </a:r>
                      <a:endParaRPr lang="fr-FR" sz="1600" dirty="0">
                        <a:effectLst/>
                      </a:endParaRPr>
                    </a:p>
                    <a:p>
                      <a:pPr marL="0" lvl="0" indent="0" algn="just">
                        <a:lnSpc>
                          <a:spcPct val="115000"/>
                        </a:lnSpc>
                        <a:spcAft>
                          <a:spcPts val="0"/>
                        </a:spcAft>
                        <a:buClr>
                          <a:srgbClr val="65A000"/>
                        </a:buClr>
                        <a:buFont typeface="+mj-lt"/>
                        <a:buNone/>
                      </a:pPr>
                      <a:r>
                        <a:rPr lang="en-US" sz="1600" dirty="0">
                          <a:effectLst/>
                        </a:rPr>
                        <a:t>1.Any person who presents with two or more of the following symptoms (headache, vomiting, mental confusion, weakness and/or any other symptoms), with illness onset from 15th, April who has been to </a:t>
                      </a:r>
                      <a:r>
                        <a:rPr lang="en-US" sz="1600" dirty="0" err="1">
                          <a:effectLst/>
                        </a:rPr>
                        <a:t>Greentea</a:t>
                      </a:r>
                      <a:r>
                        <a:rPr lang="en-US" sz="1600" dirty="0">
                          <a:effectLst/>
                        </a:rPr>
                        <a:t> County. </a:t>
                      </a:r>
                      <a:endParaRPr lang="fr-FR" sz="1600" dirty="0">
                        <a:effectLst/>
                      </a:endParaRPr>
                    </a:p>
                    <a:p>
                      <a:pPr marL="0" lvl="0" indent="0" algn="just">
                        <a:lnSpc>
                          <a:spcPct val="115000"/>
                        </a:lnSpc>
                        <a:spcAft>
                          <a:spcPts val="0"/>
                        </a:spcAft>
                        <a:buClr>
                          <a:srgbClr val="65A000"/>
                        </a:buClr>
                        <a:buFont typeface="+mj-lt"/>
                        <a:buNone/>
                      </a:pPr>
                      <a:r>
                        <a:rPr lang="en-US" sz="1600" dirty="0">
                          <a:effectLst/>
                        </a:rPr>
                        <a:t>4.A person who had visited or lived in </a:t>
                      </a:r>
                      <a:r>
                        <a:rPr lang="en-US" sz="1600" dirty="0" err="1">
                          <a:effectLst/>
                        </a:rPr>
                        <a:t>Greentea</a:t>
                      </a:r>
                      <a:r>
                        <a:rPr lang="en-US" sz="1600" dirty="0">
                          <a:effectLst/>
                        </a:rPr>
                        <a:t> County and presented with two or more symptoms including headache, vomiting, mental confusion, or weakness, with illness onset on or after April 15, 2017. </a:t>
                      </a:r>
                    </a:p>
                    <a:p>
                      <a:pPr marL="0" marR="0" lvl="0" indent="0" algn="just" defTabSz="914400" rtl="0" eaLnBrk="1" fontAlgn="auto" latinLnBrk="0" hangingPunct="1">
                        <a:lnSpc>
                          <a:spcPct val="115000"/>
                        </a:lnSpc>
                        <a:spcBef>
                          <a:spcPts val="0"/>
                        </a:spcBef>
                        <a:spcAft>
                          <a:spcPts val="0"/>
                        </a:spcAft>
                        <a:buClr>
                          <a:srgbClr val="65A000"/>
                        </a:buClr>
                        <a:buSzTx/>
                        <a:buFont typeface="+mj-lt"/>
                        <a:buNone/>
                        <a:tabLst/>
                        <a:defRPr/>
                      </a:pPr>
                      <a:r>
                        <a:rPr lang="en-US" sz="1600" dirty="0">
                          <a:effectLst/>
                        </a:rPr>
                        <a:t>3.Any person who presents with two or more of the following symptoms (headache, vomiting, mental confusion, weakness) and/or any other symptoms and has attended a wake, funeral, re-pass or is Epi-linked to any one from the affected communities on April 22-23, 2017.</a:t>
                      </a:r>
                      <a:endParaRPr lang="fr-FR" sz="1600" dirty="0">
                        <a:effectLst/>
                      </a:endParaRPr>
                    </a:p>
                    <a:p>
                      <a:pPr marL="0" lvl="0" indent="0" algn="just">
                        <a:lnSpc>
                          <a:spcPct val="115000"/>
                        </a:lnSpc>
                        <a:spcAft>
                          <a:spcPts val="0"/>
                        </a:spcAft>
                        <a:buClr>
                          <a:srgbClr val="65A000"/>
                        </a:buClr>
                        <a:buFont typeface="+mj-lt"/>
                        <a:buNone/>
                      </a:pPr>
                      <a:r>
                        <a:rPr lang="en-US" sz="1600" dirty="0">
                          <a:effectLst/>
                        </a:rPr>
                        <a:t>5.Any person who presents with three or more of the following symptoms: headache, weakness, vomiting, diarrhea, mental confusion, +/- fever (&gt;35.8 °C rectal or &gt;38.0 ° C axillary) and any other meningeal signs*, with illness onset from 15</a:t>
                      </a:r>
                      <a:r>
                        <a:rPr lang="en-US" sz="1600" baseline="30000" dirty="0">
                          <a:effectLst/>
                        </a:rPr>
                        <a:t>th</a:t>
                      </a:r>
                      <a:r>
                        <a:rPr lang="en-US" sz="1600" dirty="0">
                          <a:effectLst/>
                        </a:rPr>
                        <a:t> April 2017 who is a resident of or visited </a:t>
                      </a:r>
                      <a:r>
                        <a:rPr lang="en-US" sz="1600" dirty="0" err="1">
                          <a:effectLst/>
                        </a:rPr>
                        <a:t>Greentea</a:t>
                      </a:r>
                      <a:r>
                        <a:rPr lang="en-US" sz="1600" dirty="0">
                          <a:effectLst/>
                        </a:rPr>
                        <a:t> County or has an epidemiological link* to a case from </a:t>
                      </a:r>
                      <a:r>
                        <a:rPr lang="en-US" sz="1600" dirty="0" err="1">
                          <a:effectLst/>
                        </a:rPr>
                        <a:t>Greentea</a:t>
                      </a:r>
                      <a:r>
                        <a:rPr lang="en-US" sz="1600" dirty="0">
                          <a:effectLst/>
                        </a:rPr>
                        <a:t> County. </a:t>
                      </a:r>
                      <a:endParaRPr lang="fr-FR" sz="1600" dirty="0">
                        <a:effectLst/>
                      </a:endParaRPr>
                    </a:p>
                    <a:p>
                      <a:pPr marL="0" indent="0" algn="just">
                        <a:lnSpc>
                          <a:spcPct val="115000"/>
                        </a:lnSpc>
                        <a:spcAft>
                          <a:spcPts val="0"/>
                        </a:spcAft>
                        <a:buFont typeface="+mj-lt"/>
                        <a:buNone/>
                      </a:pPr>
                      <a:r>
                        <a:rPr lang="en-GB" sz="1600" dirty="0">
                          <a:effectLst/>
                        </a:rPr>
                        <a:t>*Epidemiological link: Association to a case from </a:t>
                      </a:r>
                      <a:r>
                        <a:rPr lang="en-GB" sz="1600" dirty="0" err="1">
                          <a:effectLst/>
                        </a:rPr>
                        <a:t>Greentea</a:t>
                      </a:r>
                      <a:r>
                        <a:rPr lang="en-GB" sz="1600" dirty="0">
                          <a:effectLst/>
                        </a:rPr>
                        <a:t>.</a:t>
                      </a:r>
                      <a:endParaRPr lang="fr-FR" sz="1600" dirty="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solidFill>
                      <a:schemeClr val="accent5">
                        <a:lumMod val="20000"/>
                        <a:lumOff val="80000"/>
                      </a:schemeClr>
                    </a:solidFill>
                  </a:tcPr>
                </a:tc>
                <a:extLst>
                  <a:ext uri="{0D108BD9-81ED-4DB2-BD59-A6C34878D82A}">
                    <a16:rowId xmlns:a16="http://schemas.microsoft.com/office/drawing/2014/main" val="10000"/>
                  </a:ext>
                </a:extLst>
              </a:tr>
            </a:tbl>
          </a:graphicData>
        </a:graphic>
      </p:graphicFrame>
      <p:sp>
        <p:nvSpPr>
          <p:cNvPr id="5" name="Rectangle 4"/>
          <p:cNvSpPr/>
          <p:nvPr/>
        </p:nvSpPr>
        <p:spPr>
          <a:xfrm>
            <a:off x="101539" y="37330"/>
            <a:ext cx="5173211" cy="584775"/>
          </a:xfrm>
          <a:prstGeom prst="rect">
            <a:avLst/>
          </a:prstGeom>
        </p:spPr>
        <p:txBody>
          <a:bodyPr wrap="none">
            <a:spAutoFit/>
          </a:bodyPr>
          <a:lstStyle/>
          <a:p>
            <a:r>
              <a:rPr lang="en-US" sz="3200" b="1" dirty="0">
                <a:solidFill>
                  <a:srgbClr val="FFFFFF"/>
                </a:solidFill>
                <a:latin typeface="Source Sans Pro Bold"/>
                <a:ea typeface="Source Sans Pro Bold"/>
                <a:cs typeface="Source Sans Pro Bold"/>
                <a:sym typeface="Source Sans Pro Bold"/>
              </a:rPr>
              <a:t>Episode 3  Debriefing (5) </a:t>
            </a:r>
            <a:r>
              <a:rPr lang="en-US" b="1" dirty="0"/>
              <a:t>)</a:t>
            </a:r>
          </a:p>
        </p:txBody>
      </p:sp>
    </p:spTree>
    <p:extLst>
      <p:ext uri="{BB962C8B-B14F-4D97-AF65-F5344CB8AC3E}">
        <p14:creationId xmlns:p14="http://schemas.microsoft.com/office/powerpoint/2010/main" val="2639951285"/>
      </p:ext>
    </p:extLst>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Google Shape;308;p8"/>
          <p:cNvSpPr txBox="1">
            <a:spLocks noGrp="1"/>
          </p:cNvSpPr>
          <p:nvPr>
            <p:ph type="body" sz="half" idx="1"/>
          </p:nvPr>
        </p:nvSpPr>
        <p:spPr>
          <a:xfrm>
            <a:off x="422273" y="1688219"/>
            <a:ext cx="11347453" cy="1870076"/>
          </a:xfrm>
          <a:prstGeom prst="rect">
            <a:avLst/>
          </a:prstGeom>
        </p:spPr>
        <p:txBody>
          <a:bodyPr lIns="0" tIns="0" rIns="0" bIns="0">
            <a:normAutofit/>
          </a:bodyPr>
          <a:lstStyle/>
          <a:p>
            <a:pPr>
              <a:spcBef>
                <a:spcPts val="0"/>
              </a:spcBef>
              <a:defRPr sz="3200"/>
            </a:pPr>
            <a:r>
              <a:rPr lang="fr-FR" sz="3600" b="1" dirty="0"/>
              <a:t>Episode 4</a:t>
            </a:r>
            <a:r>
              <a:rPr sz="3600" b="1" dirty="0"/>
              <a:t>: </a:t>
            </a:r>
            <a:r>
              <a:rPr lang="fr-FR" sz="3600" b="1" dirty="0"/>
              <a:t>C</a:t>
            </a:r>
            <a:r>
              <a:rPr lang="en-GB" sz="3600" b="1" dirty="0" err="1"/>
              <a:t>ase</a:t>
            </a:r>
            <a:r>
              <a:rPr lang="en-GB" sz="3600" b="1" dirty="0"/>
              <a:t> finding</a:t>
            </a:r>
            <a:endParaRPr sz="3600" b="1" dirty="0"/>
          </a:p>
        </p:txBody>
      </p:sp>
    </p:spTree>
    <p:extLst>
      <p:ext uri="{BB962C8B-B14F-4D97-AF65-F5344CB8AC3E}">
        <p14:creationId xmlns:p14="http://schemas.microsoft.com/office/powerpoint/2010/main" val="1651182479"/>
      </p:ext>
    </p:extLst>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449706" y="1425648"/>
            <a:ext cx="10076440" cy="4654072"/>
          </a:xfrm>
          <a:prstGeom prst="rect">
            <a:avLst/>
          </a:prstGeom>
        </p:spPr>
        <p:txBody>
          <a:bodyPr/>
          <a:lstStyle/>
          <a:p>
            <a:r>
              <a:rPr lang="en-US" b="1" dirty="0">
                <a:solidFill>
                  <a:schemeClr val="accent3"/>
                </a:solidFill>
              </a:rPr>
              <a:t>Question 4: </a:t>
            </a:r>
            <a:endParaRPr lang="fr-FR" b="1" dirty="0">
              <a:solidFill>
                <a:schemeClr val="accent3"/>
              </a:solidFill>
            </a:endParaRPr>
          </a:p>
          <a:p>
            <a:pPr lvl="0"/>
            <a:r>
              <a:rPr lang="en-US" dirty="0"/>
              <a:t>How do you find more cases? List activities and sources.</a:t>
            </a:r>
            <a:endParaRPr lang="fr-FR" dirty="0"/>
          </a:p>
          <a:p>
            <a:r>
              <a:rPr lang="en-US" b="1" dirty="0"/>
              <a:t> </a:t>
            </a:r>
            <a:endParaRPr lang="fr-FR" dirty="0"/>
          </a:p>
          <a:p>
            <a:r>
              <a:rPr lang="en-US" b="1" dirty="0">
                <a:solidFill>
                  <a:schemeClr val="accent3"/>
                </a:solidFill>
              </a:rPr>
              <a:t>Quiz 3:</a:t>
            </a:r>
            <a:endParaRPr lang="fr-FR" b="1" dirty="0">
              <a:solidFill>
                <a:schemeClr val="accent3"/>
              </a:solidFill>
            </a:endParaRPr>
          </a:p>
          <a:p>
            <a:pPr lvl="0"/>
            <a:r>
              <a:rPr lang="en-US" dirty="0"/>
              <a:t>When going to review the records of the patients at the hospital, </a:t>
            </a:r>
            <a:r>
              <a:rPr lang="en-GB" dirty="0"/>
              <a:t>as an epidemiologist, </a:t>
            </a:r>
            <a:r>
              <a:rPr lang="en-US" dirty="0"/>
              <a:t>should you wear PPE? </a:t>
            </a:r>
            <a:endParaRPr lang="fr-FR" dirty="0"/>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227725" y="0"/>
            <a:ext cx="4734627" cy="584775"/>
          </a:xfrm>
          <a:prstGeom prst="rect">
            <a:avLst/>
          </a:prstGeom>
        </p:spPr>
        <p:txBody>
          <a:bodyPr wrap="none">
            <a:spAutoFit/>
          </a:bodyPr>
          <a:lstStyle/>
          <a:p>
            <a:pPr defTabSz="914400" hangingPunct="0">
              <a:lnSpc>
                <a:spcPct val="100000"/>
              </a:lnSpc>
            </a:pPr>
            <a:r>
              <a:rPr lang="en-GB" b="1" dirty="0">
                <a:latin typeface="Source Sans Pro Bold"/>
                <a:ea typeface="Source Sans Pro Bold"/>
                <a:cs typeface="Source Sans Pro Bold"/>
                <a:sym typeface="Source Sans Pro Bold"/>
              </a:rPr>
              <a:t>Episode 4: Case finding</a:t>
            </a:r>
            <a:endParaRPr b="1" dirty="0">
              <a:latin typeface="Source Sans Pro Bold"/>
              <a:ea typeface="Source Sans Pro Bold"/>
              <a:cs typeface="Source Sans Pro Bold"/>
              <a:sym typeface="Calibri"/>
            </a:endParaRPr>
          </a:p>
        </p:txBody>
      </p:sp>
    </p:spTree>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idx="1"/>
          </p:nvPr>
        </p:nvSpPr>
        <p:spPr>
          <a:xfrm>
            <a:off x="704538" y="1247001"/>
            <a:ext cx="10403173" cy="4654071"/>
          </a:xfrm>
        </p:spPr>
        <p:txBody>
          <a:bodyPr>
            <a:normAutofit fontScale="92500"/>
          </a:bodyPr>
          <a:lstStyle/>
          <a:p>
            <a:pPr>
              <a:lnSpc>
                <a:spcPct val="100000"/>
              </a:lnSpc>
            </a:pPr>
            <a:r>
              <a:rPr lang="en-US" sz="2600" b="1" dirty="0">
                <a:solidFill>
                  <a:schemeClr val="accent3"/>
                </a:solidFill>
              </a:rPr>
              <a:t>Answer 4:</a:t>
            </a:r>
            <a:endParaRPr lang="fr-FR" sz="2600" b="1" dirty="0">
              <a:solidFill>
                <a:schemeClr val="accent3"/>
              </a:solidFill>
            </a:endParaRPr>
          </a:p>
          <a:p>
            <a:r>
              <a:rPr lang="en-GB" b="1" dirty="0"/>
              <a:t> </a:t>
            </a:r>
            <a:endParaRPr lang="fr-FR" dirty="0"/>
          </a:p>
          <a:p>
            <a:r>
              <a:rPr lang="en-GB" b="1" dirty="0"/>
              <a:t>Sources of data:</a:t>
            </a:r>
            <a:endParaRPr lang="fr-FR" dirty="0"/>
          </a:p>
          <a:p>
            <a:pPr marL="307975" indent="-307975" defTabSz="914400" hangingPunct="0">
              <a:lnSpc>
                <a:spcPct val="100000"/>
              </a:lnSpc>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GB" sz="2600" dirty="0">
                <a:solidFill>
                  <a:srgbClr val="10253F"/>
                </a:solidFill>
                <a:ea typeface="Arial"/>
                <a:cs typeface="Arial"/>
                <a:sym typeface="Calibri"/>
              </a:rPr>
              <a:t>Review register of hospitals, of health facilities in the county</a:t>
            </a:r>
            <a:endParaRPr lang="fr-FR" sz="2600" dirty="0">
              <a:solidFill>
                <a:srgbClr val="10253F"/>
              </a:solidFill>
              <a:ea typeface="Arial"/>
              <a:cs typeface="Arial"/>
              <a:sym typeface="Calibri"/>
            </a:endParaRPr>
          </a:p>
          <a:p>
            <a:pPr marL="307975" indent="-307975" defTabSz="914400" hangingPunct="0">
              <a:lnSpc>
                <a:spcPct val="100000"/>
              </a:lnSpc>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GB" sz="2600" dirty="0">
                <a:solidFill>
                  <a:srgbClr val="10253F"/>
                </a:solidFill>
                <a:ea typeface="Arial"/>
                <a:cs typeface="Arial"/>
                <a:sym typeface="Calibri"/>
              </a:rPr>
              <a:t>Implement enhanced surveillance (awareness of all health care workers and community officers)</a:t>
            </a:r>
            <a:endParaRPr lang="fr-FR" sz="2600" dirty="0">
              <a:solidFill>
                <a:srgbClr val="10253F"/>
              </a:solidFill>
              <a:ea typeface="Arial"/>
              <a:cs typeface="Arial"/>
              <a:sym typeface="Calibri"/>
            </a:endParaRPr>
          </a:p>
          <a:p>
            <a:pPr marL="307975" indent="-307975" defTabSz="914400" hangingPunct="0">
              <a:lnSpc>
                <a:spcPct val="100000"/>
              </a:lnSpc>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GB" sz="2600" dirty="0">
                <a:solidFill>
                  <a:srgbClr val="10253F"/>
                </a:solidFill>
                <a:ea typeface="Arial"/>
                <a:cs typeface="Arial"/>
                <a:sym typeface="Calibri"/>
              </a:rPr>
              <a:t>Active surveillance: calling each health facility every day</a:t>
            </a:r>
            <a:endParaRPr lang="fr-FR" sz="2600" dirty="0">
              <a:solidFill>
                <a:srgbClr val="10253F"/>
              </a:solidFill>
              <a:ea typeface="Arial"/>
              <a:cs typeface="Arial"/>
              <a:sym typeface="Calibri"/>
            </a:endParaRPr>
          </a:p>
          <a:p>
            <a:pPr marL="307975" indent="-307975" defTabSz="914400" hangingPunct="0">
              <a:lnSpc>
                <a:spcPct val="100000"/>
              </a:lnSpc>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GB" sz="2600" dirty="0">
                <a:solidFill>
                  <a:srgbClr val="10253F"/>
                </a:solidFill>
                <a:ea typeface="Arial"/>
                <a:cs typeface="Arial"/>
                <a:sym typeface="Calibri"/>
              </a:rPr>
              <a:t>Active case finding among participants and follow up of contacts of cases</a:t>
            </a:r>
            <a:endParaRPr lang="fr-FR" sz="2600" dirty="0">
              <a:solidFill>
                <a:srgbClr val="10253F"/>
              </a:solidFill>
              <a:ea typeface="Arial"/>
              <a:cs typeface="Arial"/>
              <a:sym typeface="Calibri"/>
            </a:endParaRPr>
          </a:p>
          <a:p>
            <a:pPr marL="307975" indent="-307975" defTabSz="914400" hangingPunct="0">
              <a:lnSpc>
                <a:spcPct val="100000"/>
              </a:lnSpc>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GB" sz="2600" dirty="0">
                <a:solidFill>
                  <a:srgbClr val="10253F"/>
                </a:solidFill>
                <a:ea typeface="Arial"/>
                <a:cs typeface="Arial"/>
                <a:sym typeface="Calibri"/>
              </a:rPr>
              <a:t>Raising awareness via radio, TV, community leaders for patients to care</a:t>
            </a:r>
            <a:endParaRPr lang="fr-FR" sz="2600" dirty="0">
              <a:solidFill>
                <a:srgbClr val="10253F"/>
              </a:solidFill>
              <a:ea typeface="Arial"/>
              <a:cs typeface="Arial"/>
              <a:sym typeface="Calibri"/>
            </a:endParaRPr>
          </a:p>
          <a:p>
            <a:pPr marL="307975" indent="-307975" defTabSz="914400" hangingPunct="0">
              <a:lnSpc>
                <a:spcPct val="100000"/>
              </a:lnSpc>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600" dirty="0">
                <a:solidFill>
                  <a:srgbClr val="10253F"/>
                </a:solidFill>
                <a:ea typeface="Arial"/>
                <a:cs typeface="Arial"/>
                <a:sym typeface="Calibri"/>
              </a:rPr>
              <a:t>Get the list of the funeral attendees and do active case search, contact tracing of cases.</a:t>
            </a:r>
            <a:endParaRPr lang="fr-FR" sz="2600" dirty="0">
              <a:solidFill>
                <a:srgbClr val="10253F"/>
              </a:solidFill>
              <a:ea typeface="Arial"/>
              <a:cs typeface="Arial"/>
              <a:sym typeface="Calibri"/>
            </a:endParaRPr>
          </a:p>
          <a:p>
            <a:endParaRPr lang="en-US" dirty="0"/>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147812" y="0"/>
            <a:ext cx="7488586" cy="584775"/>
          </a:xfrm>
          <a:prstGeom prst="rect">
            <a:avLst/>
          </a:prstGeom>
        </p:spPr>
        <p:txBody>
          <a:bodyPr wrap="none">
            <a:spAutoFit/>
          </a:bodyPr>
          <a:lstStyle/>
          <a:p>
            <a:pPr defTabSz="914400" hangingPunct="0">
              <a:lnSpc>
                <a:spcPct val="100000"/>
              </a:lnSpc>
            </a:pPr>
            <a:r>
              <a:rPr lang="en-GB" b="1" dirty="0">
                <a:latin typeface="Source Sans Pro Bold"/>
                <a:ea typeface="Source Sans Pro Bold"/>
                <a:cs typeface="Source Sans Pro Bold"/>
                <a:sym typeface="Source Sans Pro Bold"/>
              </a:rPr>
              <a:t>Episode 4: Case finding Debriefing (1)</a:t>
            </a:r>
            <a:endParaRPr b="1" dirty="0">
              <a:latin typeface="Source Sans Pro Bold"/>
              <a:ea typeface="Source Sans Pro Bold"/>
              <a:cs typeface="Source Sans Pro Bold"/>
              <a:sym typeface="Calibri"/>
            </a:endParaRPr>
          </a:p>
        </p:txBody>
      </p:sp>
    </p:spTree>
    <p:extLst>
      <p:ext uri="{BB962C8B-B14F-4D97-AF65-F5344CB8AC3E}">
        <p14:creationId xmlns:p14="http://schemas.microsoft.com/office/powerpoint/2010/main" val="3177660504"/>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96" name="Content Placeholder 1"/>
          <p:cNvSpPr txBox="1">
            <a:spLocks noGrp="1"/>
          </p:cNvSpPr>
          <p:nvPr>
            <p:ph type="body" idx="1"/>
          </p:nvPr>
        </p:nvSpPr>
        <p:spPr>
          <a:xfrm>
            <a:off x="904775" y="913924"/>
            <a:ext cx="9752298" cy="5793578"/>
          </a:xfrm>
          <a:prstGeom prst="rect">
            <a:avLst/>
          </a:prstGeom>
        </p:spPr>
        <p:txBody>
          <a:bodyPr/>
          <a:lstStyle/>
          <a:p>
            <a:pPr algn="just">
              <a:defRPr>
                <a:solidFill>
                  <a:schemeClr val="accent3"/>
                </a:solidFill>
                <a:latin typeface="Source Sans Pro Bold"/>
                <a:ea typeface="Source Sans Pro Bold"/>
                <a:cs typeface="Source Sans Pro Bold"/>
                <a:sym typeface="Source Sans Pro Bold"/>
              </a:defRPr>
            </a:pPr>
            <a:r>
              <a:rPr dirty="0">
                <a:solidFill>
                  <a:srgbClr val="C00000"/>
                </a:solidFill>
                <a:latin typeface="+mn-lt"/>
                <a:ea typeface="+mn-ea"/>
                <a:cs typeface="+mn-cs"/>
                <a:sym typeface="Source Sans Pro Regular"/>
              </a:rPr>
              <a:t>  </a:t>
            </a:r>
          </a:p>
        </p:txBody>
      </p:sp>
      <p:sp>
        <p:nvSpPr>
          <p:cNvPr id="5" name="Title 1"/>
          <p:cNvSpPr txBox="1">
            <a:spLocks/>
          </p:cNvSpPr>
          <p:nvPr/>
        </p:nvSpPr>
        <p:spPr>
          <a:xfrm>
            <a:off x="119922" y="-14990"/>
            <a:ext cx="7420131" cy="64611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a:t>Groups composition and group work</a:t>
            </a:r>
            <a:endParaRPr lang="en-US" b="1" dirty="0"/>
          </a:p>
        </p:txBody>
      </p:sp>
      <p:sp>
        <p:nvSpPr>
          <p:cNvPr id="6" name="Espace réservé du texte 2"/>
          <p:cNvSpPr txBox="1">
            <a:spLocks/>
          </p:cNvSpPr>
          <p:nvPr/>
        </p:nvSpPr>
        <p:spPr>
          <a:xfrm>
            <a:off x="1464526" y="1483677"/>
            <a:ext cx="8222168" cy="465407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mn-lt"/>
                <a:ea typeface="+mn-ea"/>
                <a:cs typeface="+mn-cs"/>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5pPr>
            <a:lvl6pPr marL="786588" marR="0" indent="-244116"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6pPr>
            <a:lvl7pPr marL="895084" marR="0" indent="-244116"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7pPr>
            <a:lvl8pPr marL="1003578" marR="0" indent="-244115"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8pPr>
            <a:lvl9pPr marL="1112073" marR="0" indent="-244116"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9pPr>
          </a:lstStyle>
          <a:p>
            <a:pPr marL="307975" indent="-307975" defTabSz="914400" hangingPunct="0">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latin typeface="Source Sans Pro"/>
                <a:ea typeface="Arial"/>
                <a:cs typeface="Source Sans Pro Regular"/>
              </a:rPr>
              <a:t>Trainees will work in groups of 4 persons</a:t>
            </a:r>
            <a:endParaRPr lang="fr-FR" dirty="0">
              <a:solidFill>
                <a:srgbClr val="10253F"/>
              </a:solidFill>
              <a:latin typeface="Source Sans Pro"/>
              <a:ea typeface="Arial"/>
              <a:cs typeface="Source Sans Pro Regular"/>
            </a:endParaRPr>
          </a:p>
          <a:p>
            <a:pPr marL="307975" indent="-307975" defTabSz="914400" hangingPunct="0">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latin typeface="Source Sans Pro"/>
                <a:ea typeface="Arial"/>
                <a:cs typeface="Source Sans Pro Regular"/>
              </a:rPr>
              <a:t>Profiles mixed is preferred</a:t>
            </a:r>
            <a:endParaRPr lang="fr-FR" dirty="0">
              <a:solidFill>
                <a:srgbClr val="10253F"/>
              </a:solidFill>
              <a:latin typeface="Source Sans Pro"/>
              <a:ea typeface="Arial"/>
              <a:cs typeface="Source Sans Pro Regular"/>
            </a:endParaRPr>
          </a:p>
          <a:p>
            <a:pPr marL="307975" indent="-307975" defTabSz="914400" hangingPunct="0">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latin typeface="Source Sans Pro"/>
                <a:ea typeface="Arial"/>
                <a:cs typeface="Source Sans Pro Regular"/>
              </a:rPr>
              <a:t>Each group will assign a rapporteur. Rapporteur changes for each of the two sessions, need to appoint 2 rapporteurs.</a:t>
            </a:r>
          </a:p>
          <a:p>
            <a:pPr marL="307975" indent="-307975" defTabSz="914400" hangingPunct="0">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latin typeface="Source Sans Pro"/>
                <a:ea typeface="Arial"/>
                <a:cs typeface="Source Sans Pro Regular"/>
              </a:rPr>
              <a:t>At each session, RRTs will be asked to come up with several outputs and demonstrate specific knowledge and skills. </a:t>
            </a:r>
            <a:endParaRPr lang="fr-FR" dirty="0">
              <a:solidFill>
                <a:srgbClr val="10253F"/>
              </a:solidFill>
              <a:latin typeface="Source Sans Pro"/>
              <a:ea typeface="Arial"/>
              <a:cs typeface="Source Sans Pro Regular"/>
            </a:endParaRPr>
          </a:p>
          <a:p>
            <a:pPr hangingPunct="1"/>
            <a:endParaRPr lang="en-US" dirty="0"/>
          </a:p>
        </p:txBody>
      </p:sp>
    </p:spTree>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idx="1"/>
          </p:nvPr>
        </p:nvSpPr>
        <p:spPr>
          <a:xfrm>
            <a:off x="704538" y="1247001"/>
            <a:ext cx="10403173" cy="4654071"/>
          </a:xfrm>
        </p:spPr>
        <p:txBody>
          <a:bodyPr>
            <a:normAutofit/>
          </a:bodyPr>
          <a:lstStyle/>
          <a:p>
            <a:pPr>
              <a:lnSpc>
                <a:spcPct val="100000"/>
              </a:lnSpc>
            </a:pPr>
            <a:r>
              <a:rPr lang="en-US" b="1" dirty="0">
                <a:solidFill>
                  <a:schemeClr val="accent3"/>
                </a:solidFill>
              </a:rPr>
              <a:t>Answer quiz 3: </a:t>
            </a:r>
            <a:r>
              <a:rPr lang="en-US" dirty="0"/>
              <a:t>When going to review the records of the patients at the hospital, </a:t>
            </a:r>
            <a:r>
              <a:rPr lang="en-GB" dirty="0"/>
              <a:t>as an epidemiologist, </a:t>
            </a:r>
            <a:r>
              <a:rPr lang="en-US" dirty="0"/>
              <a:t>should you wear PPE? </a:t>
            </a:r>
            <a:endParaRPr lang="fr-FR" dirty="0"/>
          </a:p>
          <a:p>
            <a:pPr>
              <a:lnSpc>
                <a:spcPct val="100000"/>
              </a:lnSpc>
            </a:pPr>
            <a:endParaRPr lang="fr-FR" b="1" dirty="0">
              <a:solidFill>
                <a:schemeClr val="accent3"/>
              </a:solidFill>
            </a:endParaRPr>
          </a:p>
          <a:p>
            <a:pPr marL="307975" indent="-307975" defTabSz="914400" hangingPunct="0">
              <a:lnSpc>
                <a:spcPct val="100000"/>
              </a:lnSpc>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b="1" dirty="0">
                <a:solidFill>
                  <a:srgbClr val="10253F"/>
                </a:solidFill>
                <a:latin typeface="Source Sans Pro Regular"/>
                <a:ea typeface="Arial"/>
                <a:cs typeface="Arial"/>
              </a:rPr>
              <a:t>No</a:t>
            </a:r>
            <a:r>
              <a:rPr lang="en-US" dirty="0">
                <a:solidFill>
                  <a:srgbClr val="10253F"/>
                </a:solidFill>
                <a:latin typeface="Source Sans Pro Regular"/>
                <a:ea typeface="Arial"/>
                <a:cs typeface="Arial"/>
              </a:rPr>
              <a:t>, there is no need to wear PPE as there is no direct contact to contaminated fluid. The epidemiologist does not need to wear a PPE: he/she keeps a distance from the doctor, he/she does not touch patients and keeps safe distance (1 meter); there is no exposure to patient fluids nor direct contact with patients. </a:t>
            </a:r>
            <a:endParaRPr lang="fr-FR" dirty="0">
              <a:solidFill>
                <a:srgbClr val="10253F"/>
              </a:solidFill>
              <a:latin typeface="Source Sans Pro Regular"/>
              <a:ea typeface="Arial"/>
              <a:cs typeface="Arial"/>
            </a:endParaRPr>
          </a:p>
          <a:p>
            <a:endParaRPr lang="en-US" dirty="0"/>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147812" y="0"/>
            <a:ext cx="7488586" cy="584775"/>
          </a:xfrm>
          <a:prstGeom prst="rect">
            <a:avLst/>
          </a:prstGeom>
        </p:spPr>
        <p:txBody>
          <a:bodyPr wrap="none">
            <a:spAutoFit/>
          </a:bodyPr>
          <a:lstStyle/>
          <a:p>
            <a:pPr defTabSz="914400" hangingPunct="0">
              <a:lnSpc>
                <a:spcPct val="100000"/>
              </a:lnSpc>
            </a:pPr>
            <a:r>
              <a:rPr lang="en-GB" b="1" dirty="0">
                <a:latin typeface="Source Sans Pro Bold"/>
                <a:ea typeface="Source Sans Pro Bold"/>
                <a:cs typeface="Source Sans Pro Bold"/>
                <a:sym typeface="Source Sans Pro Bold"/>
              </a:rPr>
              <a:t>Episode 4: Case finding Debriefing (2)</a:t>
            </a:r>
            <a:endParaRPr b="1" dirty="0">
              <a:latin typeface="Source Sans Pro Bold"/>
              <a:ea typeface="Source Sans Pro Bold"/>
              <a:cs typeface="Source Sans Pro Bold"/>
              <a:sym typeface="Calibri"/>
            </a:endParaRPr>
          </a:p>
        </p:txBody>
      </p:sp>
    </p:spTree>
    <p:extLst>
      <p:ext uri="{BB962C8B-B14F-4D97-AF65-F5344CB8AC3E}">
        <p14:creationId xmlns:p14="http://schemas.microsoft.com/office/powerpoint/2010/main" val="843974966"/>
      </p:ext>
    </p:extLst>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227725" y="0"/>
            <a:ext cx="4734627" cy="584775"/>
          </a:xfrm>
          <a:prstGeom prst="rect">
            <a:avLst/>
          </a:prstGeom>
        </p:spPr>
        <p:txBody>
          <a:bodyPr wrap="none">
            <a:spAutoFit/>
          </a:bodyPr>
          <a:lstStyle/>
          <a:p>
            <a:pPr defTabSz="914400" hangingPunct="0">
              <a:lnSpc>
                <a:spcPct val="100000"/>
              </a:lnSpc>
            </a:pPr>
            <a:r>
              <a:rPr lang="en-GB" b="1" dirty="0">
                <a:latin typeface="Source Sans Pro Bold"/>
                <a:ea typeface="Source Sans Pro Bold"/>
                <a:cs typeface="Source Sans Pro Bold"/>
                <a:sym typeface="Source Sans Pro Bold"/>
              </a:rPr>
              <a:t>Episode 4: Case finding</a:t>
            </a:r>
            <a:endParaRPr b="1" dirty="0">
              <a:latin typeface="Source Sans Pro Bold"/>
              <a:ea typeface="Source Sans Pro Bold"/>
              <a:cs typeface="Source Sans Pro Bold"/>
              <a:sym typeface="Calibri"/>
            </a:endParaRPr>
          </a:p>
        </p:txBody>
      </p:sp>
      <p:graphicFrame>
        <p:nvGraphicFramePr>
          <p:cNvPr id="3" name="Tableau 2"/>
          <p:cNvGraphicFramePr>
            <a:graphicFrameLocks noGrp="1"/>
          </p:cNvGraphicFramePr>
          <p:nvPr>
            <p:extLst>
              <p:ext uri="{D42A27DB-BD31-4B8C-83A1-F6EECF244321}">
                <p14:modId xmlns:p14="http://schemas.microsoft.com/office/powerpoint/2010/main" val="648441861"/>
              </p:ext>
            </p:extLst>
          </p:nvPr>
        </p:nvGraphicFramePr>
        <p:xfrm>
          <a:off x="674559" y="1873771"/>
          <a:ext cx="10493114" cy="3505200"/>
        </p:xfrm>
        <a:graphic>
          <a:graphicData uri="http://schemas.openxmlformats.org/drawingml/2006/table">
            <a:tbl>
              <a:tblPr firstRow="1" firstCol="1">
                <a:tableStyleId>{5940675A-B579-460E-94D1-54222C63F5DA}</a:tableStyleId>
              </a:tblPr>
              <a:tblGrid>
                <a:gridCol w="10493114">
                  <a:extLst>
                    <a:ext uri="{9D8B030D-6E8A-4147-A177-3AD203B41FA5}">
                      <a16:colId xmlns:a16="http://schemas.microsoft.com/office/drawing/2014/main" val="20000"/>
                    </a:ext>
                  </a:extLst>
                </a:gridCol>
              </a:tblGrid>
              <a:tr h="2855085">
                <a:tc>
                  <a:txBody>
                    <a:bodyPr/>
                    <a:lstStyle/>
                    <a:p>
                      <a:pPr algn="just">
                        <a:lnSpc>
                          <a:spcPct val="115000"/>
                        </a:lnSpc>
                        <a:spcAft>
                          <a:spcPts val="0"/>
                        </a:spcAft>
                      </a:pPr>
                      <a:r>
                        <a:rPr lang="en-US" sz="2000" b="1" dirty="0">
                          <a:effectLst/>
                        </a:rPr>
                        <a:t>New findings </a:t>
                      </a:r>
                      <a:endParaRPr lang="fr-FR" sz="2000" b="1" dirty="0">
                        <a:effectLst/>
                      </a:endParaRPr>
                    </a:p>
                    <a:p>
                      <a:pPr marL="342900" lvl="0" indent="-342900" algn="just">
                        <a:lnSpc>
                          <a:spcPct val="115000"/>
                        </a:lnSpc>
                        <a:spcAft>
                          <a:spcPts val="0"/>
                        </a:spcAft>
                        <a:buClr>
                          <a:srgbClr val="65A000"/>
                        </a:buClr>
                        <a:buFont typeface="Symbol" panose="05050102010706020507" pitchFamily="18" charset="2"/>
                        <a:buChar char=""/>
                      </a:pPr>
                      <a:r>
                        <a:rPr lang="en-US" sz="2000" dirty="0">
                          <a:effectLst/>
                        </a:rPr>
                        <a:t>The active case search revealed more patients in the community and allowed to identify retrospectively cases who presented to hospital and were not yet identified as cases. </a:t>
                      </a:r>
                      <a:endParaRPr lang="fr-FR" sz="2000" dirty="0">
                        <a:effectLst/>
                      </a:endParaRPr>
                    </a:p>
                    <a:p>
                      <a:pPr marL="342900" lvl="0" indent="-342900" algn="just">
                        <a:lnSpc>
                          <a:spcPct val="115000"/>
                        </a:lnSpc>
                        <a:spcAft>
                          <a:spcPts val="0"/>
                        </a:spcAft>
                        <a:buClr>
                          <a:srgbClr val="65A000"/>
                        </a:buClr>
                        <a:buFont typeface="Symbol" panose="05050102010706020507" pitchFamily="18" charset="2"/>
                        <a:buChar char=""/>
                      </a:pPr>
                      <a:r>
                        <a:rPr lang="en-US" sz="2000" dirty="0">
                          <a:effectLst/>
                        </a:rPr>
                        <a:t>The burial team members reported that some dead bodies were presenting with purpura.</a:t>
                      </a:r>
                      <a:endParaRPr lang="fr-FR" sz="2000" dirty="0">
                        <a:effectLst/>
                      </a:endParaRPr>
                    </a:p>
                    <a:p>
                      <a:pPr marL="342900" lvl="0" indent="-342900" algn="just">
                        <a:lnSpc>
                          <a:spcPct val="115000"/>
                        </a:lnSpc>
                        <a:spcAft>
                          <a:spcPts val="0"/>
                        </a:spcAft>
                        <a:buClr>
                          <a:srgbClr val="65A000"/>
                        </a:buClr>
                        <a:buFont typeface="Symbol" panose="05050102010706020507" pitchFamily="18" charset="2"/>
                        <a:buChar char=""/>
                      </a:pPr>
                      <a:r>
                        <a:rPr lang="en-US" sz="2000" dirty="0">
                          <a:effectLst/>
                        </a:rPr>
                        <a:t>Active follow up of the first survivors allows us to observe that a few convalescent patients presented with purpura and ecchymosis on the extremities. </a:t>
                      </a:r>
                      <a:endParaRPr lang="fr-FR" sz="2000" dirty="0">
                        <a:effectLst/>
                      </a:endParaRPr>
                    </a:p>
                    <a:p>
                      <a:pPr marL="342900" lvl="0" indent="-342900" algn="just">
                        <a:lnSpc>
                          <a:spcPct val="115000"/>
                        </a:lnSpc>
                        <a:spcAft>
                          <a:spcPts val="0"/>
                        </a:spcAft>
                        <a:buClr>
                          <a:srgbClr val="65A000"/>
                        </a:buClr>
                        <a:buFont typeface="Symbol" panose="05050102010706020507" pitchFamily="18" charset="2"/>
                        <a:buChar char=""/>
                      </a:pPr>
                      <a:r>
                        <a:rPr lang="en-US" sz="2000" dirty="0">
                          <a:effectLst/>
                        </a:rPr>
                        <a:t>Two cases occurred in </a:t>
                      </a:r>
                      <a:r>
                        <a:rPr lang="en-US" sz="2000" dirty="0" err="1">
                          <a:effectLst/>
                        </a:rPr>
                        <a:t>Marialand</a:t>
                      </a:r>
                      <a:r>
                        <a:rPr lang="en-US" sz="2000" dirty="0">
                          <a:effectLst/>
                        </a:rPr>
                        <a:t>, a district close to </a:t>
                      </a:r>
                      <a:r>
                        <a:rPr lang="en-US" sz="2000" dirty="0" err="1">
                          <a:effectLst/>
                        </a:rPr>
                        <a:t>Treetown</a:t>
                      </a:r>
                      <a:r>
                        <a:rPr lang="en-US" sz="2000" dirty="0">
                          <a:effectLst/>
                        </a:rPr>
                        <a:t> region: a man who attended the funeral, the disk jockey (DJ) of the party died in another district than the affected one. His wife, who did not attend the funeral, has taken care of him: she died 24 hours after him with the same clinical symptoms.</a:t>
                      </a:r>
                      <a:endParaRPr lang="fr-FR"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accent5">
                        <a:lumMod val="20000"/>
                        <a:lumOff val="80000"/>
                      </a:schemeClr>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692095324"/>
      </p:ext>
    </p:extLst>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569627" y="1470618"/>
            <a:ext cx="10076440" cy="4654072"/>
          </a:xfrm>
          <a:prstGeom prst="rect">
            <a:avLst/>
          </a:prstGeom>
        </p:spPr>
        <p:txBody>
          <a:bodyPr/>
          <a:lstStyle/>
          <a:p>
            <a:r>
              <a:rPr lang="en-US" b="1" dirty="0">
                <a:solidFill>
                  <a:schemeClr val="accent3"/>
                </a:solidFill>
              </a:rPr>
              <a:t>Quiz 4:</a:t>
            </a:r>
            <a:endParaRPr lang="fr-FR" b="1" dirty="0">
              <a:solidFill>
                <a:schemeClr val="accent3"/>
              </a:solidFill>
            </a:endParaRPr>
          </a:p>
          <a:p>
            <a:r>
              <a:rPr lang="en-US" dirty="0"/>
              <a:t>Select the correct response. This last information is key because it indicates that:</a:t>
            </a:r>
            <a:endParaRPr lang="fr-FR" dirty="0"/>
          </a:p>
          <a:p>
            <a:pPr marL="457200" indent="-457200" defTabSz="914400" fontAlgn="base" hangingPunct="0">
              <a:lnSpc>
                <a:spcPct val="100000"/>
              </a:lnSpc>
              <a:spcBef>
                <a:spcPts val="500"/>
              </a:spcBef>
              <a:buClr>
                <a:srgbClr val="65A000"/>
              </a:buClr>
              <a:buSzPct val="100000"/>
              <a:buFont typeface="+mj-lt"/>
              <a:buAutoNum type="arabicPeriod"/>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latin typeface="Source Sans Pro Regular"/>
                <a:ea typeface="Arial"/>
                <a:cs typeface="Arial"/>
              </a:rPr>
              <a:t>It is a sexually transmissible disease</a:t>
            </a:r>
            <a:endParaRPr lang="fr-FR" dirty="0">
              <a:solidFill>
                <a:srgbClr val="10253F"/>
              </a:solidFill>
              <a:latin typeface="Source Sans Pro Regular"/>
              <a:ea typeface="Arial"/>
              <a:cs typeface="Arial"/>
            </a:endParaRPr>
          </a:p>
          <a:p>
            <a:pPr marL="457200" indent="-457200" defTabSz="914400" fontAlgn="base" hangingPunct="0">
              <a:lnSpc>
                <a:spcPct val="100000"/>
              </a:lnSpc>
              <a:spcBef>
                <a:spcPts val="500"/>
              </a:spcBef>
              <a:buClr>
                <a:srgbClr val="65A000"/>
              </a:buClr>
              <a:buSzPct val="100000"/>
              <a:buFont typeface="+mj-lt"/>
              <a:buAutoNum type="arabicPeriod"/>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latin typeface="Source Sans Pro Regular"/>
                <a:ea typeface="Arial"/>
                <a:cs typeface="Arial"/>
              </a:rPr>
              <a:t>It is an infectious disease responsible for secondary case</a:t>
            </a:r>
            <a:endParaRPr lang="fr-FR" dirty="0">
              <a:solidFill>
                <a:srgbClr val="10253F"/>
              </a:solidFill>
              <a:latin typeface="Source Sans Pro Regular"/>
              <a:ea typeface="Arial"/>
              <a:cs typeface="Arial"/>
            </a:endParaRPr>
          </a:p>
          <a:p>
            <a:pPr marL="457200" indent="-457200" defTabSz="914400" fontAlgn="base" hangingPunct="0">
              <a:lnSpc>
                <a:spcPct val="100000"/>
              </a:lnSpc>
              <a:spcBef>
                <a:spcPts val="500"/>
              </a:spcBef>
              <a:buClr>
                <a:srgbClr val="65A000"/>
              </a:buClr>
              <a:buSzPct val="100000"/>
              <a:buFont typeface="+mj-lt"/>
              <a:buAutoNum type="arabicPeriod"/>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latin typeface="Source Sans Pro Regular"/>
                <a:ea typeface="Arial"/>
                <a:cs typeface="Arial"/>
              </a:rPr>
              <a:t>It is a highly transmissible disease</a:t>
            </a:r>
            <a:endParaRPr lang="fr-FR" dirty="0">
              <a:solidFill>
                <a:srgbClr val="10253F"/>
              </a:solidFill>
              <a:latin typeface="Source Sans Pro Regular"/>
              <a:ea typeface="Arial"/>
              <a:cs typeface="Arial"/>
            </a:endParaRPr>
          </a:p>
          <a:p>
            <a:pPr marL="457200" indent="-457200" defTabSz="914400" fontAlgn="base" hangingPunct="0">
              <a:lnSpc>
                <a:spcPct val="100000"/>
              </a:lnSpc>
              <a:spcBef>
                <a:spcPts val="500"/>
              </a:spcBef>
              <a:buClr>
                <a:srgbClr val="65A000"/>
              </a:buClr>
              <a:buSzPct val="100000"/>
              <a:buFont typeface="+mj-lt"/>
              <a:buAutoNum type="arabicPeriod"/>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latin typeface="Source Sans Pro Regular"/>
                <a:ea typeface="Arial"/>
                <a:cs typeface="Arial"/>
              </a:rPr>
              <a:t>It is a virulent disease</a:t>
            </a:r>
            <a:endParaRPr lang="fr-FR" dirty="0">
              <a:solidFill>
                <a:srgbClr val="10253F"/>
              </a:solidFill>
              <a:latin typeface="Source Sans Pro Regular"/>
              <a:ea typeface="Arial"/>
              <a:cs typeface="Arial"/>
            </a:endParaRPr>
          </a:p>
          <a:p>
            <a:pPr lvl="0"/>
            <a:endParaRPr lang="fr-FR" dirty="0"/>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227725" y="0"/>
            <a:ext cx="4734627" cy="584775"/>
          </a:xfrm>
          <a:prstGeom prst="rect">
            <a:avLst/>
          </a:prstGeom>
        </p:spPr>
        <p:txBody>
          <a:bodyPr wrap="none">
            <a:spAutoFit/>
          </a:bodyPr>
          <a:lstStyle/>
          <a:p>
            <a:pPr defTabSz="914400" hangingPunct="0">
              <a:lnSpc>
                <a:spcPct val="100000"/>
              </a:lnSpc>
            </a:pPr>
            <a:r>
              <a:rPr lang="en-GB" b="1" dirty="0">
                <a:latin typeface="Source Sans Pro Bold"/>
                <a:ea typeface="Source Sans Pro Bold"/>
                <a:cs typeface="Source Sans Pro Bold"/>
                <a:sym typeface="Source Sans Pro Bold"/>
              </a:rPr>
              <a:t>Episode 4: Case finding</a:t>
            </a:r>
            <a:endParaRPr b="1" dirty="0">
              <a:latin typeface="Source Sans Pro Bold"/>
              <a:ea typeface="Source Sans Pro Bold"/>
              <a:cs typeface="Source Sans Pro Bold"/>
              <a:sym typeface="Calibri"/>
            </a:endParaRPr>
          </a:p>
        </p:txBody>
      </p:sp>
    </p:spTree>
    <p:extLst>
      <p:ext uri="{BB962C8B-B14F-4D97-AF65-F5344CB8AC3E}">
        <p14:creationId xmlns:p14="http://schemas.microsoft.com/office/powerpoint/2010/main" val="635459620"/>
      </p:ext>
    </p:extLst>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389745" y="1140835"/>
            <a:ext cx="10076440" cy="4654072"/>
          </a:xfrm>
          <a:prstGeom prst="rect">
            <a:avLst/>
          </a:prstGeom>
        </p:spPr>
        <p:txBody>
          <a:bodyPr/>
          <a:lstStyle/>
          <a:p>
            <a:r>
              <a:rPr lang="en-US" b="1" dirty="0">
                <a:solidFill>
                  <a:schemeClr val="accent3"/>
                </a:solidFill>
              </a:rPr>
              <a:t>Quiz 4:</a:t>
            </a:r>
            <a:endParaRPr lang="fr-FR" b="1" dirty="0">
              <a:solidFill>
                <a:schemeClr val="accent3"/>
              </a:solidFill>
            </a:endParaRPr>
          </a:p>
          <a:p>
            <a:r>
              <a:rPr lang="en-US" dirty="0"/>
              <a:t>Select the correct response. This last information is key because it indicates that:</a:t>
            </a:r>
            <a:endParaRPr lang="fr-FR" dirty="0"/>
          </a:p>
          <a:p>
            <a:pPr marL="457200" indent="-457200" defTabSz="914400" fontAlgn="base" hangingPunct="0">
              <a:lnSpc>
                <a:spcPct val="100000"/>
              </a:lnSpc>
              <a:spcBef>
                <a:spcPts val="500"/>
              </a:spcBef>
              <a:buClr>
                <a:srgbClr val="65A000"/>
              </a:buClr>
              <a:buSzPct val="100000"/>
              <a:buFont typeface="+mj-lt"/>
              <a:buAutoNum type="arabicPeriod"/>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latin typeface="Source Sans Pro Regular"/>
                <a:ea typeface="Arial"/>
                <a:cs typeface="Arial"/>
              </a:rPr>
              <a:t>It is a sexually transmissible disease</a:t>
            </a:r>
            <a:endParaRPr lang="fr-FR" dirty="0">
              <a:solidFill>
                <a:srgbClr val="10253F"/>
              </a:solidFill>
              <a:latin typeface="Source Sans Pro Regular"/>
              <a:ea typeface="Arial"/>
              <a:cs typeface="Arial"/>
            </a:endParaRPr>
          </a:p>
          <a:p>
            <a:pPr marL="457200" indent="-457200" defTabSz="914400" fontAlgn="base" hangingPunct="0">
              <a:lnSpc>
                <a:spcPct val="100000"/>
              </a:lnSpc>
              <a:spcBef>
                <a:spcPts val="500"/>
              </a:spcBef>
              <a:buClr>
                <a:srgbClr val="65A000"/>
              </a:buClr>
              <a:buSzPct val="100000"/>
              <a:buFont typeface="+mj-lt"/>
              <a:buAutoNum type="arabicPeriod"/>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latin typeface="Source Sans Pro Regular"/>
                <a:ea typeface="Arial"/>
                <a:cs typeface="Arial"/>
              </a:rPr>
              <a:t>It is an infectious disease responsible for secondary case</a:t>
            </a:r>
            <a:endParaRPr lang="fr-FR" dirty="0">
              <a:solidFill>
                <a:srgbClr val="10253F"/>
              </a:solidFill>
              <a:latin typeface="Source Sans Pro Regular"/>
              <a:ea typeface="Arial"/>
              <a:cs typeface="Arial"/>
            </a:endParaRPr>
          </a:p>
          <a:p>
            <a:pPr marL="457200" indent="-457200" defTabSz="914400" fontAlgn="base" hangingPunct="0">
              <a:lnSpc>
                <a:spcPct val="100000"/>
              </a:lnSpc>
              <a:spcBef>
                <a:spcPts val="500"/>
              </a:spcBef>
              <a:buClr>
                <a:srgbClr val="65A000"/>
              </a:buClr>
              <a:buSzPct val="100000"/>
              <a:buFont typeface="+mj-lt"/>
              <a:buAutoNum type="arabicPeriod"/>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latin typeface="Source Sans Pro Regular"/>
                <a:ea typeface="Arial"/>
                <a:cs typeface="Arial"/>
              </a:rPr>
              <a:t>It is a highly transmissible disease</a:t>
            </a:r>
            <a:endParaRPr lang="fr-FR" dirty="0">
              <a:solidFill>
                <a:srgbClr val="10253F"/>
              </a:solidFill>
              <a:latin typeface="Source Sans Pro Regular"/>
              <a:ea typeface="Arial"/>
              <a:cs typeface="Arial"/>
            </a:endParaRPr>
          </a:p>
          <a:p>
            <a:pPr marL="457200" indent="-457200" defTabSz="914400" fontAlgn="base" hangingPunct="0">
              <a:lnSpc>
                <a:spcPct val="100000"/>
              </a:lnSpc>
              <a:spcBef>
                <a:spcPts val="500"/>
              </a:spcBef>
              <a:buClr>
                <a:srgbClr val="65A000"/>
              </a:buClr>
              <a:buSzPct val="100000"/>
              <a:buFont typeface="+mj-lt"/>
              <a:buAutoNum type="arabicPeriod"/>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latin typeface="Source Sans Pro Regular"/>
                <a:ea typeface="Arial"/>
                <a:cs typeface="Arial"/>
              </a:rPr>
              <a:t>It is a virulent disease</a:t>
            </a:r>
            <a:endParaRPr lang="fr-FR" dirty="0">
              <a:solidFill>
                <a:srgbClr val="10253F"/>
              </a:solidFill>
              <a:latin typeface="Source Sans Pro Regular"/>
              <a:ea typeface="Arial"/>
              <a:cs typeface="Arial"/>
            </a:endParaRPr>
          </a:p>
          <a:p>
            <a:pPr lvl="0"/>
            <a:endParaRPr lang="fr-FR" dirty="0"/>
          </a:p>
        </p:txBody>
      </p:sp>
      <p:sp>
        <p:nvSpPr>
          <p:cNvPr id="5" name="Title 1">
            <a:extLst>
              <a:ext uri="{FF2B5EF4-FFF2-40B4-BE49-F238E27FC236}">
                <a16:creationId xmlns:a16="http://schemas.microsoft.com/office/drawing/2014/main" id="{36BD0E77-1B35-7026-EAEC-55D4E079494E}"/>
              </a:ext>
            </a:extLst>
          </p:cNvPr>
          <p:cNvSpPr txBox="1">
            <a:spLocks/>
          </p:cNvSpPr>
          <p:nvPr/>
        </p:nvSpPr>
        <p:spPr>
          <a:xfrm>
            <a:off x="137784" y="0"/>
            <a:ext cx="7488586"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a:lstStyle>
          <a:p>
            <a:pPr defTabSz="914400" hangingPunct="0">
              <a:lnSpc>
                <a:spcPct val="100000"/>
              </a:lnSpc>
            </a:pPr>
            <a:r>
              <a:rPr lang="en-US" b="1" dirty="0">
                <a:latin typeface="Source Sans Pro Bold"/>
                <a:ea typeface="Source Sans Pro Bold"/>
                <a:cs typeface="Source Sans Pro Bold"/>
                <a:sym typeface="Source Sans Pro Bold"/>
              </a:rPr>
              <a:t>Episode 4: Case finding Debriefing (3)</a:t>
            </a:r>
            <a:endParaRPr lang="en-US" b="1" dirty="0">
              <a:latin typeface="Source Sans Pro Bold"/>
              <a:ea typeface="Source Sans Pro Bold"/>
              <a:cs typeface="Source Sans Pro Bold"/>
              <a:sym typeface="Calibri"/>
            </a:endParaRPr>
          </a:p>
        </p:txBody>
      </p:sp>
      <p:sp>
        <p:nvSpPr>
          <p:cNvPr id="3" name="Rectangle 2"/>
          <p:cNvSpPr/>
          <p:nvPr/>
        </p:nvSpPr>
        <p:spPr>
          <a:xfrm>
            <a:off x="389745" y="2716330"/>
            <a:ext cx="10076440" cy="338552"/>
          </a:xfrm>
          <a:prstGeom prst="rect">
            <a:avLst/>
          </a:prstGeom>
          <a:noFill/>
          <a:ln w="28575" cap="flat">
            <a:solidFill>
              <a:srgbClr val="FF0000"/>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600" b="0" i="0" u="none" strike="noStrike" cap="none" spc="0" normalizeH="0" baseline="0">
              <a:ln>
                <a:noFill/>
              </a:ln>
              <a:solidFill>
                <a:srgbClr val="000000"/>
              </a:solidFill>
              <a:effectLst/>
              <a:uFillTx/>
              <a:latin typeface="Calibri"/>
              <a:ea typeface="Calibri"/>
              <a:cs typeface="Calibri"/>
              <a:sym typeface="Calibri"/>
            </a:endParaRPr>
          </a:p>
        </p:txBody>
      </p:sp>
      <p:sp>
        <p:nvSpPr>
          <p:cNvPr id="6" name="Rectangle 5"/>
          <p:cNvSpPr/>
          <p:nvPr/>
        </p:nvSpPr>
        <p:spPr>
          <a:xfrm>
            <a:off x="674558" y="4339363"/>
            <a:ext cx="10672996" cy="1791260"/>
          </a:xfrm>
          <a:prstGeom prst="rect">
            <a:avLst/>
          </a:prstGeom>
        </p:spPr>
        <p:txBody>
          <a:bodyPr wrap="square">
            <a:spAutoFit/>
          </a:bodyPr>
          <a:lstStyle/>
          <a:p>
            <a:pPr lvl="0">
              <a:lnSpc>
                <a:spcPct val="115000"/>
              </a:lnSpc>
              <a:buClr>
                <a:srgbClr val="65A000"/>
              </a:buClr>
            </a:pPr>
            <a:r>
              <a:rPr lang="en-US" sz="2400" dirty="0">
                <a:latin typeface="Source Sans Pro"/>
                <a:ea typeface="Calibri" panose="020F0502020204030204" pitchFamily="34" charset="0"/>
                <a:cs typeface="Arial" panose="020B0604020202020204" pitchFamily="34" charset="0"/>
              </a:rPr>
              <a:t>This latest information indicates that the disease can be transmitted from </a:t>
            </a:r>
            <a:r>
              <a:rPr lang="en-US" sz="2400" b="1" dirty="0">
                <a:latin typeface="Source Sans Pro"/>
                <a:ea typeface="Calibri" panose="020F0502020204030204" pitchFamily="34" charset="0"/>
                <a:cs typeface="Arial" panose="020B0604020202020204" pitchFamily="34" charset="0"/>
              </a:rPr>
              <a:t>person to person</a:t>
            </a:r>
            <a:r>
              <a:rPr lang="en-US" sz="2400" dirty="0">
                <a:latin typeface="Source Sans Pro"/>
                <a:ea typeface="Calibri" panose="020F0502020204030204" pitchFamily="34" charset="0"/>
                <a:cs typeface="Arial" panose="020B0604020202020204" pitchFamily="34" charset="0"/>
              </a:rPr>
              <a:t>. That is new as until now it was suspected that the disease was due to a unique source during the funeral ceremony. It helps refining the selection of disease which can be suspected. </a:t>
            </a:r>
            <a:endParaRPr lang="fr-FR" sz="2400"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61234225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Google Shape;308;p8"/>
          <p:cNvSpPr txBox="1">
            <a:spLocks noGrp="1"/>
          </p:cNvSpPr>
          <p:nvPr>
            <p:ph type="body" sz="half" idx="1"/>
          </p:nvPr>
        </p:nvSpPr>
        <p:spPr>
          <a:xfrm>
            <a:off x="422273" y="1688219"/>
            <a:ext cx="11347453" cy="1870076"/>
          </a:xfrm>
          <a:prstGeom prst="rect">
            <a:avLst/>
          </a:prstGeom>
        </p:spPr>
        <p:txBody>
          <a:bodyPr lIns="0" tIns="0" rIns="0" bIns="0">
            <a:normAutofit/>
          </a:bodyPr>
          <a:lstStyle/>
          <a:p>
            <a:pPr>
              <a:spcBef>
                <a:spcPts val="0"/>
              </a:spcBef>
              <a:defRPr sz="3200"/>
            </a:pPr>
            <a:r>
              <a:rPr lang="fr-FR" sz="3600" b="1" dirty="0"/>
              <a:t>Episode 5</a:t>
            </a:r>
            <a:r>
              <a:rPr sz="3600" b="1" dirty="0"/>
              <a:t>: </a:t>
            </a:r>
            <a:r>
              <a:rPr lang="fr-FR" sz="3600" b="1" dirty="0" err="1"/>
              <a:t>Describe</a:t>
            </a:r>
            <a:r>
              <a:rPr lang="fr-FR" sz="3600" b="1" dirty="0"/>
              <a:t> the </a:t>
            </a:r>
            <a:r>
              <a:rPr lang="fr-FR" sz="3600" b="1" dirty="0" err="1"/>
              <a:t>outbreak</a:t>
            </a:r>
            <a:r>
              <a:rPr lang="fr-FR" sz="3600" b="1" dirty="0"/>
              <a:t> </a:t>
            </a:r>
            <a:endParaRPr sz="3600" b="1" dirty="0"/>
          </a:p>
        </p:txBody>
      </p:sp>
    </p:spTree>
    <p:extLst>
      <p:ext uri="{BB962C8B-B14F-4D97-AF65-F5344CB8AC3E}">
        <p14:creationId xmlns:p14="http://schemas.microsoft.com/office/powerpoint/2010/main" val="835719314"/>
      </p:ext>
    </p:extLst>
  </p:cSld>
  <p:clrMapOvr>
    <a:masterClrMapping/>
  </p:clrMapOvr>
  <p:transition spd="med"/>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227725" y="1199213"/>
            <a:ext cx="11542426" cy="4715615"/>
          </a:xfrm>
          <a:prstGeom prst="rect">
            <a:avLst/>
          </a:prstGeom>
        </p:spPr>
        <p:txBody>
          <a:bodyPr>
            <a:noAutofit/>
          </a:bodyPr>
          <a:lstStyle/>
          <a:p>
            <a:r>
              <a:rPr lang="en-US" b="1" dirty="0">
                <a:solidFill>
                  <a:schemeClr val="accent3"/>
                </a:solidFill>
              </a:rPr>
              <a:t>Question 5a: Data collection  </a:t>
            </a:r>
            <a:endParaRPr lang="fr-FR" b="1" dirty="0">
              <a:solidFill>
                <a:schemeClr val="accent3"/>
              </a:solidFill>
            </a:endParaRPr>
          </a:p>
          <a:p>
            <a:r>
              <a:rPr lang="en-US" b="1" dirty="0">
                <a:solidFill>
                  <a:schemeClr val="accent3"/>
                </a:solidFill>
              </a:rPr>
              <a:t> </a:t>
            </a:r>
            <a:r>
              <a:rPr lang="en-GB" dirty="0"/>
              <a:t>What information do you need? How are you going to analyse it? </a:t>
            </a:r>
            <a:endParaRPr lang="fr-FR" dirty="0"/>
          </a:p>
          <a:p>
            <a:pPr lvl="0"/>
            <a:r>
              <a:rPr lang="en-GB" dirty="0"/>
              <a:t>Optional question: Do you collect information on “sex “or on “gender”? what is the difference?</a:t>
            </a:r>
            <a:endParaRPr lang="fr-FR" dirty="0"/>
          </a:p>
          <a:p>
            <a:endParaRPr lang="en-US" b="1" dirty="0"/>
          </a:p>
          <a:p>
            <a:r>
              <a:rPr lang="en-US" b="1" dirty="0"/>
              <a:t>Using the line listing (Excel spreadsheet): </a:t>
            </a:r>
            <a:endParaRPr lang="fr-FR" dirty="0"/>
          </a:p>
          <a:p>
            <a:r>
              <a:rPr lang="en-US" dirty="0"/>
              <a:t> </a:t>
            </a:r>
            <a:r>
              <a:rPr lang="en-US" b="1" dirty="0">
                <a:solidFill>
                  <a:schemeClr val="accent3"/>
                </a:solidFill>
              </a:rPr>
              <a:t>Question 5b: </a:t>
            </a:r>
            <a:r>
              <a:rPr lang="en-US" dirty="0"/>
              <a:t>What is the attack rate among the participants at the funeral?</a:t>
            </a:r>
          </a:p>
          <a:p>
            <a:endParaRPr lang="fr-FR" dirty="0"/>
          </a:p>
          <a:p>
            <a:r>
              <a:rPr lang="en-US" b="1" dirty="0"/>
              <a:t> </a:t>
            </a:r>
            <a:r>
              <a:rPr lang="en-US" b="1" dirty="0">
                <a:solidFill>
                  <a:schemeClr val="accent3"/>
                </a:solidFill>
              </a:rPr>
              <a:t>Question 5c: </a:t>
            </a:r>
            <a:r>
              <a:rPr lang="en-US" dirty="0"/>
              <a:t>Draw the epidemic curve. What transmission pattern do you suspect?</a:t>
            </a:r>
          </a:p>
          <a:p>
            <a:endParaRPr lang="fr-FR" dirty="0"/>
          </a:p>
          <a:p>
            <a:pPr lvl="0"/>
            <a:r>
              <a:rPr lang="en-US" dirty="0"/>
              <a:t> </a:t>
            </a:r>
            <a:r>
              <a:rPr lang="en-US" b="1" dirty="0">
                <a:solidFill>
                  <a:schemeClr val="accent3"/>
                </a:solidFill>
              </a:rPr>
              <a:t>Question 5d: </a:t>
            </a:r>
            <a:r>
              <a:rPr lang="en-US" dirty="0"/>
              <a:t>Draw a map of the geographical distribution of the cases. </a:t>
            </a:r>
            <a:r>
              <a:rPr lang="en-US" dirty="0">
                <a:solidFill>
                  <a:schemeClr val="tx1"/>
                </a:solidFill>
              </a:rPr>
              <a:t>How do you interpret these results</a:t>
            </a:r>
            <a:r>
              <a:rPr lang="en-GB" dirty="0">
                <a:solidFill>
                  <a:schemeClr val="tx1"/>
                </a:solidFill>
              </a:rPr>
              <a:t> </a:t>
            </a:r>
            <a:r>
              <a:rPr lang="en-US" dirty="0">
                <a:solidFill>
                  <a:schemeClr val="tx1"/>
                </a:solidFill>
              </a:rPr>
              <a:t>?</a:t>
            </a:r>
          </a:p>
          <a:p>
            <a:pPr lvl="0"/>
            <a:endParaRPr lang="en-US" dirty="0">
              <a:solidFill>
                <a:srgbClr val="FF0000"/>
              </a:solidFill>
            </a:endParaRPr>
          </a:p>
          <a:p>
            <a:r>
              <a:rPr lang="en-US" b="1" dirty="0">
                <a:solidFill>
                  <a:schemeClr val="accent3"/>
                </a:solidFill>
              </a:rPr>
              <a:t>Question 5e: </a:t>
            </a:r>
            <a:r>
              <a:rPr lang="en-US" dirty="0"/>
              <a:t>Provide a description of patients. </a:t>
            </a:r>
          </a:p>
          <a:p>
            <a:pPr lvl="0"/>
            <a:endParaRPr lang="fr-FR" dirty="0">
              <a:solidFill>
                <a:srgbClr val="FF0000"/>
              </a:solidFill>
            </a:endParaRPr>
          </a:p>
          <a:p>
            <a:endParaRPr lang="fr-FR" dirty="0"/>
          </a:p>
          <a:p>
            <a:pPr lvl="0"/>
            <a:endParaRPr lang="fr-FR" dirty="0"/>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227725" y="0"/>
            <a:ext cx="6579684" cy="584775"/>
          </a:xfrm>
          <a:prstGeom prst="rect">
            <a:avLst/>
          </a:prstGeom>
        </p:spPr>
        <p:txBody>
          <a:bodyPr wrap="none">
            <a:spAutoFit/>
          </a:bodyPr>
          <a:lstStyle/>
          <a:p>
            <a:pPr defTabSz="914400" hangingPunct="0">
              <a:lnSpc>
                <a:spcPct val="100000"/>
              </a:lnSpc>
            </a:pPr>
            <a:r>
              <a:rPr lang="en-GB" b="1" dirty="0">
                <a:latin typeface="Source Sans Pro Bold"/>
                <a:ea typeface="Source Sans Pro Bold"/>
                <a:cs typeface="Source Sans Pro Bold"/>
                <a:sym typeface="Source Sans Pro Bold"/>
              </a:rPr>
              <a:t>Episode 5: Describe the outbreak</a:t>
            </a:r>
            <a:endParaRPr b="1" dirty="0">
              <a:latin typeface="Source Sans Pro Bold"/>
              <a:ea typeface="Source Sans Pro Bold"/>
              <a:cs typeface="Source Sans Pro Bold"/>
              <a:sym typeface="Calibri"/>
            </a:endParaRPr>
          </a:p>
        </p:txBody>
      </p:sp>
    </p:spTree>
    <p:extLst>
      <p:ext uri="{BB962C8B-B14F-4D97-AF65-F5344CB8AC3E}">
        <p14:creationId xmlns:p14="http://schemas.microsoft.com/office/powerpoint/2010/main" val="3697240035"/>
      </p:ext>
    </p:extLst>
  </p:cSld>
  <p:clrMapOvr>
    <a:masterClrMapping/>
  </p:clrMapOvr>
  <p:transition spd="med"/>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404735" y="974361"/>
            <a:ext cx="10807908" cy="4715615"/>
          </a:xfrm>
          <a:prstGeom prst="rect">
            <a:avLst/>
          </a:prstGeom>
        </p:spPr>
        <p:txBody>
          <a:bodyPr>
            <a:noAutofit/>
          </a:bodyPr>
          <a:lstStyle/>
          <a:p>
            <a:r>
              <a:rPr lang="en-US" b="1" dirty="0">
                <a:solidFill>
                  <a:schemeClr val="accent3"/>
                </a:solidFill>
              </a:rPr>
              <a:t>Answer 5a: Data collection  </a:t>
            </a:r>
            <a:endParaRPr lang="fr-FR" b="1" dirty="0">
              <a:solidFill>
                <a:schemeClr val="accent3"/>
              </a:solidFill>
            </a:endParaRPr>
          </a:p>
          <a:p>
            <a:r>
              <a:rPr lang="en-US" dirty="0"/>
              <a:t>Prepare the analysis plan: description by Time, Place, Person. The information to be collected includes: </a:t>
            </a:r>
            <a:endParaRPr lang="fr-FR" dirty="0"/>
          </a:p>
          <a:p>
            <a:r>
              <a:rPr lang="en-US" dirty="0"/>
              <a:t> </a:t>
            </a:r>
            <a:endParaRPr lang="fr-FR" dirty="0"/>
          </a:p>
          <a:p>
            <a:pPr lvl="0" eaLnBrk="0" fontAlgn="base" hangingPunct="0"/>
            <a:r>
              <a:rPr lang="en-GB" b="1" dirty="0"/>
              <a:t>Time: </a:t>
            </a:r>
            <a:endParaRPr lang="fr-FR" b="1" dirty="0"/>
          </a:p>
          <a:p>
            <a:pPr marL="307975" lvl="1" indent="-307975" defTabSz="914400" eaLnBrk="0" fontAlgn="base" hangingPunct="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r>
              <a:rPr lang="en-GB" dirty="0">
                <a:solidFill>
                  <a:srgbClr val="10253F"/>
                </a:solidFill>
                <a:latin typeface="Source Sans Pro Regular"/>
                <a:ea typeface="Arial"/>
                <a:cs typeface="Arial"/>
              </a:rPr>
              <a:t>When did the cases occurred? </a:t>
            </a:r>
            <a:endParaRPr lang="fr-FR" dirty="0">
              <a:solidFill>
                <a:srgbClr val="10253F"/>
              </a:solidFill>
              <a:latin typeface="Source Sans Pro Regular"/>
              <a:ea typeface="Arial"/>
              <a:cs typeface="Arial"/>
            </a:endParaRPr>
          </a:p>
          <a:p>
            <a:pPr marL="307975" lvl="1" indent="-307975" defTabSz="914400" eaLnBrk="0" fontAlgn="base" hangingPunct="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r>
              <a:rPr lang="en-GB" dirty="0">
                <a:solidFill>
                  <a:srgbClr val="10253F"/>
                </a:solidFill>
                <a:latin typeface="Source Sans Pro Regular"/>
                <a:ea typeface="Arial"/>
                <a:cs typeface="Arial"/>
              </a:rPr>
              <a:t>How are they distributed in time? </a:t>
            </a:r>
            <a:endParaRPr lang="fr-FR" dirty="0">
              <a:solidFill>
                <a:srgbClr val="10253F"/>
              </a:solidFill>
              <a:latin typeface="Source Sans Pro Regular"/>
              <a:ea typeface="Arial"/>
              <a:cs typeface="Arial"/>
            </a:endParaRPr>
          </a:p>
          <a:p>
            <a:pPr marL="307975" lvl="1" indent="-307975" defTabSz="914400" eaLnBrk="0" fontAlgn="base" hangingPunct="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r>
              <a:rPr lang="en-GB" dirty="0">
                <a:solidFill>
                  <a:srgbClr val="10253F"/>
                </a:solidFill>
                <a:latin typeface="Source Sans Pro Regular"/>
                <a:ea typeface="Arial"/>
                <a:cs typeface="Arial"/>
              </a:rPr>
              <a:t>Is there date of onset for all? If not, what date can we use? </a:t>
            </a:r>
          </a:p>
          <a:p>
            <a:pPr marL="144660" lvl="1" indent="0" eaLnBrk="0" fontAlgn="base" hangingPunct="0">
              <a:buNone/>
            </a:pPr>
            <a:endParaRPr lang="fr-FR" dirty="0"/>
          </a:p>
          <a:p>
            <a:pPr lvl="0" eaLnBrk="0" fontAlgn="base" hangingPunct="0"/>
            <a:r>
              <a:rPr lang="en-GB" b="1" dirty="0"/>
              <a:t>Place: </a:t>
            </a:r>
            <a:endParaRPr lang="fr-FR" b="1" dirty="0"/>
          </a:p>
          <a:p>
            <a:pPr marL="307975" lvl="1" indent="-307975" defTabSz="914400" eaLnBrk="0" fontAlgn="base" hangingPunct="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r>
              <a:rPr lang="en-GB" dirty="0">
                <a:solidFill>
                  <a:srgbClr val="10253F"/>
                </a:solidFill>
                <a:latin typeface="Source Sans Pro Regular"/>
                <a:ea typeface="Arial"/>
                <a:cs typeface="Arial"/>
              </a:rPr>
              <a:t>How are the case distributed geographically? </a:t>
            </a:r>
            <a:endParaRPr lang="fr-FR" dirty="0">
              <a:solidFill>
                <a:srgbClr val="10253F"/>
              </a:solidFill>
              <a:latin typeface="Source Sans Pro Regular"/>
              <a:ea typeface="Arial"/>
              <a:cs typeface="Arial"/>
            </a:endParaRPr>
          </a:p>
          <a:p>
            <a:pPr marL="307975" lvl="1" indent="-307975" defTabSz="914400" eaLnBrk="0" fontAlgn="base" hangingPunct="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r>
              <a:rPr lang="en-GB" dirty="0">
                <a:solidFill>
                  <a:srgbClr val="10253F"/>
                </a:solidFill>
                <a:latin typeface="Source Sans Pro Regular"/>
                <a:ea typeface="Arial"/>
                <a:cs typeface="Arial"/>
              </a:rPr>
              <a:t>Are there geographical clusters? </a:t>
            </a:r>
            <a:endParaRPr lang="fr-FR" dirty="0">
              <a:solidFill>
                <a:srgbClr val="10253F"/>
              </a:solidFill>
              <a:latin typeface="Source Sans Pro Regular"/>
              <a:ea typeface="Arial"/>
              <a:cs typeface="Arial"/>
            </a:endParaRPr>
          </a:p>
          <a:p>
            <a:pPr marL="307975" lvl="1" indent="-307975" defTabSz="914400" eaLnBrk="0" fontAlgn="base" hangingPunct="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r>
              <a:rPr lang="en-GB" dirty="0">
                <a:solidFill>
                  <a:srgbClr val="10253F"/>
                </a:solidFill>
                <a:latin typeface="Source Sans Pro Regular"/>
                <a:ea typeface="Arial"/>
                <a:cs typeface="Arial"/>
              </a:rPr>
              <a:t>How extended is the outbreak? </a:t>
            </a:r>
            <a:endParaRPr lang="fr-FR" dirty="0">
              <a:solidFill>
                <a:srgbClr val="10253F"/>
              </a:solidFill>
              <a:latin typeface="Source Sans Pro Regular"/>
              <a:ea typeface="Arial"/>
              <a:cs typeface="Arial"/>
            </a:endParaRPr>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227725" y="0"/>
            <a:ext cx="4781115" cy="584775"/>
          </a:xfrm>
          <a:prstGeom prst="rect">
            <a:avLst/>
          </a:prstGeom>
        </p:spPr>
        <p:txBody>
          <a:bodyPr wrap="none">
            <a:spAutoFit/>
          </a:bodyPr>
          <a:lstStyle/>
          <a:p>
            <a:pPr defTabSz="914400" hangingPunct="0">
              <a:lnSpc>
                <a:spcPct val="100000"/>
              </a:lnSpc>
            </a:pPr>
            <a:r>
              <a:rPr lang="en-GB" b="1" dirty="0">
                <a:latin typeface="Source Sans Pro Bold"/>
                <a:ea typeface="Source Sans Pro Bold"/>
                <a:cs typeface="Source Sans Pro Bold"/>
                <a:sym typeface="Source Sans Pro Bold"/>
              </a:rPr>
              <a:t>Episode 5 </a:t>
            </a:r>
            <a:r>
              <a:rPr lang="en-GB" b="1" dirty="0" err="1">
                <a:latin typeface="Source Sans Pro Bold"/>
                <a:ea typeface="Source Sans Pro Bold"/>
                <a:cs typeface="Source Sans Pro Bold"/>
                <a:sym typeface="Source Sans Pro Bold"/>
              </a:rPr>
              <a:t>Debrifieng</a:t>
            </a:r>
            <a:r>
              <a:rPr lang="en-GB" b="1" dirty="0">
                <a:latin typeface="Source Sans Pro Bold"/>
                <a:ea typeface="Source Sans Pro Bold"/>
                <a:cs typeface="Source Sans Pro Bold"/>
                <a:sym typeface="Source Sans Pro Bold"/>
              </a:rPr>
              <a:t> (1)</a:t>
            </a:r>
            <a:endParaRPr b="1" dirty="0">
              <a:latin typeface="Source Sans Pro Bold"/>
              <a:ea typeface="Source Sans Pro Bold"/>
              <a:cs typeface="Source Sans Pro Bold"/>
              <a:sym typeface="Calibri"/>
            </a:endParaRPr>
          </a:p>
        </p:txBody>
      </p:sp>
    </p:spTree>
    <p:extLst>
      <p:ext uri="{BB962C8B-B14F-4D97-AF65-F5344CB8AC3E}">
        <p14:creationId xmlns:p14="http://schemas.microsoft.com/office/powerpoint/2010/main" val="1213309703"/>
      </p:ext>
    </p:extLst>
  </p:cSld>
  <p:clrMapOvr>
    <a:masterClrMapping/>
  </p:clrMapOvr>
  <p:transition spd="med"/>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227725" y="1139253"/>
            <a:ext cx="11542426" cy="4715615"/>
          </a:xfrm>
          <a:prstGeom prst="rect">
            <a:avLst/>
          </a:prstGeom>
        </p:spPr>
        <p:txBody>
          <a:bodyPr>
            <a:noAutofit/>
          </a:bodyPr>
          <a:lstStyle/>
          <a:p>
            <a:r>
              <a:rPr lang="en-US" b="1" dirty="0">
                <a:solidFill>
                  <a:schemeClr val="accent3"/>
                </a:solidFill>
              </a:rPr>
              <a:t>Answer 5a: Data collection (continue) </a:t>
            </a:r>
          </a:p>
          <a:p>
            <a:r>
              <a:rPr lang="en-US" b="1" dirty="0">
                <a:solidFill>
                  <a:schemeClr val="accent3"/>
                </a:solidFill>
              </a:rPr>
              <a:t> </a:t>
            </a:r>
            <a:endParaRPr lang="fr-FR" b="1" dirty="0">
              <a:solidFill>
                <a:schemeClr val="accent3"/>
              </a:solidFill>
            </a:endParaRPr>
          </a:p>
          <a:p>
            <a:pPr lvl="0" eaLnBrk="0" fontAlgn="base" hangingPunct="0"/>
            <a:r>
              <a:rPr lang="en-GB" b="1" dirty="0"/>
              <a:t>Person: </a:t>
            </a:r>
            <a:endParaRPr lang="fr-FR" b="1" dirty="0"/>
          </a:p>
          <a:p>
            <a:pPr marL="307975" lvl="1" indent="-307975" defTabSz="914400" eaLnBrk="0" fontAlgn="base" hangingPunct="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r>
              <a:rPr lang="en-GB" dirty="0">
                <a:solidFill>
                  <a:srgbClr val="10253F"/>
                </a:solidFill>
                <a:latin typeface="Source Sans Pro Regular"/>
                <a:ea typeface="Arial"/>
                <a:cs typeface="Arial"/>
              </a:rPr>
              <a:t>Age distribution of cases, of deaths? </a:t>
            </a:r>
            <a:endParaRPr lang="fr-FR" dirty="0">
              <a:solidFill>
                <a:srgbClr val="10253F"/>
              </a:solidFill>
              <a:latin typeface="Source Sans Pro Regular"/>
              <a:ea typeface="Arial"/>
              <a:cs typeface="Arial"/>
            </a:endParaRPr>
          </a:p>
          <a:p>
            <a:pPr marL="307975" lvl="1" indent="-307975" defTabSz="914400" eaLnBrk="0" fontAlgn="base" hangingPunct="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r>
              <a:rPr lang="en-GB" dirty="0">
                <a:solidFill>
                  <a:srgbClr val="10253F"/>
                </a:solidFill>
                <a:latin typeface="Source Sans Pro Regular"/>
                <a:ea typeface="Arial"/>
                <a:cs typeface="Arial"/>
              </a:rPr>
              <a:t>Gender distribution? </a:t>
            </a:r>
            <a:endParaRPr lang="fr-FR" dirty="0">
              <a:solidFill>
                <a:srgbClr val="10253F"/>
              </a:solidFill>
              <a:latin typeface="Source Sans Pro Regular"/>
              <a:ea typeface="Arial"/>
              <a:cs typeface="Arial"/>
            </a:endParaRPr>
          </a:p>
          <a:p>
            <a:pPr marL="307975" lvl="1" indent="-307975" defTabSz="914400" eaLnBrk="0" fontAlgn="base" hangingPunct="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r>
              <a:rPr lang="en-GB" dirty="0">
                <a:solidFill>
                  <a:srgbClr val="10253F"/>
                </a:solidFill>
                <a:latin typeface="Source Sans Pro Regular"/>
                <a:ea typeface="Arial"/>
                <a:cs typeface="Arial"/>
              </a:rPr>
              <a:t>Signs and symptoms distribution?</a:t>
            </a:r>
            <a:endParaRPr lang="fr-FR" dirty="0">
              <a:solidFill>
                <a:srgbClr val="10253F"/>
              </a:solidFill>
              <a:latin typeface="Source Sans Pro Regular"/>
              <a:ea typeface="Arial"/>
              <a:cs typeface="Arial"/>
            </a:endParaRPr>
          </a:p>
          <a:p>
            <a:pPr marL="307975" lvl="1" indent="-307975" defTabSz="914400" eaLnBrk="0" fontAlgn="base" hangingPunct="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r>
              <a:rPr lang="en-GB" dirty="0">
                <a:solidFill>
                  <a:srgbClr val="10253F"/>
                </a:solidFill>
                <a:latin typeface="Source Sans Pro Regular"/>
                <a:ea typeface="Arial"/>
                <a:cs typeface="Arial"/>
              </a:rPr>
              <a:t>Occupation? </a:t>
            </a:r>
            <a:endParaRPr lang="fr-FR" dirty="0">
              <a:solidFill>
                <a:srgbClr val="10253F"/>
              </a:solidFill>
              <a:latin typeface="Source Sans Pro Regular"/>
              <a:ea typeface="Arial"/>
              <a:cs typeface="Arial"/>
            </a:endParaRPr>
          </a:p>
          <a:p>
            <a:pPr marL="307975" lvl="1" indent="-307975" defTabSz="914400" eaLnBrk="0" fontAlgn="base" hangingPunct="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r>
              <a:rPr lang="en-GB" dirty="0">
                <a:solidFill>
                  <a:srgbClr val="10253F"/>
                </a:solidFill>
                <a:latin typeface="Source Sans Pro Regular"/>
                <a:ea typeface="Arial"/>
                <a:cs typeface="Arial"/>
              </a:rPr>
              <a:t>Link between cases? </a:t>
            </a:r>
            <a:endParaRPr lang="fr-FR" dirty="0">
              <a:solidFill>
                <a:srgbClr val="10253F"/>
              </a:solidFill>
              <a:latin typeface="Source Sans Pro Regular"/>
              <a:ea typeface="Arial"/>
              <a:cs typeface="Arial"/>
            </a:endParaRPr>
          </a:p>
          <a:p>
            <a:r>
              <a:rPr lang="en-US" dirty="0"/>
              <a:t> </a:t>
            </a:r>
            <a:r>
              <a:rPr lang="en-GB" dirty="0"/>
              <a:t> </a:t>
            </a:r>
            <a:endParaRPr lang="fr-FR" dirty="0"/>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227725" y="0"/>
            <a:ext cx="4781115" cy="584775"/>
          </a:xfrm>
          <a:prstGeom prst="rect">
            <a:avLst/>
          </a:prstGeom>
        </p:spPr>
        <p:txBody>
          <a:bodyPr wrap="none">
            <a:spAutoFit/>
          </a:bodyPr>
          <a:lstStyle/>
          <a:p>
            <a:pPr defTabSz="914400" hangingPunct="0">
              <a:lnSpc>
                <a:spcPct val="100000"/>
              </a:lnSpc>
            </a:pPr>
            <a:r>
              <a:rPr lang="en-GB" b="1" dirty="0">
                <a:latin typeface="Source Sans Pro Bold"/>
                <a:ea typeface="Source Sans Pro Bold"/>
                <a:cs typeface="Source Sans Pro Bold"/>
                <a:sym typeface="Source Sans Pro Bold"/>
              </a:rPr>
              <a:t>Episode 5 </a:t>
            </a:r>
            <a:r>
              <a:rPr lang="en-GB" b="1" dirty="0" err="1">
                <a:latin typeface="Source Sans Pro Bold"/>
                <a:ea typeface="Source Sans Pro Bold"/>
                <a:cs typeface="Source Sans Pro Bold"/>
                <a:sym typeface="Source Sans Pro Bold"/>
              </a:rPr>
              <a:t>Debrifieng</a:t>
            </a:r>
            <a:r>
              <a:rPr lang="en-GB" b="1" dirty="0">
                <a:latin typeface="Source Sans Pro Bold"/>
                <a:ea typeface="Source Sans Pro Bold"/>
                <a:cs typeface="Source Sans Pro Bold"/>
                <a:sym typeface="Source Sans Pro Bold"/>
              </a:rPr>
              <a:t> (2)</a:t>
            </a:r>
            <a:endParaRPr b="1" dirty="0">
              <a:latin typeface="Source Sans Pro Bold"/>
              <a:ea typeface="Source Sans Pro Bold"/>
              <a:cs typeface="Source Sans Pro Bold"/>
              <a:sym typeface="Calibri"/>
            </a:endParaRPr>
          </a:p>
        </p:txBody>
      </p:sp>
    </p:spTree>
    <p:extLst>
      <p:ext uri="{BB962C8B-B14F-4D97-AF65-F5344CB8AC3E}">
        <p14:creationId xmlns:p14="http://schemas.microsoft.com/office/powerpoint/2010/main" val="1801309380"/>
      </p:ext>
    </p:extLst>
  </p:cSld>
  <p:clrMapOvr>
    <a:masterClrMapping/>
  </p:clrMapOvr>
  <p:transition spd="med"/>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227725" y="974361"/>
            <a:ext cx="11542426" cy="4715615"/>
          </a:xfrm>
          <a:prstGeom prst="rect">
            <a:avLst/>
          </a:prstGeom>
        </p:spPr>
        <p:txBody>
          <a:bodyPr>
            <a:noAutofit/>
          </a:bodyPr>
          <a:lstStyle/>
          <a:p>
            <a:r>
              <a:rPr lang="en-US" b="1" dirty="0">
                <a:solidFill>
                  <a:schemeClr val="accent3"/>
                </a:solidFill>
              </a:rPr>
              <a:t>Answer 5a: Data collection (continue)  </a:t>
            </a:r>
          </a:p>
          <a:p>
            <a:r>
              <a:rPr lang="en-GB" b="1" dirty="0"/>
              <a:t>Preparing questionnaire: </a:t>
            </a:r>
            <a:endParaRPr lang="fr-FR" b="1" dirty="0"/>
          </a:p>
          <a:p>
            <a:pPr lvl="0" eaLnBrk="0" fontAlgn="base" hangingPunct="0"/>
            <a:r>
              <a:rPr lang="en-GB" u="sng" dirty="0"/>
              <a:t>Standards</a:t>
            </a:r>
            <a:endParaRPr lang="fr-FR" u="sng" dirty="0"/>
          </a:p>
          <a:p>
            <a:pPr marL="307975" lvl="1" indent="-307975" defTabSz="914400" eaLnBrk="0" fontAlgn="base" hangingPunct="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r>
              <a:rPr lang="en-GB" dirty="0">
                <a:solidFill>
                  <a:srgbClr val="10253F"/>
                </a:solidFill>
                <a:latin typeface="Source Sans Pro Regular"/>
                <a:ea typeface="Arial"/>
                <a:cs typeface="Arial"/>
              </a:rPr>
              <a:t>Demographics: age, gender</a:t>
            </a:r>
            <a:endParaRPr lang="fr-FR" dirty="0">
              <a:solidFill>
                <a:srgbClr val="10253F"/>
              </a:solidFill>
              <a:latin typeface="Source Sans Pro Regular"/>
              <a:ea typeface="Arial"/>
              <a:cs typeface="Arial"/>
            </a:endParaRPr>
          </a:p>
          <a:p>
            <a:pPr marL="307975" lvl="1" indent="-307975" defTabSz="914400" eaLnBrk="0" fontAlgn="base" hangingPunct="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r>
              <a:rPr lang="en-GB" dirty="0">
                <a:solidFill>
                  <a:srgbClr val="10253F"/>
                </a:solidFill>
                <a:latin typeface="Source Sans Pro Regular"/>
                <a:ea typeface="Arial"/>
                <a:cs typeface="Arial"/>
              </a:rPr>
              <a:t>Medical data: signs and symptoms, outcome of disease</a:t>
            </a:r>
            <a:endParaRPr lang="fr-FR" dirty="0">
              <a:solidFill>
                <a:srgbClr val="10253F"/>
              </a:solidFill>
              <a:latin typeface="Source Sans Pro Regular"/>
              <a:ea typeface="Arial"/>
              <a:cs typeface="Arial"/>
            </a:endParaRPr>
          </a:p>
          <a:p>
            <a:pPr marL="307975" lvl="1" indent="-307975" defTabSz="914400" eaLnBrk="0" fontAlgn="base" hangingPunct="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r>
              <a:rPr lang="en-GB" dirty="0">
                <a:solidFill>
                  <a:srgbClr val="10253F"/>
                </a:solidFill>
                <a:latin typeface="Source Sans Pro Regular"/>
                <a:ea typeface="Arial"/>
                <a:cs typeface="Arial"/>
              </a:rPr>
              <a:t>Exposure: link between cases, activities </a:t>
            </a:r>
            <a:endParaRPr lang="fr-FR" dirty="0">
              <a:solidFill>
                <a:srgbClr val="10253F"/>
              </a:solidFill>
              <a:latin typeface="Source Sans Pro Regular"/>
              <a:ea typeface="Arial"/>
              <a:cs typeface="Arial"/>
            </a:endParaRPr>
          </a:p>
          <a:p>
            <a:pPr marL="307975" lvl="1" indent="-307975" defTabSz="914400" eaLnBrk="0" fontAlgn="base" hangingPunct="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r>
              <a:rPr lang="en-GB" dirty="0">
                <a:solidFill>
                  <a:srgbClr val="10253F"/>
                </a:solidFill>
                <a:latin typeface="Source Sans Pro Regular"/>
                <a:ea typeface="Arial"/>
                <a:cs typeface="Arial"/>
              </a:rPr>
              <a:t>Laboratory (confirmed, probable, suspect cases)</a:t>
            </a:r>
            <a:endParaRPr lang="fr-FR" dirty="0">
              <a:solidFill>
                <a:srgbClr val="10253F"/>
              </a:solidFill>
              <a:latin typeface="Source Sans Pro Regular"/>
              <a:ea typeface="Arial"/>
              <a:cs typeface="Arial"/>
            </a:endParaRPr>
          </a:p>
          <a:p>
            <a:pPr marL="307975" lvl="1" indent="-307975" defTabSz="914400" eaLnBrk="0" fontAlgn="base" hangingPunct="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r>
              <a:rPr lang="en-GB" dirty="0">
                <a:solidFill>
                  <a:srgbClr val="10253F"/>
                </a:solidFill>
                <a:latin typeface="Source Sans Pro Regular"/>
                <a:ea typeface="Arial"/>
                <a:cs typeface="Arial"/>
              </a:rPr>
              <a:t>Eventually vaccination status </a:t>
            </a:r>
            <a:endParaRPr lang="fr-FR" dirty="0">
              <a:solidFill>
                <a:srgbClr val="10253F"/>
              </a:solidFill>
              <a:latin typeface="Source Sans Pro Regular"/>
              <a:ea typeface="Arial"/>
              <a:cs typeface="Arial"/>
            </a:endParaRPr>
          </a:p>
          <a:p>
            <a:endParaRPr lang="fr-FR" b="1" dirty="0">
              <a:solidFill>
                <a:schemeClr val="accent3"/>
              </a:solidFill>
            </a:endParaRPr>
          </a:p>
          <a:p>
            <a:pPr eaLnBrk="0" fontAlgn="base" hangingPunct="0"/>
            <a:r>
              <a:rPr lang="en-GB" u="sng" dirty="0"/>
              <a:t>Sex or gender?  </a:t>
            </a:r>
            <a:endParaRPr lang="fr-FR" u="sng" dirty="0"/>
          </a:p>
          <a:p>
            <a:pPr marL="307975" lvl="1" indent="-307975" defTabSz="914400" eaLnBrk="0" fontAlgn="base" hangingPunct="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r>
              <a:rPr lang="en-GB" dirty="0">
                <a:solidFill>
                  <a:srgbClr val="10253F"/>
                </a:solidFill>
                <a:latin typeface="Source Sans Pro Regular"/>
                <a:ea typeface="Arial"/>
                <a:cs typeface="Arial"/>
              </a:rPr>
              <a:t>Sex = biological characteristic</a:t>
            </a:r>
            <a:endParaRPr lang="fr-FR" dirty="0">
              <a:solidFill>
                <a:srgbClr val="10253F"/>
              </a:solidFill>
              <a:latin typeface="Source Sans Pro Regular"/>
              <a:ea typeface="Arial"/>
              <a:cs typeface="Arial"/>
            </a:endParaRPr>
          </a:p>
          <a:p>
            <a:pPr marL="307975" lvl="1" indent="-307975" defTabSz="914400" eaLnBrk="0" fontAlgn="base" hangingPunct="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r>
              <a:rPr lang="en-GB" dirty="0">
                <a:solidFill>
                  <a:srgbClr val="10253F"/>
                </a:solidFill>
                <a:latin typeface="Source Sans Pro Regular"/>
                <a:ea typeface="Arial"/>
                <a:cs typeface="Arial"/>
              </a:rPr>
              <a:t>Gender= define a social role and social interactions</a:t>
            </a:r>
            <a:endParaRPr lang="fr-FR" dirty="0">
              <a:solidFill>
                <a:srgbClr val="10253F"/>
              </a:solidFill>
              <a:latin typeface="Source Sans Pro Regular"/>
              <a:ea typeface="Arial"/>
              <a:cs typeface="Arial"/>
            </a:endParaRPr>
          </a:p>
          <a:p>
            <a:r>
              <a:rPr lang="en-US" dirty="0"/>
              <a:t> </a:t>
            </a:r>
            <a:endParaRPr lang="fr-FR" dirty="0"/>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227725" y="0"/>
            <a:ext cx="4781115" cy="584775"/>
          </a:xfrm>
          <a:prstGeom prst="rect">
            <a:avLst/>
          </a:prstGeom>
        </p:spPr>
        <p:txBody>
          <a:bodyPr wrap="none">
            <a:spAutoFit/>
          </a:bodyPr>
          <a:lstStyle/>
          <a:p>
            <a:pPr defTabSz="914400" hangingPunct="0">
              <a:lnSpc>
                <a:spcPct val="100000"/>
              </a:lnSpc>
            </a:pPr>
            <a:r>
              <a:rPr lang="en-GB" b="1" dirty="0">
                <a:latin typeface="Source Sans Pro Bold"/>
                <a:ea typeface="Source Sans Pro Bold"/>
                <a:cs typeface="Source Sans Pro Bold"/>
                <a:sym typeface="Source Sans Pro Bold"/>
              </a:rPr>
              <a:t>Episode 5 </a:t>
            </a:r>
            <a:r>
              <a:rPr lang="en-GB" b="1" dirty="0" err="1">
                <a:latin typeface="Source Sans Pro Bold"/>
                <a:ea typeface="Source Sans Pro Bold"/>
                <a:cs typeface="Source Sans Pro Bold"/>
                <a:sym typeface="Source Sans Pro Bold"/>
              </a:rPr>
              <a:t>Debrifieng</a:t>
            </a:r>
            <a:r>
              <a:rPr lang="en-GB" b="1" dirty="0">
                <a:latin typeface="Source Sans Pro Bold"/>
                <a:ea typeface="Source Sans Pro Bold"/>
                <a:cs typeface="Source Sans Pro Bold"/>
                <a:sym typeface="Source Sans Pro Bold"/>
              </a:rPr>
              <a:t> (3)</a:t>
            </a:r>
            <a:endParaRPr b="1" dirty="0">
              <a:latin typeface="Source Sans Pro Bold"/>
              <a:ea typeface="Source Sans Pro Bold"/>
              <a:cs typeface="Source Sans Pro Bold"/>
              <a:sym typeface="Calibri"/>
            </a:endParaRPr>
          </a:p>
        </p:txBody>
      </p:sp>
    </p:spTree>
    <p:extLst>
      <p:ext uri="{BB962C8B-B14F-4D97-AF65-F5344CB8AC3E}">
        <p14:creationId xmlns:p14="http://schemas.microsoft.com/office/powerpoint/2010/main" val="2190214065"/>
      </p:ext>
    </p:extLst>
  </p:cSld>
  <p:clrMapOvr>
    <a:masterClrMapping/>
  </p:clrMapOvr>
  <p:transition spd="med"/>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227725" y="974361"/>
            <a:ext cx="11542426" cy="4715615"/>
          </a:xfrm>
          <a:prstGeom prst="rect">
            <a:avLst/>
          </a:prstGeom>
        </p:spPr>
        <p:txBody>
          <a:bodyPr>
            <a:noAutofit/>
          </a:bodyPr>
          <a:lstStyle/>
          <a:p>
            <a:r>
              <a:rPr lang="en-US" b="1" dirty="0">
                <a:solidFill>
                  <a:schemeClr val="accent3"/>
                </a:solidFill>
              </a:rPr>
              <a:t>Answer 5b: The Attack Rate </a:t>
            </a:r>
            <a:endParaRPr lang="fr-FR" b="1" dirty="0">
              <a:solidFill>
                <a:schemeClr val="accent3"/>
              </a:solidFill>
            </a:endParaRPr>
          </a:p>
          <a:p>
            <a:r>
              <a:rPr lang="en-US" b="1" dirty="0">
                <a:solidFill>
                  <a:schemeClr val="accent3"/>
                </a:solidFill>
              </a:rPr>
              <a:t>  </a:t>
            </a:r>
          </a:p>
          <a:p>
            <a:pPr marL="307975" lvl="1" indent="-307975" defTabSz="914400" eaLnBrk="0" fontAlgn="base" hangingPunct="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r>
              <a:rPr lang="en-GB" dirty="0">
                <a:solidFill>
                  <a:srgbClr val="10253F"/>
                </a:solidFill>
                <a:latin typeface="Source Sans Pro Regular"/>
                <a:ea typeface="Arial"/>
                <a:cs typeface="Arial"/>
              </a:rPr>
              <a:t>At the date of May 1</a:t>
            </a:r>
            <a:r>
              <a:rPr lang="en-US" dirty="0" err="1">
                <a:solidFill>
                  <a:srgbClr val="10253F"/>
                </a:solidFill>
                <a:latin typeface="Source Sans Pro Regular"/>
                <a:ea typeface="Arial"/>
                <a:cs typeface="Arial"/>
              </a:rPr>
              <a:t>st</a:t>
            </a:r>
            <a:r>
              <a:rPr lang="en-US" dirty="0">
                <a:solidFill>
                  <a:srgbClr val="10253F"/>
                </a:solidFill>
                <a:latin typeface="Source Sans Pro Regular"/>
                <a:ea typeface="Arial"/>
                <a:cs typeface="Arial"/>
              </a:rPr>
              <a:t> </a:t>
            </a:r>
            <a:r>
              <a:rPr lang="en-GB" dirty="0">
                <a:solidFill>
                  <a:srgbClr val="10253F"/>
                </a:solidFill>
                <a:latin typeface="Source Sans Pro Regular"/>
                <a:ea typeface="Arial"/>
                <a:cs typeface="Arial"/>
              </a:rPr>
              <a:t>: AR= 31 / 110 28%. </a:t>
            </a:r>
          </a:p>
          <a:p>
            <a:pPr marL="307975" lvl="1" indent="-307975" defTabSz="914400" eaLnBrk="0" fontAlgn="base" hangingPunct="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r>
              <a:rPr lang="en-GB" dirty="0">
                <a:solidFill>
                  <a:srgbClr val="10253F"/>
                </a:solidFill>
                <a:latin typeface="Source Sans Pro Regular"/>
                <a:ea typeface="Arial"/>
                <a:cs typeface="Arial"/>
              </a:rPr>
              <a:t>Note that the denominator is uncertain because it was difficult to list all the attendees as it was an open invitation to all villagers. Some did not want to be registered in the list. </a:t>
            </a:r>
            <a:endParaRPr lang="fr-FR" dirty="0">
              <a:solidFill>
                <a:srgbClr val="10253F"/>
              </a:solidFill>
              <a:latin typeface="Source Sans Pro Regular"/>
              <a:ea typeface="Arial"/>
              <a:cs typeface="Arial"/>
            </a:endParaRPr>
          </a:p>
          <a:p>
            <a:pPr marL="307975" lvl="1" indent="-307975" defTabSz="914400" eaLnBrk="0" fontAlgn="base" hangingPunct="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endParaRPr lang="fr-FR" dirty="0">
              <a:solidFill>
                <a:srgbClr val="10253F"/>
              </a:solidFill>
              <a:latin typeface="Source Sans Pro Regular"/>
              <a:ea typeface="Arial"/>
              <a:cs typeface="Arial"/>
            </a:endParaRPr>
          </a:p>
          <a:p>
            <a:r>
              <a:rPr lang="en-US" dirty="0"/>
              <a:t> </a:t>
            </a:r>
            <a:endParaRPr lang="fr-FR" dirty="0"/>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227725" y="0"/>
            <a:ext cx="4781115" cy="584775"/>
          </a:xfrm>
          <a:prstGeom prst="rect">
            <a:avLst/>
          </a:prstGeom>
        </p:spPr>
        <p:txBody>
          <a:bodyPr wrap="none">
            <a:spAutoFit/>
          </a:bodyPr>
          <a:lstStyle/>
          <a:p>
            <a:pPr defTabSz="914400" hangingPunct="0">
              <a:lnSpc>
                <a:spcPct val="100000"/>
              </a:lnSpc>
            </a:pPr>
            <a:r>
              <a:rPr lang="en-GB" b="1" dirty="0">
                <a:latin typeface="Source Sans Pro Bold"/>
                <a:ea typeface="Source Sans Pro Bold"/>
                <a:cs typeface="Source Sans Pro Bold"/>
                <a:sym typeface="Source Sans Pro Bold"/>
              </a:rPr>
              <a:t>Episode 5 </a:t>
            </a:r>
            <a:r>
              <a:rPr lang="en-GB" b="1" dirty="0" err="1">
                <a:latin typeface="Source Sans Pro Bold"/>
                <a:ea typeface="Source Sans Pro Bold"/>
                <a:cs typeface="Source Sans Pro Bold"/>
                <a:sym typeface="Source Sans Pro Bold"/>
              </a:rPr>
              <a:t>Debrifieng</a:t>
            </a:r>
            <a:r>
              <a:rPr lang="en-GB" b="1" dirty="0">
                <a:latin typeface="Source Sans Pro Bold"/>
                <a:ea typeface="Source Sans Pro Bold"/>
                <a:cs typeface="Source Sans Pro Bold"/>
                <a:sym typeface="Source Sans Pro Bold"/>
              </a:rPr>
              <a:t> (4)</a:t>
            </a:r>
            <a:endParaRPr b="1" dirty="0">
              <a:latin typeface="Source Sans Pro Bold"/>
              <a:ea typeface="Source Sans Pro Bold"/>
              <a:cs typeface="Source Sans Pro Bold"/>
              <a:sym typeface="Calibri"/>
            </a:endParaRPr>
          </a:p>
        </p:txBody>
      </p:sp>
    </p:spTree>
    <p:extLst>
      <p:ext uri="{BB962C8B-B14F-4D97-AF65-F5344CB8AC3E}">
        <p14:creationId xmlns:p14="http://schemas.microsoft.com/office/powerpoint/2010/main" val="513199047"/>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Google Shape;308;p8"/>
          <p:cNvSpPr txBox="1">
            <a:spLocks noGrp="1"/>
          </p:cNvSpPr>
          <p:nvPr>
            <p:ph type="body" sz="half" idx="1"/>
          </p:nvPr>
        </p:nvSpPr>
        <p:spPr>
          <a:xfrm>
            <a:off x="422273" y="1688219"/>
            <a:ext cx="11347453" cy="1870076"/>
          </a:xfrm>
          <a:prstGeom prst="rect">
            <a:avLst/>
          </a:prstGeom>
        </p:spPr>
        <p:txBody>
          <a:bodyPr lIns="0" tIns="0" rIns="0" bIns="0">
            <a:normAutofit/>
          </a:bodyPr>
          <a:lstStyle/>
          <a:p>
            <a:pPr>
              <a:spcBef>
                <a:spcPts val="0"/>
              </a:spcBef>
              <a:defRPr sz="3200"/>
            </a:pPr>
            <a:r>
              <a:rPr lang="fr-FR" sz="3600" b="1" dirty="0"/>
              <a:t>Episode </a:t>
            </a:r>
            <a:r>
              <a:rPr sz="3600" b="1" dirty="0"/>
              <a:t>1: </a:t>
            </a:r>
            <a:r>
              <a:rPr lang="fr-FR" sz="3600" b="1" dirty="0"/>
              <a:t>The </a:t>
            </a:r>
            <a:r>
              <a:rPr lang="fr-FR" sz="3600" b="1" dirty="0" err="1"/>
              <a:t>alert</a:t>
            </a:r>
            <a:endParaRPr sz="3600" b="1" dirty="0"/>
          </a:p>
        </p:txBody>
      </p:sp>
    </p:spTree>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227725" y="974361"/>
            <a:ext cx="11542426" cy="644577"/>
          </a:xfrm>
          <a:prstGeom prst="rect">
            <a:avLst/>
          </a:prstGeom>
        </p:spPr>
        <p:txBody>
          <a:bodyPr>
            <a:noAutofit/>
          </a:bodyPr>
          <a:lstStyle/>
          <a:p>
            <a:r>
              <a:rPr lang="en-US" b="1" dirty="0">
                <a:solidFill>
                  <a:schemeClr val="accent3"/>
                </a:solidFill>
              </a:rPr>
              <a:t>Answer 5c: </a:t>
            </a:r>
            <a:r>
              <a:rPr lang="en-GB" b="1" dirty="0">
                <a:solidFill>
                  <a:schemeClr val="accent3"/>
                </a:solidFill>
              </a:rPr>
              <a:t>Description of the distribution of cases by time: The epidemic curve</a:t>
            </a:r>
            <a:r>
              <a:rPr lang="en-US" b="1" dirty="0">
                <a:solidFill>
                  <a:schemeClr val="accent3"/>
                </a:solidFill>
              </a:rPr>
              <a:t> </a:t>
            </a:r>
            <a:endParaRPr lang="fr-FR" b="1" dirty="0">
              <a:solidFill>
                <a:schemeClr val="accent3"/>
              </a:solidFill>
            </a:endParaRPr>
          </a:p>
          <a:p>
            <a:r>
              <a:rPr lang="en-US" b="1" dirty="0">
                <a:solidFill>
                  <a:schemeClr val="accent3"/>
                </a:solidFill>
              </a:rPr>
              <a:t>  </a:t>
            </a:r>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227725" y="0"/>
            <a:ext cx="4781115" cy="584775"/>
          </a:xfrm>
          <a:prstGeom prst="rect">
            <a:avLst/>
          </a:prstGeom>
        </p:spPr>
        <p:txBody>
          <a:bodyPr wrap="none">
            <a:spAutoFit/>
          </a:bodyPr>
          <a:lstStyle/>
          <a:p>
            <a:pPr defTabSz="914400" hangingPunct="0">
              <a:lnSpc>
                <a:spcPct val="100000"/>
              </a:lnSpc>
            </a:pPr>
            <a:r>
              <a:rPr lang="en-GB" b="1" dirty="0">
                <a:latin typeface="Source Sans Pro Bold"/>
                <a:ea typeface="Source Sans Pro Bold"/>
                <a:cs typeface="Source Sans Pro Bold"/>
                <a:sym typeface="Source Sans Pro Bold"/>
              </a:rPr>
              <a:t>Episode 5 </a:t>
            </a:r>
            <a:r>
              <a:rPr lang="en-GB" b="1" dirty="0" err="1">
                <a:latin typeface="Source Sans Pro Bold"/>
                <a:ea typeface="Source Sans Pro Bold"/>
                <a:cs typeface="Source Sans Pro Bold"/>
                <a:sym typeface="Source Sans Pro Bold"/>
              </a:rPr>
              <a:t>Debrifieng</a:t>
            </a:r>
            <a:r>
              <a:rPr lang="en-GB" b="1" dirty="0">
                <a:latin typeface="Source Sans Pro Bold"/>
                <a:ea typeface="Source Sans Pro Bold"/>
                <a:cs typeface="Source Sans Pro Bold"/>
                <a:sym typeface="Source Sans Pro Bold"/>
              </a:rPr>
              <a:t> (5)</a:t>
            </a:r>
            <a:endParaRPr b="1" dirty="0">
              <a:latin typeface="Source Sans Pro Bold"/>
              <a:ea typeface="Source Sans Pro Bold"/>
              <a:cs typeface="Source Sans Pro Bold"/>
              <a:sym typeface="Calibri"/>
            </a:endParaRPr>
          </a:p>
        </p:txBody>
      </p:sp>
      <p:pic>
        <p:nvPicPr>
          <p:cNvPr id="5" name="Picture 2">
            <a:extLst>
              <a:ext uri="{FF2B5EF4-FFF2-40B4-BE49-F238E27FC236}">
                <a16:creationId xmlns:a16="http://schemas.microsoft.com/office/drawing/2014/main" id="{410DCB25-1233-4CA3-91C2-F61C2B735351}"/>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344927" y="1296649"/>
            <a:ext cx="6788181" cy="5106712"/>
          </a:xfrm>
          <a:prstGeom prst="rect">
            <a:avLst/>
          </a:prstGeom>
          <a:noFill/>
          <a:ln>
            <a:noFill/>
          </a:ln>
        </p:spPr>
      </p:pic>
      <p:sp>
        <p:nvSpPr>
          <p:cNvPr id="2" name="Rectangle 1"/>
          <p:cNvSpPr/>
          <p:nvPr/>
        </p:nvSpPr>
        <p:spPr>
          <a:xfrm>
            <a:off x="1694460" y="6098662"/>
            <a:ext cx="6395803" cy="304699"/>
          </a:xfrm>
          <a:prstGeom prst="rect">
            <a:avLst/>
          </a:prstGeom>
        </p:spPr>
        <p:txBody>
          <a:bodyPr wrap="square">
            <a:spAutoFit/>
          </a:bodyPr>
          <a:lstStyle/>
          <a:p>
            <a:pPr>
              <a:lnSpc>
                <a:spcPct val="115000"/>
              </a:lnSpc>
              <a:tabLst>
                <a:tab pos="2884805" algn="l"/>
              </a:tabLst>
            </a:pPr>
            <a:r>
              <a:rPr lang="en-US" sz="1200" i="1" dirty="0">
                <a:latin typeface="Source Sans Pro"/>
                <a:ea typeface="SimSun" panose="02010600030101010101" pitchFamily="2" charset="-122"/>
                <a:cs typeface="Times New Roman" panose="02020603050405020304" pitchFamily="18" charset="0"/>
              </a:rPr>
              <a:t>Figure 2: The epidemic curve, cases of unknown disease, April 2017. Data, May 8</a:t>
            </a:r>
            <a:r>
              <a:rPr lang="en-US" sz="1200" i="1" baseline="30000" dirty="0">
                <a:latin typeface="Source Sans Pro"/>
                <a:ea typeface="SimSun" panose="02010600030101010101" pitchFamily="2" charset="-122"/>
                <a:cs typeface="Times New Roman" panose="02020603050405020304" pitchFamily="18" charset="0"/>
              </a:rPr>
              <a:t>th</a:t>
            </a:r>
            <a:r>
              <a:rPr lang="en-US" sz="1200" i="1" dirty="0">
                <a:latin typeface="Source Sans Pro"/>
                <a:ea typeface="SimSun" panose="02010600030101010101" pitchFamily="2" charset="-122"/>
                <a:cs typeface="Times New Roman" panose="02020603050405020304" pitchFamily="18" charset="0"/>
              </a:rPr>
              <a:t>, 2017.</a:t>
            </a:r>
            <a:endParaRPr lang="fr-FR" sz="1200" dirty="0">
              <a:latin typeface="Calibri" panose="020F0502020204030204" pitchFamily="34" charset="0"/>
              <a:ea typeface="SimSun" panose="02010600030101010101" pitchFamily="2" charset="-122"/>
              <a:cs typeface="Arial" panose="020B0604020202020204" pitchFamily="34" charset="0"/>
            </a:endParaRPr>
          </a:p>
        </p:txBody>
      </p:sp>
      <p:sp>
        <p:nvSpPr>
          <p:cNvPr id="3" name="Rectangle 2"/>
          <p:cNvSpPr/>
          <p:nvPr/>
        </p:nvSpPr>
        <p:spPr>
          <a:xfrm>
            <a:off x="7750574" y="3212468"/>
            <a:ext cx="4402112" cy="646331"/>
          </a:xfrm>
          <a:prstGeom prst="rect">
            <a:avLst/>
          </a:prstGeom>
        </p:spPr>
        <p:txBody>
          <a:bodyPr wrap="square">
            <a:spAutoFit/>
          </a:bodyPr>
          <a:lstStyle/>
          <a:p>
            <a:r>
              <a:rPr lang="en-US" dirty="0">
                <a:latin typeface="Source Sans Pro"/>
                <a:ea typeface="SimSun" panose="02010600030101010101" pitchFamily="2" charset="-122"/>
                <a:cs typeface="Times New Roman" panose="02020603050405020304" pitchFamily="18" charset="0"/>
              </a:rPr>
              <a:t>Interpretation of epi curve: </a:t>
            </a:r>
            <a:r>
              <a:rPr lang="en-US" b="1" dirty="0">
                <a:latin typeface="Source Sans Pro"/>
                <a:ea typeface="SimSun" panose="02010600030101010101" pitchFamily="2" charset="-122"/>
                <a:cs typeface="Times New Roman" panose="02020603050405020304" pitchFamily="18" charset="0"/>
              </a:rPr>
              <a:t>Point source then inter- human transmission</a:t>
            </a:r>
            <a:endParaRPr lang="en-US" dirty="0"/>
          </a:p>
        </p:txBody>
      </p:sp>
    </p:spTree>
    <p:extLst>
      <p:ext uri="{BB962C8B-B14F-4D97-AF65-F5344CB8AC3E}">
        <p14:creationId xmlns:p14="http://schemas.microsoft.com/office/powerpoint/2010/main" val="664593575"/>
      </p:ext>
    </p:extLst>
  </p:cSld>
  <p:clrMapOvr>
    <a:masterClrMapping/>
  </p:clrMapOvr>
  <p:transition spd="med"/>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227725" y="974361"/>
            <a:ext cx="11542426" cy="644577"/>
          </a:xfrm>
          <a:prstGeom prst="rect">
            <a:avLst/>
          </a:prstGeom>
        </p:spPr>
        <p:txBody>
          <a:bodyPr>
            <a:noAutofit/>
          </a:bodyPr>
          <a:lstStyle/>
          <a:p>
            <a:r>
              <a:rPr lang="en-US" b="1" dirty="0">
                <a:solidFill>
                  <a:schemeClr val="accent3"/>
                </a:solidFill>
              </a:rPr>
              <a:t>Answer 5d: </a:t>
            </a:r>
            <a:r>
              <a:rPr lang="en-GB" b="1" dirty="0">
                <a:solidFill>
                  <a:schemeClr val="accent3"/>
                </a:solidFill>
              </a:rPr>
              <a:t>Description of the geographical distribution of </a:t>
            </a:r>
            <a:r>
              <a:rPr lang="fr-FR" b="1" dirty="0">
                <a:solidFill>
                  <a:schemeClr val="accent3"/>
                </a:solidFill>
              </a:rPr>
              <a:t>the cases</a:t>
            </a:r>
            <a:endParaRPr lang="en-US" b="1" dirty="0">
              <a:solidFill>
                <a:schemeClr val="accent3"/>
              </a:solidFill>
            </a:endParaRPr>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227725" y="0"/>
            <a:ext cx="4781115" cy="584775"/>
          </a:xfrm>
          <a:prstGeom prst="rect">
            <a:avLst/>
          </a:prstGeom>
        </p:spPr>
        <p:txBody>
          <a:bodyPr wrap="none">
            <a:spAutoFit/>
          </a:bodyPr>
          <a:lstStyle/>
          <a:p>
            <a:pPr defTabSz="914400" hangingPunct="0">
              <a:lnSpc>
                <a:spcPct val="100000"/>
              </a:lnSpc>
            </a:pPr>
            <a:r>
              <a:rPr lang="en-GB" b="1" dirty="0">
                <a:latin typeface="Source Sans Pro Bold"/>
                <a:ea typeface="Source Sans Pro Bold"/>
                <a:cs typeface="Source Sans Pro Bold"/>
                <a:sym typeface="Source Sans Pro Bold"/>
              </a:rPr>
              <a:t>Episode 5 </a:t>
            </a:r>
            <a:r>
              <a:rPr lang="en-GB" b="1" dirty="0" err="1">
                <a:latin typeface="Source Sans Pro Bold"/>
                <a:ea typeface="Source Sans Pro Bold"/>
                <a:cs typeface="Source Sans Pro Bold"/>
                <a:sym typeface="Source Sans Pro Bold"/>
              </a:rPr>
              <a:t>Debrifieng</a:t>
            </a:r>
            <a:r>
              <a:rPr lang="en-GB" b="1" dirty="0">
                <a:latin typeface="Source Sans Pro Bold"/>
                <a:ea typeface="Source Sans Pro Bold"/>
                <a:cs typeface="Source Sans Pro Bold"/>
                <a:sym typeface="Source Sans Pro Bold"/>
              </a:rPr>
              <a:t> (6)</a:t>
            </a:r>
            <a:endParaRPr b="1" dirty="0">
              <a:latin typeface="Source Sans Pro Bold"/>
              <a:ea typeface="Source Sans Pro Bold"/>
              <a:cs typeface="Source Sans Pro Bold"/>
              <a:sym typeface="Calibri"/>
            </a:endParaRPr>
          </a:p>
        </p:txBody>
      </p:sp>
      <p:sp>
        <p:nvSpPr>
          <p:cNvPr id="2" name="Rectangle 1"/>
          <p:cNvSpPr/>
          <p:nvPr/>
        </p:nvSpPr>
        <p:spPr>
          <a:xfrm>
            <a:off x="5254996" y="6275141"/>
            <a:ext cx="6395803" cy="304699"/>
          </a:xfrm>
          <a:prstGeom prst="rect">
            <a:avLst/>
          </a:prstGeom>
        </p:spPr>
        <p:txBody>
          <a:bodyPr wrap="square">
            <a:spAutoFit/>
          </a:bodyPr>
          <a:lstStyle/>
          <a:p>
            <a:pPr>
              <a:lnSpc>
                <a:spcPct val="115000"/>
              </a:lnSpc>
              <a:tabLst>
                <a:tab pos="2884805" algn="l"/>
              </a:tabLst>
            </a:pPr>
            <a:r>
              <a:rPr lang="en-US" sz="1200" i="1" dirty="0"/>
              <a:t>Figure 3: Geographical distribution of cases of unknown disease, April 2017. Data, May 8</a:t>
            </a:r>
            <a:r>
              <a:rPr lang="en-US" sz="1200" i="1" baseline="30000" dirty="0"/>
              <a:t>th</a:t>
            </a:r>
            <a:r>
              <a:rPr lang="en-US" sz="1200" i="1" dirty="0"/>
              <a:t>, 2017</a:t>
            </a:r>
            <a:endParaRPr lang="fr-FR" sz="1200" dirty="0">
              <a:latin typeface="Calibri" panose="020F0502020204030204" pitchFamily="34" charset="0"/>
              <a:ea typeface="SimSun" panose="02010600030101010101" pitchFamily="2" charset="-122"/>
              <a:cs typeface="Arial" panose="020B0604020202020204" pitchFamily="34" charset="0"/>
            </a:endParaRPr>
          </a:p>
        </p:txBody>
      </p:sp>
      <p:pic>
        <p:nvPicPr>
          <p:cNvPr id="6" name="Content Placeholder 3" descr="D:\OneDrive - World Health Organization\IEA2018\LiberiaCases2704.jpg">
            <a:extLst>
              <a:ext uri="{FF2B5EF4-FFF2-40B4-BE49-F238E27FC236}">
                <a16:creationId xmlns:a16="http://schemas.microsoft.com/office/drawing/2014/main" id="{8CE129A5-54F5-4181-8CA5-F016ADFBE1CE}"/>
              </a:ext>
            </a:extLst>
          </p:cNvPr>
          <p:cNvPicPr/>
          <p:nvPr/>
        </p:nvPicPr>
        <p:blipFill rotWithShape="1">
          <a:blip r:embed="rId3" cstate="print">
            <a:extLst>
              <a:ext uri="{28A0092B-C50C-407E-A947-70E740481C1C}">
                <a14:useLocalDpi xmlns:a14="http://schemas.microsoft.com/office/drawing/2010/main" val="0"/>
              </a:ext>
            </a:extLst>
          </a:blip>
          <a:srcRect t="6223"/>
          <a:stretch/>
        </p:blipFill>
        <p:spPr bwMode="auto">
          <a:xfrm>
            <a:off x="5008840" y="1296649"/>
            <a:ext cx="6888116" cy="5130842"/>
          </a:xfrm>
          <a:prstGeom prst="rect">
            <a:avLst/>
          </a:prstGeom>
          <a:noFill/>
          <a:ln>
            <a:noFill/>
          </a:ln>
          <a:effectLst/>
          <a:extLst>
            <a:ext uri="{53640926-AAD7-44D8-BBD7-CCE9431645EC}">
              <a14:shadowObscured xmlns:a14="http://schemas.microsoft.com/office/drawing/2010/main"/>
            </a:ext>
          </a:extLst>
        </p:spPr>
      </p:pic>
      <p:sp>
        <p:nvSpPr>
          <p:cNvPr id="3" name="Rectangle 2"/>
          <p:cNvSpPr/>
          <p:nvPr/>
        </p:nvSpPr>
        <p:spPr>
          <a:xfrm>
            <a:off x="347646" y="1484826"/>
            <a:ext cx="4327161" cy="5016758"/>
          </a:xfrm>
          <a:prstGeom prst="rect">
            <a:avLst/>
          </a:prstGeom>
        </p:spPr>
        <p:txBody>
          <a:bodyPr wrap="square">
            <a:spAutoFit/>
          </a:bodyPr>
          <a:lstStyle/>
          <a:p>
            <a:pPr marL="342900" indent="-342900">
              <a:buClr>
                <a:srgbClr val="65A000"/>
              </a:buClr>
              <a:buFont typeface="Arial" panose="020B0604020202020204" pitchFamily="34" charset="0"/>
              <a:buChar char="•"/>
            </a:pPr>
            <a:r>
              <a:rPr lang="en-US" sz="2000" dirty="0">
                <a:latin typeface="Source Sans Pro"/>
                <a:ea typeface="SimSun" panose="02010600030101010101" pitchFamily="2" charset="-122"/>
                <a:cs typeface="Arial" panose="020B0604020202020204" pitchFamily="34" charset="0"/>
              </a:rPr>
              <a:t>The title of the map must indicate the number of cases described, the date, and if possible, the main attractions: marketplace, churches, schools, roads, that can help understanding what has happened.</a:t>
            </a:r>
          </a:p>
          <a:p>
            <a:pPr marL="342900" indent="-342900">
              <a:buClr>
                <a:srgbClr val="65A000"/>
              </a:buClr>
              <a:buFont typeface="Arial" panose="020B0604020202020204" pitchFamily="34" charset="0"/>
              <a:buChar char="•"/>
            </a:pPr>
            <a:endParaRPr lang="en-US" sz="2000" dirty="0">
              <a:latin typeface="Source Sans Pro"/>
              <a:ea typeface="SimSun" panose="02010600030101010101" pitchFamily="2" charset="-122"/>
              <a:cs typeface="Arial" panose="020B0604020202020204" pitchFamily="34" charset="0"/>
            </a:endParaRPr>
          </a:p>
          <a:p>
            <a:pPr marL="342900" indent="-342900">
              <a:buClr>
                <a:srgbClr val="65A000"/>
              </a:buClr>
              <a:buFont typeface="Arial" panose="020B0604020202020204" pitchFamily="34" charset="0"/>
              <a:buChar char="•"/>
            </a:pPr>
            <a:r>
              <a:rPr lang="en-US" sz="2000" dirty="0">
                <a:solidFill>
                  <a:schemeClr val="tx1"/>
                </a:solidFill>
                <a:latin typeface="Source Sans Pro"/>
                <a:ea typeface="SimSun" panose="02010600030101010101" pitchFamily="2" charset="-122"/>
                <a:cs typeface="Arial" panose="020B0604020202020204" pitchFamily="34" charset="0"/>
              </a:rPr>
              <a:t>Most cases are concentrated in one place. We can see that there are two schools. This is important information because most of the cases were students and were going to school. Also, the index case is a teacher in one of the two schools.  </a:t>
            </a:r>
            <a:endParaRPr lang="fr-FR" sz="2000" dirty="0">
              <a:solidFill>
                <a:schemeClr val="tx1"/>
              </a:solidFill>
              <a:latin typeface="Source Sans Pro"/>
              <a:ea typeface="SimSun" panose="02010600030101010101" pitchFamily="2" charset="-122"/>
              <a:cs typeface="Arial" panose="020B0604020202020204" pitchFamily="34" charset="0"/>
            </a:endParaRPr>
          </a:p>
          <a:p>
            <a:pPr marL="342900" indent="-342900">
              <a:buClr>
                <a:srgbClr val="65A000"/>
              </a:buClr>
              <a:buFont typeface="Arial" panose="020B0604020202020204" pitchFamily="34" charset="0"/>
              <a:buChar char="•"/>
            </a:pPr>
            <a:endParaRPr lang="en-US" sz="2000" dirty="0"/>
          </a:p>
        </p:txBody>
      </p:sp>
      <p:sp>
        <p:nvSpPr>
          <p:cNvPr id="5" name="Rectangle 4">
            <a:extLst>
              <a:ext uri="{FF2B5EF4-FFF2-40B4-BE49-F238E27FC236}">
                <a16:creationId xmlns:a16="http://schemas.microsoft.com/office/drawing/2014/main" id="{DC3CE34D-A2F2-416A-AE74-6F37B67FD90A}"/>
              </a:ext>
            </a:extLst>
          </p:cNvPr>
          <p:cNvSpPr/>
          <p:nvPr/>
        </p:nvSpPr>
        <p:spPr>
          <a:xfrm>
            <a:off x="11275853" y="1527498"/>
            <a:ext cx="457200" cy="182880"/>
          </a:xfrm>
          <a:prstGeom prst="rect">
            <a:avLst/>
          </a:prstGeom>
          <a:solidFill>
            <a:srgbClr val="FFFFFF"/>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Calibri"/>
              <a:ea typeface="Calibri"/>
              <a:cs typeface="Calibri"/>
              <a:sym typeface="Calibri"/>
            </a:endParaRPr>
          </a:p>
        </p:txBody>
      </p:sp>
    </p:spTree>
    <p:extLst>
      <p:ext uri="{BB962C8B-B14F-4D97-AF65-F5344CB8AC3E}">
        <p14:creationId xmlns:p14="http://schemas.microsoft.com/office/powerpoint/2010/main" val="1071469396"/>
      </p:ext>
    </p:extLst>
  </p:cSld>
  <p:clrMapOvr>
    <a:masterClrMapping/>
  </p:clrMapOvr>
  <p:transition spd="med"/>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227725" y="974361"/>
            <a:ext cx="11542426" cy="644577"/>
          </a:xfrm>
          <a:prstGeom prst="rect">
            <a:avLst/>
          </a:prstGeom>
        </p:spPr>
        <p:txBody>
          <a:bodyPr>
            <a:noAutofit/>
          </a:bodyPr>
          <a:lstStyle/>
          <a:p>
            <a:r>
              <a:rPr lang="en-US" b="1" dirty="0">
                <a:solidFill>
                  <a:schemeClr val="accent3"/>
                </a:solidFill>
              </a:rPr>
              <a:t>Answer 5e: </a:t>
            </a:r>
            <a:r>
              <a:rPr lang="en-GB" b="1" dirty="0">
                <a:solidFill>
                  <a:schemeClr val="accent3"/>
                </a:solidFill>
              </a:rPr>
              <a:t>Description of the persons</a:t>
            </a:r>
            <a:endParaRPr lang="en-US" b="1" dirty="0">
              <a:solidFill>
                <a:schemeClr val="accent3"/>
              </a:solidFill>
            </a:endParaRPr>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227725" y="0"/>
            <a:ext cx="4781115" cy="584775"/>
          </a:xfrm>
          <a:prstGeom prst="rect">
            <a:avLst/>
          </a:prstGeom>
        </p:spPr>
        <p:txBody>
          <a:bodyPr wrap="none">
            <a:spAutoFit/>
          </a:bodyPr>
          <a:lstStyle/>
          <a:p>
            <a:pPr defTabSz="914400" hangingPunct="0">
              <a:lnSpc>
                <a:spcPct val="100000"/>
              </a:lnSpc>
            </a:pPr>
            <a:r>
              <a:rPr lang="en-GB" b="1" dirty="0">
                <a:latin typeface="Source Sans Pro Bold"/>
                <a:ea typeface="Source Sans Pro Bold"/>
                <a:cs typeface="Source Sans Pro Bold"/>
                <a:sym typeface="Source Sans Pro Bold"/>
              </a:rPr>
              <a:t>Episode 5 </a:t>
            </a:r>
            <a:r>
              <a:rPr lang="en-GB" b="1" dirty="0" err="1">
                <a:latin typeface="Source Sans Pro Bold"/>
                <a:ea typeface="Source Sans Pro Bold"/>
                <a:cs typeface="Source Sans Pro Bold"/>
                <a:sym typeface="Source Sans Pro Bold"/>
              </a:rPr>
              <a:t>Debrifieng</a:t>
            </a:r>
            <a:r>
              <a:rPr lang="en-GB" b="1" dirty="0">
                <a:latin typeface="Source Sans Pro Bold"/>
                <a:ea typeface="Source Sans Pro Bold"/>
                <a:cs typeface="Source Sans Pro Bold"/>
                <a:sym typeface="Source Sans Pro Bold"/>
              </a:rPr>
              <a:t> (7)</a:t>
            </a:r>
            <a:endParaRPr b="1" dirty="0">
              <a:latin typeface="Source Sans Pro Bold"/>
              <a:ea typeface="Source Sans Pro Bold"/>
              <a:cs typeface="Source Sans Pro Bold"/>
              <a:sym typeface="Calibri"/>
            </a:endParaRPr>
          </a:p>
        </p:txBody>
      </p:sp>
      <p:sp>
        <p:nvSpPr>
          <p:cNvPr id="3" name="Rectangle 2"/>
          <p:cNvSpPr/>
          <p:nvPr/>
        </p:nvSpPr>
        <p:spPr>
          <a:xfrm>
            <a:off x="329784" y="1783829"/>
            <a:ext cx="4946753" cy="3608680"/>
          </a:xfrm>
          <a:prstGeom prst="rect">
            <a:avLst/>
          </a:prstGeom>
        </p:spPr>
        <p:txBody>
          <a:bodyPr wrap="square">
            <a:spAutoFit/>
          </a:bodyPr>
          <a:lstStyle/>
          <a:p>
            <a:pPr marL="457200" lvl="1" indent="-457200" eaLnBrk="0" fontAlgn="base">
              <a:spcBef>
                <a:spcPts val="500"/>
              </a:spcBef>
              <a:buClr>
                <a:srgbClr val="65A000"/>
              </a:buClr>
              <a:buSzPct val="100000"/>
              <a:buFont typeface="+mj-lt"/>
              <a:buAutoNum type="alphaLcParenR"/>
              <a:defRPr sz="2400">
                <a:solidFill>
                  <a:srgbClr val="10253F"/>
                </a:solidFill>
                <a:latin typeface="Source Sans Pro Regular"/>
                <a:ea typeface="Source Sans Pro Regular"/>
                <a:cs typeface="Source Sans Pro Regular"/>
                <a:sym typeface="Source Sans Pro Regular"/>
              </a:defRPr>
            </a:pPr>
            <a:r>
              <a:rPr lang="en-US" sz="2400" b="1" dirty="0">
                <a:solidFill>
                  <a:srgbClr val="10253F"/>
                </a:solidFill>
                <a:latin typeface="Source Sans Pro Regular"/>
                <a:ea typeface="Arial"/>
                <a:cs typeface="Arial"/>
                <a:sym typeface="Source Sans Pro Regular"/>
              </a:rPr>
              <a:t>The severity of the disease/episode: </a:t>
            </a:r>
            <a:endParaRPr lang="fr-FR" sz="2400" b="1" dirty="0">
              <a:solidFill>
                <a:srgbClr val="10253F"/>
              </a:solidFill>
              <a:latin typeface="Source Sans Pro Regular"/>
              <a:ea typeface="Arial"/>
              <a:cs typeface="Arial"/>
              <a:sym typeface="Source Sans Pro Regular"/>
            </a:endParaRPr>
          </a:p>
          <a:p>
            <a:pPr marL="307975" lvl="1" indent="-307975"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ea typeface="Arial"/>
                <a:cs typeface="Arial"/>
                <a:sym typeface="Source Sans Pro Regular"/>
              </a:rPr>
              <a:t>Calculate the case fatality rate (CFR): 42%</a:t>
            </a:r>
            <a:endParaRPr lang="fr-FR" sz="2400" dirty="0">
              <a:solidFill>
                <a:srgbClr val="10253F"/>
              </a:solidFill>
              <a:latin typeface="Source Sans Pro Regular"/>
              <a:ea typeface="Arial"/>
              <a:cs typeface="Arial"/>
              <a:sym typeface="Source Sans Pro Regular"/>
            </a:endParaRPr>
          </a:p>
          <a:p>
            <a:pPr marL="307975" lvl="1" indent="-307975"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ea typeface="Arial"/>
                <a:cs typeface="Arial"/>
                <a:sym typeface="Source Sans Pro Regular"/>
              </a:rPr>
              <a:t>Majority of deaths occurred within 24-48 hours after onset of disease </a:t>
            </a:r>
            <a:endParaRPr lang="fr-FR" sz="2400" dirty="0">
              <a:solidFill>
                <a:srgbClr val="10253F"/>
              </a:solidFill>
              <a:latin typeface="Source Sans Pro Regular"/>
              <a:ea typeface="Arial"/>
              <a:cs typeface="Arial"/>
              <a:sym typeface="Source Sans Pro Regular"/>
            </a:endParaRPr>
          </a:p>
          <a:p>
            <a:pPr marL="307975" lvl="1" indent="-307975"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ea typeface="Arial"/>
                <a:cs typeface="Arial"/>
                <a:sym typeface="Source Sans Pro Regular"/>
              </a:rPr>
              <a:t>Distribution of age and sex of the patients who died: </a:t>
            </a:r>
            <a:endParaRPr lang="fr-FR" sz="2400" dirty="0">
              <a:solidFill>
                <a:srgbClr val="10253F"/>
              </a:solidFill>
              <a:latin typeface="Source Sans Pro Regular"/>
              <a:ea typeface="Arial"/>
              <a:cs typeface="Arial"/>
              <a:sym typeface="Source Sans Pro Regular"/>
            </a:endParaRPr>
          </a:p>
        </p:txBody>
      </p:sp>
      <p:pic>
        <p:nvPicPr>
          <p:cNvPr id="7" name="Picture 3">
            <a:extLst>
              <a:ext uri="{FF2B5EF4-FFF2-40B4-BE49-F238E27FC236}">
                <a16:creationId xmlns:a16="http://schemas.microsoft.com/office/drawing/2014/main" id="{BD92ED2A-A097-4C56-830A-BCC2503D55D0}"/>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76538" y="1431751"/>
            <a:ext cx="6265887" cy="4984039"/>
          </a:xfrm>
          <a:prstGeom prst="rect">
            <a:avLst/>
          </a:prstGeom>
          <a:noFill/>
          <a:ln>
            <a:noFill/>
          </a:ln>
        </p:spPr>
      </p:pic>
    </p:spTree>
    <p:extLst>
      <p:ext uri="{BB962C8B-B14F-4D97-AF65-F5344CB8AC3E}">
        <p14:creationId xmlns:p14="http://schemas.microsoft.com/office/powerpoint/2010/main" val="4054118488"/>
      </p:ext>
    </p:extLst>
  </p:cSld>
  <p:clrMapOvr>
    <a:masterClrMapping/>
  </p:clrMapOvr>
  <p:transition spd="med"/>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227725" y="974361"/>
            <a:ext cx="11542426" cy="644577"/>
          </a:xfrm>
          <a:prstGeom prst="rect">
            <a:avLst/>
          </a:prstGeom>
        </p:spPr>
        <p:txBody>
          <a:bodyPr>
            <a:noAutofit/>
          </a:bodyPr>
          <a:lstStyle/>
          <a:p>
            <a:r>
              <a:rPr lang="en-US" b="1" dirty="0">
                <a:solidFill>
                  <a:schemeClr val="accent3"/>
                </a:solidFill>
              </a:rPr>
              <a:t>Answer 5e: </a:t>
            </a:r>
            <a:r>
              <a:rPr lang="en-GB" b="1" dirty="0">
                <a:solidFill>
                  <a:schemeClr val="accent3"/>
                </a:solidFill>
              </a:rPr>
              <a:t>Description of the persons (continue)</a:t>
            </a:r>
            <a:endParaRPr lang="en-US" b="1" dirty="0">
              <a:solidFill>
                <a:schemeClr val="accent3"/>
              </a:solidFill>
            </a:endParaRPr>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227725" y="0"/>
            <a:ext cx="4781115" cy="584775"/>
          </a:xfrm>
          <a:prstGeom prst="rect">
            <a:avLst/>
          </a:prstGeom>
        </p:spPr>
        <p:txBody>
          <a:bodyPr wrap="none">
            <a:spAutoFit/>
          </a:bodyPr>
          <a:lstStyle/>
          <a:p>
            <a:pPr defTabSz="914400" hangingPunct="0">
              <a:lnSpc>
                <a:spcPct val="100000"/>
              </a:lnSpc>
            </a:pPr>
            <a:r>
              <a:rPr lang="en-GB" b="1" dirty="0">
                <a:latin typeface="Source Sans Pro Bold"/>
                <a:ea typeface="Source Sans Pro Bold"/>
                <a:cs typeface="Source Sans Pro Bold"/>
                <a:sym typeface="Source Sans Pro Bold"/>
              </a:rPr>
              <a:t>Episode 5 </a:t>
            </a:r>
            <a:r>
              <a:rPr lang="en-GB" b="1" dirty="0" err="1">
                <a:latin typeface="Source Sans Pro Bold"/>
                <a:ea typeface="Source Sans Pro Bold"/>
                <a:cs typeface="Source Sans Pro Bold"/>
                <a:sym typeface="Source Sans Pro Bold"/>
              </a:rPr>
              <a:t>Debrifieng</a:t>
            </a:r>
            <a:r>
              <a:rPr lang="en-GB" b="1" dirty="0">
                <a:latin typeface="Source Sans Pro Bold"/>
                <a:ea typeface="Source Sans Pro Bold"/>
                <a:cs typeface="Source Sans Pro Bold"/>
                <a:sym typeface="Source Sans Pro Bold"/>
              </a:rPr>
              <a:t> (8)</a:t>
            </a:r>
            <a:endParaRPr b="1" dirty="0">
              <a:latin typeface="Source Sans Pro Bold"/>
              <a:ea typeface="Source Sans Pro Bold"/>
              <a:cs typeface="Source Sans Pro Bold"/>
              <a:sym typeface="Calibri"/>
            </a:endParaRPr>
          </a:p>
        </p:txBody>
      </p:sp>
      <p:sp>
        <p:nvSpPr>
          <p:cNvPr id="3" name="Rectangle 2"/>
          <p:cNvSpPr/>
          <p:nvPr/>
        </p:nvSpPr>
        <p:spPr>
          <a:xfrm>
            <a:off x="227725" y="2008524"/>
            <a:ext cx="4946753" cy="3211135"/>
          </a:xfrm>
          <a:prstGeom prst="rect">
            <a:avLst/>
          </a:prstGeom>
        </p:spPr>
        <p:txBody>
          <a:bodyPr wrap="square">
            <a:spAutoFit/>
          </a:bodyPr>
          <a:lstStyle/>
          <a:p>
            <a:pPr marL="457200" lvl="1" indent="-457200" eaLnBrk="0" fontAlgn="base">
              <a:spcBef>
                <a:spcPts val="500"/>
              </a:spcBef>
              <a:buClr>
                <a:srgbClr val="65A000"/>
              </a:buClr>
              <a:buSzPct val="100000"/>
              <a:buFont typeface="+mj-lt"/>
              <a:buAutoNum type="alphaLcParenR" startAt="2"/>
              <a:defRPr sz="2400">
                <a:solidFill>
                  <a:srgbClr val="10253F"/>
                </a:solidFill>
                <a:latin typeface="Source Sans Pro Regular"/>
                <a:ea typeface="Source Sans Pro Regular"/>
                <a:cs typeface="Source Sans Pro Regular"/>
                <a:sym typeface="Source Sans Pro Regular"/>
              </a:defRPr>
            </a:pPr>
            <a:r>
              <a:rPr lang="en-US" sz="2400" b="1" dirty="0">
                <a:solidFill>
                  <a:srgbClr val="10253F"/>
                </a:solidFill>
                <a:latin typeface="Source Sans Pro Regular"/>
                <a:ea typeface="Arial"/>
                <a:cs typeface="Arial"/>
              </a:rPr>
              <a:t>Distribution of the age of the cases: </a:t>
            </a:r>
            <a:endParaRPr lang="fr-FR" sz="2400" b="1" dirty="0">
              <a:solidFill>
                <a:srgbClr val="10253F"/>
              </a:solidFill>
              <a:latin typeface="Source Sans Pro Regular"/>
              <a:ea typeface="Arial"/>
              <a:cs typeface="Arial"/>
            </a:endParaRPr>
          </a:p>
          <a:p>
            <a:pPr fontAlgn="base"/>
            <a:r>
              <a:rPr lang="en-US" dirty="0"/>
              <a:t> </a:t>
            </a:r>
            <a:endParaRPr lang="fr-FR" dirty="0"/>
          </a:p>
          <a:p>
            <a:pPr marL="307975" lvl="1" indent="-307975"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ea typeface="Arial"/>
                <a:cs typeface="Arial"/>
              </a:rPr>
              <a:t>Age range: 10-62 years old </a:t>
            </a:r>
            <a:endParaRPr lang="fr-FR" sz="2400" dirty="0">
              <a:solidFill>
                <a:srgbClr val="10253F"/>
              </a:solidFill>
              <a:latin typeface="Source Sans Pro Regular"/>
              <a:ea typeface="Arial"/>
              <a:cs typeface="Arial"/>
            </a:endParaRPr>
          </a:p>
          <a:p>
            <a:pPr marL="307975" lvl="1" indent="-307975"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ea typeface="Arial"/>
                <a:cs typeface="Arial"/>
              </a:rPr>
              <a:t>Median age: 23 years old </a:t>
            </a:r>
            <a:endParaRPr lang="fr-FR" sz="2400" dirty="0">
              <a:solidFill>
                <a:srgbClr val="10253F"/>
              </a:solidFill>
              <a:latin typeface="Source Sans Pro Regular"/>
              <a:ea typeface="Arial"/>
              <a:cs typeface="Arial"/>
            </a:endParaRPr>
          </a:p>
          <a:p>
            <a:pPr marL="307975" lvl="1" indent="-307975"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ea typeface="Arial"/>
                <a:cs typeface="Arial"/>
              </a:rPr>
              <a:t>68% of cases were aged between 10 and 29 years old </a:t>
            </a:r>
            <a:endParaRPr lang="fr-FR" sz="2400" dirty="0">
              <a:solidFill>
                <a:srgbClr val="10253F"/>
              </a:solidFill>
              <a:latin typeface="Source Sans Pro Regular"/>
              <a:ea typeface="Arial"/>
              <a:cs typeface="Arial"/>
            </a:endParaRPr>
          </a:p>
          <a:p>
            <a:pPr marL="307975" lvl="1" indent="-307975"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ea typeface="Arial"/>
                <a:cs typeface="Arial"/>
              </a:rPr>
              <a:t>Sex ratio M/F = 0.82</a:t>
            </a:r>
            <a:endParaRPr lang="fr-FR" sz="2400" dirty="0">
              <a:solidFill>
                <a:srgbClr val="10253F"/>
              </a:solidFill>
              <a:latin typeface="Source Sans Pro Regular"/>
              <a:ea typeface="Arial"/>
              <a:cs typeface="Arial"/>
            </a:endParaRPr>
          </a:p>
        </p:txBody>
      </p:sp>
      <p:pic>
        <p:nvPicPr>
          <p:cNvPr id="6" name="Picture 2">
            <a:extLst>
              <a:ext uri="{FF2B5EF4-FFF2-40B4-BE49-F238E27FC236}">
                <a16:creationId xmlns:a16="http://schemas.microsoft.com/office/drawing/2014/main" id="{B94F66AE-B64E-4FB3-B627-EC157392C8FB}"/>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56419" y="1783829"/>
            <a:ext cx="6313731" cy="4437089"/>
          </a:xfrm>
          <a:prstGeom prst="rect">
            <a:avLst/>
          </a:prstGeom>
          <a:noFill/>
          <a:ln>
            <a:noFill/>
          </a:ln>
        </p:spPr>
      </p:pic>
    </p:spTree>
    <p:extLst>
      <p:ext uri="{BB962C8B-B14F-4D97-AF65-F5344CB8AC3E}">
        <p14:creationId xmlns:p14="http://schemas.microsoft.com/office/powerpoint/2010/main" val="1911223998"/>
      </p:ext>
    </p:extLst>
  </p:cSld>
  <p:clrMapOvr>
    <a:masterClrMapping/>
  </p:clrMapOvr>
  <p:transition spd="med"/>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227725" y="974361"/>
            <a:ext cx="11542426" cy="644577"/>
          </a:xfrm>
          <a:prstGeom prst="rect">
            <a:avLst/>
          </a:prstGeom>
        </p:spPr>
        <p:txBody>
          <a:bodyPr>
            <a:noAutofit/>
          </a:bodyPr>
          <a:lstStyle/>
          <a:p>
            <a:r>
              <a:rPr lang="en-US" b="1" dirty="0">
                <a:solidFill>
                  <a:schemeClr val="accent3"/>
                </a:solidFill>
              </a:rPr>
              <a:t>Answer 5e: </a:t>
            </a:r>
            <a:r>
              <a:rPr lang="en-GB" b="1" dirty="0">
                <a:solidFill>
                  <a:schemeClr val="accent3"/>
                </a:solidFill>
              </a:rPr>
              <a:t>Description of the persons (continue)</a:t>
            </a:r>
            <a:endParaRPr lang="en-US" b="1" dirty="0">
              <a:solidFill>
                <a:schemeClr val="accent3"/>
              </a:solidFill>
            </a:endParaRPr>
          </a:p>
          <a:p>
            <a:endParaRPr lang="en-US" b="1" dirty="0">
              <a:solidFill>
                <a:schemeClr val="accent3"/>
              </a:solidFill>
            </a:endParaRPr>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227725" y="0"/>
            <a:ext cx="4781115" cy="584775"/>
          </a:xfrm>
          <a:prstGeom prst="rect">
            <a:avLst/>
          </a:prstGeom>
        </p:spPr>
        <p:txBody>
          <a:bodyPr wrap="none">
            <a:spAutoFit/>
          </a:bodyPr>
          <a:lstStyle/>
          <a:p>
            <a:pPr defTabSz="914400" hangingPunct="0">
              <a:lnSpc>
                <a:spcPct val="100000"/>
              </a:lnSpc>
            </a:pPr>
            <a:r>
              <a:rPr lang="en-GB" b="1" dirty="0">
                <a:latin typeface="Source Sans Pro Bold"/>
                <a:ea typeface="Source Sans Pro Bold"/>
                <a:cs typeface="Source Sans Pro Bold"/>
                <a:sym typeface="Source Sans Pro Bold"/>
              </a:rPr>
              <a:t>Episode 5 </a:t>
            </a:r>
            <a:r>
              <a:rPr lang="en-GB" b="1" dirty="0" err="1">
                <a:latin typeface="Source Sans Pro Bold"/>
                <a:ea typeface="Source Sans Pro Bold"/>
                <a:cs typeface="Source Sans Pro Bold"/>
                <a:sym typeface="Source Sans Pro Bold"/>
              </a:rPr>
              <a:t>Debrifieng</a:t>
            </a:r>
            <a:r>
              <a:rPr lang="en-GB" b="1" dirty="0">
                <a:latin typeface="Source Sans Pro Bold"/>
                <a:ea typeface="Source Sans Pro Bold"/>
                <a:cs typeface="Source Sans Pro Bold"/>
                <a:sym typeface="Source Sans Pro Bold"/>
              </a:rPr>
              <a:t> (9)</a:t>
            </a:r>
            <a:endParaRPr b="1" dirty="0">
              <a:latin typeface="Source Sans Pro Bold"/>
              <a:ea typeface="Source Sans Pro Bold"/>
              <a:cs typeface="Source Sans Pro Bold"/>
              <a:sym typeface="Calibri"/>
            </a:endParaRPr>
          </a:p>
        </p:txBody>
      </p:sp>
      <p:sp>
        <p:nvSpPr>
          <p:cNvPr id="3" name="Rectangle 2"/>
          <p:cNvSpPr/>
          <p:nvPr/>
        </p:nvSpPr>
        <p:spPr>
          <a:xfrm>
            <a:off x="227725" y="1327213"/>
            <a:ext cx="11269731" cy="1574790"/>
          </a:xfrm>
          <a:prstGeom prst="rect">
            <a:avLst/>
          </a:prstGeom>
        </p:spPr>
        <p:txBody>
          <a:bodyPr wrap="square">
            <a:spAutoFit/>
          </a:bodyPr>
          <a:lstStyle/>
          <a:p>
            <a:pPr marL="457200" lvl="1" indent="-457200" eaLnBrk="0" fontAlgn="base">
              <a:spcBef>
                <a:spcPts val="500"/>
              </a:spcBef>
              <a:buClr>
                <a:srgbClr val="65A000"/>
              </a:buClr>
              <a:buSzPct val="100000"/>
              <a:buFont typeface="+mj-lt"/>
              <a:buAutoNum type="alphaLcParenR" startAt="3"/>
              <a:defRPr sz="2400">
                <a:solidFill>
                  <a:srgbClr val="10253F"/>
                </a:solidFill>
                <a:latin typeface="Source Sans Pro Regular"/>
                <a:ea typeface="Source Sans Pro Regular"/>
                <a:cs typeface="Source Sans Pro Regular"/>
                <a:sym typeface="Source Sans Pro Regular"/>
              </a:defRPr>
            </a:pPr>
            <a:r>
              <a:rPr lang="en-US" sz="2200" b="1" dirty="0">
                <a:solidFill>
                  <a:srgbClr val="10253F"/>
                </a:solidFill>
                <a:latin typeface="Source Sans Pro Regular"/>
                <a:ea typeface="Arial"/>
                <a:cs typeface="Arial"/>
              </a:rPr>
              <a:t>Occupation</a:t>
            </a:r>
            <a:endParaRPr lang="fr-FR" sz="2200" b="1" dirty="0">
              <a:solidFill>
                <a:srgbClr val="10253F"/>
              </a:solidFill>
              <a:latin typeface="Source Sans Pro Regular"/>
              <a:ea typeface="Arial"/>
              <a:cs typeface="Arial"/>
            </a:endParaRPr>
          </a:p>
          <a:p>
            <a:pPr lvl="1" indent="0" eaLnBrk="0" fontAlgn="base">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en-US" sz="2200" dirty="0">
                <a:solidFill>
                  <a:srgbClr val="10253F"/>
                </a:solidFill>
                <a:latin typeface="Source Sans Pro Regular"/>
                <a:ea typeface="Arial"/>
                <a:cs typeface="Arial"/>
              </a:rPr>
              <a:t>For 18 cases with information provided: 13 are students, 2 businesspersons, 1 housewife, 1 mason, 1 teacher. </a:t>
            </a:r>
          </a:p>
          <a:p>
            <a:pPr marL="457200" lvl="1" indent="-457200" eaLnBrk="0" fontAlgn="base">
              <a:spcBef>
                <a:spcPts val="500"/>
              </a:spcBef>
              <a:buClr>
                <a:srgbClr val="65A000"/>
              </a:buClr>
              <a:buSzPct val="100000"/>
              <a:buFont typeface="+mj-lt"/>
              <a:buAutoNum type="alphaLcParenR" startAt="4"/>
              <a:defRPr sz="2400">
                <a:solidFill>
                  <a:srgbClr val="10253F"/>
                </a:solidFill>
                <a:latin typeface="Source Sans Pro Regular"/>
                <a:ea typeface="Source Sans Pro Regular"/>
                <a:cs typeface="Source Sans Pro Regular"/>
                <a:sym typeface="Source Sans Pro Regular"/>
              </a:defRPr>
            </a:pPr>
            <a:r>
              <a:rPr lang="en-US" sz="2200" b="1" dirty="0">
                <a:solidFill>
                  <a:srgbClr val="10253F"/>
                </a:solidFill>
                <a:latin typeface="Source Sans Pro Regular"/>
                <a:ea typeface="Arial"/>
                <a:cs typeface="Arial"/>
              </a:rPr>
              <a:t>Description of the signs and symptoms presented by the cases: </a:t>
            </a:r>
            <a:endParaRPr lang="fr-FR" sz="2200" b="1" dirty="0">
              <a:solidFill>
                <a:srgbClr val="10253F"/>
              </a:solidFill>
              <a:latin typeface="Source Sans Pro Regular"/>
              <a:ea typeface="Arial"/>
              <a:cs typeface="Arial"/>
            </a:endParaRPr>
          </a:p>
        </p:txBody>
      </p:sp>
      <p:graphicFrame>
        <p:nvGraphicFramePr>
          <p:cNvPr id="2" name="Tableau 1"/>
          <p:cNvGraphicFramePr>
            <a:graphicFrameLocks noGrp="1"/>
          </p:cNvGraphicFramePr>
          <p:nvPr>
            <p:extLst>
              <p:ext uri="{D42A27DB-BD31-4B8C-83A1-F6EECF244321}">
                <p14:modId xmlns:p14="http://schemas.microsoft.com/office/powerpoint/2010/main" val="3720966567"/>
              </p:ext>
            </p:extLst>
          </p:nvPr>
        </p:nvGraphicFramePr>
        <p:xfrm>
          <a:off x="82281" y="3285948"/>
          <a:ext cx="5284501" cy="3507702"/>
        </p:xfrm>
        <a:graphic>
          <a:graphicData uri="http://schemas.openxmlformats.org/drawingml/2006/table">
            <a:tbl>
              <a:tblPr firstRow="1" firstCol="1" bandRow="1">
                <a:tableStyleId>{08FB837D-C827-4EFA-A057-4D05807E0F7C}</a:tableStyleId>
              </a:tblPr>
              <a:tblGrid>
                <a:gridCol w="2943467">
                  <a:extLst>
                    <a:ext uri="{9D8B030D-6E8A-4147-A177-3AD203B41FA5}">
                      <a16:colId xmlns:a16="http://schemas.microsoft.com/office/drawing/2014/main" val="20000"/>
                    </a:ext>
                  </a:extLst>
                </a:gridCol>
                <a:gridCol w="840236">
                  <a:extLst>
                    <a:ext uri="{9D8B030D-6E8A-4147-A177-3AD203B41FA5}">
                      <a16:colId xmlns:a16="http://schemas.microsoft.com/office/drawing/2014/main" val="20001"/>
                    </a:ext>
                  </a:extLst>
                </a:gridCol>
                <a:gridCol w="1500798">
                  <a:extLst>
                    <a:ext uri="{9D8B030D-6E8A-4147-A177-3AD203B41FA5}">
                      <a16:colId xmlns:a16="http://schemas.microsoft.com/office/drawing/2014/main" val="20002"/>
                    </a:ext>
                  </a:extLst>
                </a:gridCol>
              </a:tblGrid>
              <a:tr h="318882">
                <a:tc>
                  <a:txBody>
                    <a:bodyPr/>
                    <a:lstStyle/>
                    <a:p>
                      <a:pPr>
                        <a:lnSpc>
                          <a:spcPct val="115000"/>
                        </a:lnSpc>
                        <a:spcAft>
                          <a:spcPts val="0"/>
                        </a:spcAft>
                      </a:pPr>
                      <a:r>
                        <a:rPr lang="en-US" sz="1600" kern="1200" dirty="0">
                          <a:effectLst/>
                        </a:rPr>
                        <a:t>Signs and symptoms</a:t>
                      </a:r>
                      <a:endParaRPr lang="fr-FR" sz="1600" dirty="0">
                        <a:effectLst/>
                        <a:latin typeface="Calibri" panose="020F0502020204030204" pitchFamily="34" charset="0"/>
                        <a:ea typeface="SimSun" panose="02010600030101010101" pitchFamily="2" charset="-122"/>
                        <a:cs typeface="Arial" panose="020B0604020202020204" pitchFamily="34" charset="0"/>
                      </a:endParaRPr>
                    </a:p>
                  </a:txBody>
                  <a:tcPr marL="38735" marR="38735" marT="9525" marB="0" anchor="ctr"/>
                </a:tc>
                <a:tc>
                  <a:txBody>
                    <a:bodyPr/>
                    <a:lstStyle/>
                    <a:p>
                      <a:pPr>
                        <a:lnSpc>
                          <a:spcPct val="115000"/>
                        </a:lnSpc>
                        <a:spcAft>
                          <a:spcPts val="0"/>
                        </a:spcAft>
                      </a:pPr>
                      <a:r>
                        <a:rPr lang="en-US" sz="1600" kern="1200" dirty="0">
                          <a:effectLst/>
                        </a:rPr>
                        <a:t>Cases</a:t>
                      </a:r>
                      <a:endParaRPr lang="fr-FR" sz="1600" dirty="0">
                        <a:effectLst/>
                        <a:latin typeface="Calibri" panose="020F0502020204030204" pitchFamily="34" charset="0"/>
                        <a:ea typeface="SimSun" panose="02010600030101010101" pitchFamily="2" charset="-122"/>
                        <a:cs typeface="Arial" panose="020B0604020202020204" pitchFamily="34" charset="0"/>
                      </a:endParaRPr>
                    </a:p>
                  </a:txBody>
                  <a:tcPr marL="51435" marR="51435" marT="25400" marB="25400" anchor="ctr"/>
                </a:tc>
                <a:tc>
                  <a:txBody>
                    <a:bodyPr/>
                    <a:lstStyle/>
                    <a:p>
                      <a:pPr>
                        <a:lnSpc>
                          <a:spcPct val="115000"/>
                        </a:lnSpc>
                        <a:spcAft>
                          <a:spcPts val="0"/>
                        </a:spcAft>
                      </a:pPr>
                      <a:r>
                        <a:rPr lang="en-US" sz="1600" kern="1200">
                          <a:effectLst/>
                        </a:rPr>
                        <a:t>Proportion </a:t>
                      </a:r>
                      <a:endParaRPr lang="fr-FR" sz="1600">
                        <a:effectLst/>
                        <a:latin typeface="Calibri" panose="020F0502020204030204" pitchFamily="34" charset="0"/>
                        <a:ea typeface="SimSun" panose="02010600030101010101" pitchFamily="2" charset="-122"/>
                        <a:cs typeface="Arial" panose="020B0604020202020204" pitchFamily="34" charset="0"/>
                      </a:endParaRPr>
                    </a:p>
                  </a:txBody>
                  <a:tcPr marL="51435" marR="51435" marT="25400" marB="25400" anchor="ctr"/>
                </a:tc>
                <a:extLst>
                  <a:ext uri="{0D108BD9-81ED-4DB2-BD59-A6C34878D82A}">
                    <a16:rowId xmlns:a16="http://schemas.microsoft.com/office/drawing/2014/main" val="10000"/>
                  </a:ext>
                </a:extLst>
              </a:tr>
              <a:tr h="318882">
                <a:tc>
                  <a:txBody>
                    <a:bodyPr/>
                    <a:lstStyle/>
                    <a:p>
                      <a:pPr marL="182880">
                        <a:lnSpc>
                          <a:spcPct val="115000"/>
                        </a:lnSpc>
                        <a:spcAft>
                          <a:spcPts val="0"/>
                        </a:spcAft>
                      </a:pPr>
                      <a:r>
                        <a:rPr lang="en-US" sz="1600" kern="1200">
                          <a:effectLst/>
                        </a:rPr>
                        <a:t>General weakness</a:t>
                      </a:r>
                      <a:endParaRPr lang="fr-FR" sz="1600">
                        <a:effectLst/>
                        <a:latin typeface="Calibri" panose="020F0502020204030204" pitchFamily="34" charset="0"/>
                        <a:ea typeface="SimSun" panose="02010600030101010101" pitchFamily="2" charset="-122"/>
                        <a:cs typeface="Arial" panose="020B0604020202020204" pitchFamily="34" charset="0"/>
                      </a:endParaRPr>
                    </a:p>
                  </a:txBody>
                  <a:tcPr marL="38735" marR="38735" marT="9525" marB="0" anchor="ctr">
                    <a:solidFill>
                      <a:schemeClr val="accent6">
                        <a:lumMod val="20000"/>
                        <a:lumOff val="80000"/>
                      </a:schemeClr>
                    </a:solidFill>
                  </a:tcPr>
                </a:tc>
                <a:tc>
                  <a:txBody>
                    <a:bodyPr/>
                    <a:lstStyle/>
                    <a:p>
                      <a:pPr marL="182880" algn="ctr">
                        <a:lnSpc>
                          <a:spcPct val="115000"/>
                        </a:lnSpc>
                        <a:spcAft>
                          <a:spcPts val="0"/>
                        </a:spcAft>
                      </a:pPr>
                      <a:r>
                        <a:rPr lang="en-US" sz="1600" kern="1200">
                          <a:effectLst/>
                        </a:rPr>
                        <a:t>28</a:t>
                      </a:r>
                      <a:endParaRPr lang="fr-FR" sz="1600">
                        <a:effectLst/>
                        <a:latin typeface="Calibri" panose="020F0502020204030204" pitchFamily="34" charset="0"/>
                        <a:ea typeface="SimSun" panose="02010600030101010101" pitchFamily="2" charset="-122"/>
                        <a:cs typeface="Arial" panose="020B0604020202020204" pitchFamily="34" charset="0"/>
                      </a:endParaRPr>
                    </a:p>
                  </a:txBody>
                  <a:tcPr marL="38735" marR="38735" marT="9525" marB="0" anchor="ctr">
                    <a:solidFill>
                      <a:schemeClr val="accent6">
                        <a:lumMod val="20000"/>
                        <a:lumOff val="80000"/>
                      </a:schemeClr>
                    </a:solidFill>
                  </a:tcPr>
                </a:tc>
                <a:tc>
                  <a:txBody>
                    <a:bodyPr/>
                    <a:lstStyle/>
                    <a:p>
                      <a:pPr marL="182880" algn="ctr">
                        <a:lnSpc>
                          <a:spcPct val="115000"/>
                        </a:lnSpc>
                        <a:spcAft>
                          <a:spcPts val="0"/>
                        </a:spcAft>
                      </a:pPr>
                      <a:r>
                        <a:rPr lang="en-US" sz="1600" kern="1200">
                          <a:effectLst/>
                        </a:rPr>
                        <a:t>90%</a:t>
                      </a:r>
                      <a:endParaRPr lang="fr-FR" sz="1600">
                        <a:effectLst/>
                        <a:latin typeface="Calibri" panose="020F0502020204030204" pitchFamily="34" charset="0"/>
                        <a:ea typeface="SimSun" panose="02010600030101010101" pitchFamily="2" charset="-122"/>
                        <a:cs typeface="Arial" panose="020B0604020202020204" pitchFamily="34" charset="0"/>
                      </a:endParaRPr>
                    </a:p>
                  </a:txBody>
                  <a:tcPr marL="38735" marR="38735" marT="9525" marB="0" anchor="ctr">
                    <a:solidFill>
                      <a:schemeClr val="accent6">
                        <a:lumMod val="20000"/>
                        <a:lumOff val="80000"/>
                      </a:schemeClr>
                    </a:solidFill>
                  </a:tcPr>
                </a:tc>
                <a:extLst>
                  <a:ext uri="{0D108BD9-81ED-4DB2-BD59-A6C34878D82A}">
                    <a16:rowId xmlns:a16="http://schemas.microsoft.com/office/drawing/2014/main" val="10001"/>
                  </a:ext>
                </a:extLst>
              </a:tr>
              <a:tr h="318882">
                <a:tc>
                  <a:txBody>
                    <a:bodyPr/>
                    <a:lstStyle/>
                    <a:p>
                      <a:pPr marL="182880">
                        <a:lnSpc>
                          <a:spcPct val="115000"/>
                        </a:lnSpc>
                        <a:spcAft>
                          <a:spcPts val="0"/>
                        </a:spcAft>
                      </a:pPr>
                      <a:r>
                        <a:rPr lang="en-US" sz="1600" kern="1200">
                          <a:effectLst/>
                        </a:rPr>
                        <a:t>Abdominal pain</a:t>
                      </a:r>
                      <a:endParaRPr lang="fr-FR" sz="1600">
                        <a:effectLst/>
                        <a:latin typeface="Calibri" panose="020F0502020204030204" pitchFamily="34" charset="0"/>
                        <a:ea typeface="SimSun" panose="02010600030101010101" pitchFamily="2" charset="-122"/>
                        <a:cs typeface="Arial" panose="020B0604020202020204" pitchFamily="34" charset="0"/>
                      </a:endParaRPr>
                    </a:p>
                  </a:txBody>
                  <a:tcPr marL="38735" marR="38735" marT="9525" marB="0" anchor="ctr">
                    <a:solidFill>
                      <a:schemeClr val="accent6">
                        <a:lumMod val="20000"/>
                        <a:lumOff val="80000"/>
                      </a:schemeClr>
                    </a:solidFill>
                  </a:tcPr>
                </a:tc>
                <a:tc>
                  <a:txBody>
                    <a:bodyPr/>
                    <a:lstStyle/>
                    <a:p>
                      <a:pPr marL="182880" algn="ctr">
                        <a:lnSpc>
                          <a:spcPct val="115000"/>
                        </a:lnSpc>
                        <a:spcAft>
                          <a:spcPts val="0"/>
                        </a:spcAft>
                      </a:pPr>
                      <a:r>
                        <a:rPr lang="en-US" sz="1600" kern="1200">
                          <a:effectLst/>
                        </a:rPr>
                        <a:t>24</a:t>
                      </a:r>
                      <a:endParaRPr lang="fr-FR" sz="1600">
                        <a:effectLst/>
                        <a:latin typeface="Calibri" panose="020F0502020204030204" pitchFamily="34" charset="0"/>
                        <a:ea typeface="SimSun" panose="02010600030101010101" pitchFamily="2" charset="-122"/>
                        <a:cs typeface="Arial" panose="020B0604020202020204" pitchFamily="34" charset="0"/>
                      </a:endParaRPr>
                    </a:p>
                  </a:txBody>
                  <a:tcPr marL="38735" marR="38735" marT="9525" marB="0" anchor="ctr">
                    <a:solidFill>
                      <a:schemeClr val="accent6">
                        <a:lumMod val="20000"/>
                        <a:lumOff val="80000"/>
                      </a:schemeClr>
                    </a:solidFill>
                  </a:tcPr>
                </a:tc>
                <a:tc>
                  <a:txBody>
                    <a:bodyPr/>
                    <a:lstStyle/>
                    <a:p>
                      <a:pPr marL="182880" algn="ctr">
                        <a:lnSpc>
                          <a:spcPct val="115000"/>
                        </a:lnSpc>
                        <a:spcAft>
                          <a:spcPts val="0"/>
                        </a:spcAft>
                      </a:pPr>
                      <a:r>
                        <a:rPr lang="en-US" sz="1600" kern="1200">
                          <a:effectLst/>
                        </a:rPr>
                        <a:t>77%</a:t>
                      </a:r>
                      <a:endParaRPr lang="fr-FR" sz="1600">
                        <a:effectLst/>
                        <a:latin typeface="Calibri" panose="020F0502020204030204" pitchFamily="34" charset="0"/>
                        <a:ea typeface="SimSun" panose="02010600030101010101" pitchFamily="2" charset="-122"/>
                        <a:cs typeface="Arial" panose="020B0604020202020204" pitchFamily="34" charset="0"/>
                      </a:endParaRPr>
                    </a:p>
                  </a:txBody>
                  <a:tcPr marL="38735" marR="38735" marT="9525" marB="0" anchor="ctr">
                    <a:solidFill>
                      <a:schemeClr val="accent6">
                        <a:lumMod val="20000"/>
                        <a:lumOff val="80000"/>
                      </a:schemeClr>
                    </a:solidFill>
                  </a:tcPr>
                </a:tc>
                <a:extLst>
                  <a:ext uri="{0D108BD9-81ED-4DB2-BD59-A6C34878D82A}">
                    <a16:rowId xmlns:a16="http://schemas.microsoft.com/office/drawing/2014/main" val="10002"/>
                  </a:ext>
                </a:extLst>
              </a:tr>
              <a:tr h="318882">
                <a:tc>
                  <a:txBody>
                    <a:bodyPr/>
                    <a:lstStyle/>
                    <a:p>
                      <a:pPr marL="182880">
                        <a:lnSpc>
                          <a:spcPct val="115000"/>
                        </a:lnSpc>
                        <a:spcAft>
                          <a:spcPts val="0"/>
                        </a:spcAft>
                      </a:pPr>
                      <a:r>
                        <a:rPr lang="en-US" sz="1600" kern="1200">
                          <a:effectLst/>
                        </a:rPr>
                        <a:t>Headache</a:t>
                      </a:r>
                      <a:endParaRPr lang="fr-FR" sz="1600">
                        <a:effectLst/>
                        <a:latin typeface="Calibri" panose="020F0502020204030204" pitchFamily="34" charset="0"/>
                        <a:ea typeface="SimSun" panose="02010600030101010101" pitchFamily="2" charset="-122"/>
                        <a:cs typeface="Arial" panose="020B0604020202020204" pitchFamily="34" charset="0"/>
                      </a:endParaRPr>
                    </a:p>
                  </a:txBody>
                  <a:tcPr marL="38735" marR="38735" marT="9525" marB="0" anchor="ctr">
                    <a:solidFill>
                      <a:schemeClr val="accent6">
                        <a:lumMod val="20000"/>
                        <a:lumOff val="80000"/>
                      </a:schemeClr>
                    </a:solidFill>
                  </a:tcPr>
                </a:tc>
                <a:tc>
                  <a:txBody>
                    <a:bodyPr/>
                    <a:lstStyle/>
                    <a:p>
                      <a:pPr marL="182880" algn="ctr">
                        <a:lnSpc>
                          <a:spcPct val="115000"/>
                        </a:lnSpc>
                        <a:spcAft>
                          <a:spcPts val="0"/>
                        </a:spcAft>
                      </a:pPr>
                      <a:r>
                        <a:rPr lang="en-US" sz="1600" kern="1200">
                          <a:effectLst/>
                        </a:rPr>
                        <a:t>22</a:t>
                      </a:r>
                      <a:endParaRPr lang="fr-FR" sz="1600">
                        <a:effectLst/>
                        <a:latin typeface="Calibri" panose="020F0502020204030204" pitchFamily="34" charset="0"/>
                        <a:ea typeface="SimSun" panose="02010600030101010101" pitchFamily="2" charset="-122"/>
                        <a:cs typeface="Arial" panose="020B0604020202020204" pitchFamily="34" charset="0"/>
                      </a:endParaRPr>
                    </a:p>
                  </a:txBody>
                  <a:tcPr marL="38735" marR="38735" marT="9525" marB="0" anchor="ctr">
                    <a:solidFill>
                      <a:schemeClr val="accent6">
                        <a:lumMod val="20000"/>
                        <a:lumOff val="80000"/>
                      </a:schemeClr>
                    </a:solidFill>
                  </a:tcPr>
                </a:tc>
                <a:tc>
                  <a:txBody>
                    <a:bodyPr/>
                    <a:lstStyle/>
                    <a:p>
                      <a:pPr marL="182880" algn="ctr">
                        <a:lnSpc>
                          <a:spcPct val="115000"/>
                        </a:lnSpc>
                        <a:spcAft>
                          <a:spcPts val="0"/>
                        </a:spcAft>
                      </a:pPr>
                      <a:r>
                        <a:rPr lang="en-US" sz="1600" kern="1200">
                          <a:effectLst/>
                        </a:rPr>
                        <a:t>71%</a:t>
                      </a:r>
                      <a:endParaRPr lang="fr-FR" sz="1600">
                        <a:effectLst/>
                        <a:latin typeface="Calibri" panose="020F0502020204030204" pitchFamily="34" charset="0"/>
                        <a:ea typeface="SimSun" panose="02010600030101010101" pitchFamily="2" charset="-122"/>
                        <a:cs typeface="Arial" panose="020B0604020202020204" pitchFamily="34" charset="0"/>
                      </a:endParaRPr>
                    </a:p>
                  </a:txBody>
                  <a:tcPr marL="38735" marR="38735" marT="9525" marB="0" anchor="ctr">
                    <a:solidFill>
                      <a:schemeClr val="accent6">
                        <a:lumMod val="20000"/>
                        <a:lumOff val="80000"/>
                      </a:schemeClr>
                    </a:solidFill>
                  </a:tcPr>
                </a:tc>
                <a:extLst>
                  <a:ext uri="{0D108BD9-81ED-4DB2-BD59-A6C34878D82A}">
                    <a16:rowId xmlns:a16="http://schemas.microsoft.com/office/drawing/2014/main" val="10003"/>
                  </a:ext>
                </a:extLst>
              </a:tr>
              <a:tr h="318882">
                <a:tc>
                  <a:txBody>
                    <a:bodyPr/>
                    <a:lstStyle/>
                    <a:p>
                      <a:pPr marL="182880">
                        <a:lnSpc>
                          <a:spcPct val="115000"/>
                        </a:lnSpc>
                        <a:spcAft>
                          <a:spcPts val="0"/>
                        </a:spcAft>
                      </a:pPr>
                      <a:r>
                        <a:rPr lang="en-US" sz="1600" kern="1200">
                          <a:effectLst/>
                        </a:rPr>
                        <a:t>Vomiting</a:t>
                      </a:r>
                      <a:endParaRPr lang="fr-FR" sz="1600">
                        <a:effectLst/>
                        <a:latin typeface="Calibri" panose="020F0502020204030204" pitchFamily="34" charset="0"/>
                        <a:ea typeface="SimSun" panose="02010600030101010101" pitchFamily="2" charset="-122"/>
                        <a:cs typeface="Arial" panose="020B0604020202020204" pitchFamily="34" charset="0"/>
                      </a:endParaRPr>
                    </a:p>
                  </a:txBody>
                  <a:tcPr marL="38735" marR="38735" marT="9525" marB="0" anchor="ctr">
                    <a:solidFill>
                      <a:schemeClr val="accent6">
                        <a:lumMod val="20000"/>
                        <a:lumOff val="80000"/>
                      </a:schemeClr>
                    </a:solidFill>
                  </a:tcPr>
                </a:tc>
                <a:tc>
                  <a:txBody>
                    <a:bodyPr/>
                    <a:lstStyle/>
                    <a:p>
                      <a:pPr marL="182880" algn="ctr">
                        <a:lnSpc>
                          <a:spcPct val="115000"/>
                        </a:lnSpc>
                        <a:spcAft>
                          <a:spcPts val="0"/>
                        </a:spcAft>
                      </a:pPr>
                      <a:r>
                        <a:rPr lang="en-US" sz="1600" kern="1200">
                          <a:effectLst/>
                        </a:rPr>
                        <a:t>18</a:t>
                      </a:r>
                      <a:endParaRPr lang="fr-FR" sz="1600">
                        <a:effectLst/>
                        <a:latin typeface="Calibri" panose="020F0502020204030204" pitchFamily="34" charset="0"/>
                        <a:ea typeface="SimSun" panose="02010600030101010101" pitchFamily="2" charset="-122"/>
                        <a:cs typeface="Arial" panose="020B0604020202020204" pitchFamily="34" charset="0"/>
                      </a:endParaRPr>
                    </a:p>
                  </a:txBody>
                  <a:tcPr marL="38735" marR="38735" marT="9525" marB="0" anchor="ctr">
                    <a:solidFill>
                      <a:schemeClr val="accent6">
                        <a:lumMod val="20000"/>
                        <a:lumOff val="80000"/>
                      </a:schemeClr>
                    </a:solidFill>
                  </a:tcPr>
                </a:tc>
                <a:tc>
                  <a:txBody>
                    <a:bodyPr/>
                    <a:lstStyle/>
                    <a:p>
                      <a:pPr marL="182880" algn="ctr">
                        <a:lnSpc>
                          <a:spcPct val="115000"/>
                        </a:lnSpc>
                        <a:spcAft>
                          <a:spcPts val="0"/>
                        </a:spcAft>
                      </a:pPr>
                      <a:r>
                        <a:rPr lang="en-US" sz="1600" kern="1200">
                          <a:effectLst/>
                        </a:rPr>
                        <a:t>58%</a:t>
                      </a:r>
                      <a:endParaRPr lang="fr-FR" sz="1600">
                        <a:effectLst/>
                        <a:latin typeface="Calibri" panose="020F0502020204030204" pitchFamily="34" charset="0"/>
                        <a:ea typeface="SimSun" panose="02010600030101010101" pitchFamily="2" charset="-122"/>
                        <a:cs typeface="Arial" panose="020B0604020202020204" pitchFamily="34" charset="0"/>
                      </a:endParaRPr>
                    </a:p>
                  </a:txBody>
                  <a:tcPr marL="38735" marR="38735" marT="9525" marB="0" anchor="ctr">
                    <a:solidFill>
                      <a:schemeClr val="accent6">
                        <a:lumMod val="20000"/>
                        <a:lumOff val="80000"/>
                      </a:schemeClr>
                    </a:solidFill>
                  </a:tcPr>
                </a:tc>
                <a:extLst>
                  <a:ext uri="{0D108BD9-81ED-4DB2-BD59-A6C34878D82A}">
                    <a16:rowId xmlns:a16="http://schemas.microsoft.com/office/drawing/2014/main" val="10004"/>
                  </a:ext>
                </a:extLst>
              </a:tr>
              <a:tr h="318882">
                <a:tc>
                  <a:txBody>
                    <a:bodyPr/>
                    <a:lstStyle/>
                    <a:p>
                      <a:pPr marL="182880">
                        <a:lnSpc>
                          <a:spcPct val="115000"/>
                        </a:lnSpc>
                        <a:spcAft>
                          <a:spcPts val="0"/>
                        </a:spcAft>
                      </a:pPr>
                      <a:r>
                        <a:rPr lang="en-US" sz="1600" kern="1200">
                          <a:effectLst/>
                        </a:rPr>
                        <a:t>Confusion, agitation</a:t>
                      </a:r>
                      <a:endParaRPr lang="fr-FR" sz="1600">
                        <a:effectLst/>
                        <a:latin typeface="Calibri" panose="020F0502020204030204" pitchFamily="34" charset="0"/>
                        <a:ea typeface="SimSun" panose="02010600030101010101" pitchFamily="2" charset="-122"/>
                        <a:cs typeface="Arial" panose="020B0604020202020204" pitchFamily="34" charset="0"/>
                      </a:endParaRPr>
                    </a:p>
                  </a:txBody>
                  <a:tcPr marL="38735" marR="38735" marT="9525" marB="0" anchor="ctr">
                    <a:solidFill>
                      <a:schemeClr val="accent6">
                        <a:lumMod val="20000"/>
                        <a:lumOff val="80000"/>
                      </a:schemeClr>
                    </a:solidFill>
                  </a:tcPr>
                </a:tc>
                <a:tc>
                  <a:txBody>
                    <a:bodyPr/>
                    <a:lstStyle/>
                    <a:p>
                      <a:pPr marL="182880" algn="ctr">
                        <a:lnSpc>
                          <a:spcPct val="115000"/>
                        </a:lnSpc>
                        <a:spcAft>
                          <a:spcPts val="0"/>
                        </a:spcAft>
                      </a:pPr>
                      <a:r>
                        <a:rPr lang="en-US" sz="1600" kern="1200">
                          <a:effectLst/>
                        </a:rPr>
                        <a:t>16</a:t>
                      </a:r>
                      <a:endParaRPr lang="fr-FR" sz="1600">
                        <a:effectLst/>
                        <a:latin typeface="Calibri" panose="020F0502020204030204" pitchFamily="34" charset="0"/>
                        <a:ea typeface="SimSun" panose="02010600030101010101" pitchFamily="2" charset="-122"/>
                        <a:cs typeface="Arial" panose="020B0604020202020204" pitchFamily="34" charset="0"/>
                      </a:endParaRPr>
                    </a:p>
                  </a:txBody>
                  <a:tcPr marL="38735" marR="38735" marT="9525" marB="0" anchor="ctr">
                    <a:solidFill>
                      <a:schemeClr val="accent6">
                        <a:lumMod val="20000"/>
                        <a:lumOff val="80000"/>
                      </a:schemeClr>
                    </a:solidFill>
                  </a:tcPr>
                </a:tc>
                <a:tc>
                  <a:txBody>
                    <a:bodyPr/>
                    <a:lstStyle/>
                    <a:p>
                      <a:pPr marL="182880" algn="ctr">
                        <a:lnSpc>
                          <a:spcPct val="115000"/>
                        </a:lnSpc>
                        <a:spcAft>
                          <a:spcPts val="0"/>
                        </a:spcAft>
                      </a:pPr>
                      <a:r>
                        <a:rPr lang="en-US" sz="1600" kern="1200">
                          <a:effectLst/>
                        </a:rPr>
                        <a:t>52%</a:t>
                      </a:r>
                      <a:endParaRPr lang="fr-FR" sz="1600">
                        <a:effectLst/>
                        <a:latin typeface="Calibri" panose="020F0502020204030204" pitchFamily="34" charset="0"/>
                        <a:ea typeface="SimSun" panose="02010600030101010101" pitchFamily="2" charset="-122"/>
                        <a:cs typeface="Arial" panose="020B0604020202020204" pitchFamily="34" charset="0"/>
                      </a:endParaRPr>
                    </a:p>
                  </a:txBody>
                  <a:tcPr marL="38735" marR="38735" marT="9525" marB="0" anchor="ctr">
                    <a:solidFill>
                      <a:schemeClr val="accent6">
                        <a:lumMod val="20000"/>
                        <a:lumOff val="80000"/>
                      </a:schemeClr>
                    </a:solidFill>
                  </a:tcPr>
                </a:tc>
                <a:extLst>
                  <a:ext uri="{0D108BD9-81ED-4DB2-BD59-A6C34878D82A}">
                    <a16:rowId xmlns:a16="http://schemas.microsoft.com/office/drawing/2014/main" val="10005"/>
                  </a:ext>
                </a:extLst>
              </a:tr>
              <a:tr h="318882">
                <a:tc>
                  <a:txBody>
                    <a:bodyPr/>
                    <a:lstStyle/>
                    <a:p>
                      <a:pPr marL="182880">
                        <a:lnSpc>
                          <a:spcPct val="115000"/>
                        </a:lnSpc>
                        <a:spcAft>
                          <a:spcPts val="0"/>
                        </a:spcAft>
                      </a:pPr>
                      <a:r>
                        <a:rPr lang="en-US" sz="1600" kern="1200">
                          <a:effectLst/>
                        </a:rPr>
                        <a:t>Diarrhea</a:t>
                      </a:r>
                      <a:endParaRPr lang="fr-FR" sz="1600">
                        <a:effectLst/>
                        <a:latin typeface="Calibri" panose="020F0502020204030204" pitchFamily="34" charset="0"/>
                        <a:ea typeface="SimSun" panose="02010600030101010101" pitchFamily="2" charset="-122"/>
                        <a:cs typeface="Arial" panose="020B0604020202020204" pitchFamily="34" charset="0"/>
                      </a:endParaRPr>
                    </a:p>
                  </a:txBody>
                  <a:tcPr marL="38735" marR="38735" marT="9525" marB="0" anchor="ctr">
                    <a:solidFill>
                      <a:schemeClr val="accent6">
                        <a:lumMod val="20000"/>
                        <a:lumOff val="80000"/>
                      </a:schemeClr>
                    </a:solidFill>
                  </a:tcPr>
                </a:tc>
                <a:tc>
                  <a:txBody>
                    <a:bodyPr/>
                    <a:lstStyle/>
                    <a:p>
                      <a:pPr marL="182880" algn="ctr">
                        <a:lnSpc>
                          <a:spcPct val="115000"/>
                        </a:lnSpc>
                        <a:spcAft>
                          <a:spcPts val="0"/>
                        </a:spcAft>
                      </a:pPr>
                      <a:r>
                        <a:rPr lang="en-US" sz="1600" kern="1200">
                          <a:effectLst/>
                        </a:rPr>
                        <a:t>15</a:t>
                      </a:r>
                      <a:endParaRPr lang="fr-FR" sz="1600">
                        <a:effectLst/>
                        <a:latin typeface="Calibri" panose="020F0502020204030204" pitchFamily="34" charset="0"/>
                        <a:ea typeface="SimSun" panose="02010600030101010101" pitchFamily="2" charset="-122"/>
                        <a:cs typeface="Arial" panose="020B0604020202020204" pitchFamily="34" charset="0"/>
                      </a:endParaRPr>
                    </a:p>
                  </a:txBody>
                  <a:tcPr marL="38735" marR="38735" marT="9525" marB="0" anchor="ctr">
                    <a:solidFill>
                      <a:schemeClr val="accent6">
                        <a:lumMod val="20000"/>
                        <a:lumOff val="80000"/>
                      </a:schemeClr>
                    </a:solidFill>
                  </a:tcPr>
                </a:tc>
                <a:tc>
                  <a:txBody>
                    <a:bodyPr/>
                    <a:lstStyle/>
                    <a:p>
                      <a:pPr marL="182880" algn="ctr">
                        <a:lnSpc>
                          <a:spcPct val="115000"/>
                        </a:lnSpc>
                        <a:spcAft>
                          <a:spcPts val="0"/>
                        </a:spcAft>
                      </a:pPr>
                      <a:r>
                        <a:rPr lang="en-US" sz="1600" kern="1200">
                          <a:effectLst/>
                        </a:rPr>
                        <a:t>48%</a:t>
                      </a:r>
                      <a:endParaRPr lang="fr-FR" sz="1600">
                        <a:effectLst/>
                        <a:latin typeface="Calibri" panose="020F0502020204030204" pitchFamily="34" charset="0"/>
                        <a:ea typeface="SimSun" panose="02010600030101010101" pitchFamily="2" charset="-122"/>
                        <a:cs typeface="Arial" panose="020B0604020202020204" pitchFamily="34" charset="0"/>
                      </a:endParaRPr>
                    </a:p>
                  </a:txBody>
                  <a:tcPr marL="38735" marR="38735" marT="9525" marB="0" anchor="ctr">
                    <a:solidFill>
                      <a:schemeClr val="accent6">
                        <a:lumMod val="20000"/>
                        <a:lumOff val="80000"/>
                      </a:schemeClr>
                    </a:solidFill>
                  </a:tcPr>
                </a:tc>
                <a:extLst>
                  <a:ext uri="{0D108BD9-81ED-4DB2-BD59-A6C34878D82A}">
                    <a16:rowId xmlns:a16="http://schemas.microsoft.com/office/drawing/2014/main" val="10006"/>
                  </a:ext>
                </a:extLst>
              </a:tr>
              <a:tr h="318882">
                <a:tc>
                  <a:txBody>
                    <a:bodyPr/>
                    <a:lstStyle/>
                    <a:p>
                      <a:pPr marL="182880">
                        <a:lnSpc>
                          <a:spcPct val="115000"/>
                        </a:lnSpc>
                        <a:spcAft>
                          <a:spcPts val="0"/>
                        </a:spcAft>
                      </a:pPr>
                      <a:r>
                        <a:rPr lang="en-US" sz="1600" kern="1200">
                          <a:effectLst/>
                        </a:rPr>
                        <a:t>Respiratory signs</a:t>
                      </a:r>
                      <a:endParaRPr lang="fr-FR" sz="1600">
                        <a:effectLst/>
                        <a:latin typeface="Calibri" panose="020F0502020204030204" pitchFamily="34" charset="0"/>
                        <a:ea typeface="SimSun" panose="02010600030101010101" pitchFamily="2" charset="-122"/>
                        <a:cs typeface="Arial" panose="020B0604020202020204" pitchFamily="34" charset="0"/>
                      </a:endParaRPr>
                    </a:p>
                  </a:txBody>
                  <a:tcPr marL="38735" marR="38735" marT="9525" marB="0" anchor="ctr">
                    <a:solidFill>
                      <a:schemeClr val="accent6">
                        <a:lumMod val="20000"/>
                        <a:lumOff val="80000"/>
                      </a:schemeClr>
                    </a:solidFill>
                  </a:tcPr>
                </a:tc>
                <a:tc>
                  <a:txBody>
                    <a:bodyPr/>
                    <a:lstStyle/>
                    <a:p>
                      <a:pPr marL="182880" algn="ctr">
                        <a:lnSpc>
                          <a:spcPct val="115000"/>
                        </a:lnSpc>
                        <a:spcAft>
                          <a:spcPts val="0"/>
                        </a:spcAft>
                      </a:pPr>
                      <a:r>
                        <a:rPr lang="en-US" sz="1600" kern="1200">
                          <a:effectLst/>
                        </a:rPr>
                        <a:t>6</a:t>
                      </a:r>
                      <a:endParaRPr lang="fr-FR" sz="1600">
                        <a:effectLst/>
                        <a:latin typeface="Calibri" panose="020F0502020204030204" pitchFamily="34" charset="0"/>
                        <a:ea typeface="SimSun" panose="02010600030101010101" pitchFamily="2" charset="-122"/>
                        <a:cs typeface="Arial" panose="020B0604020202020204" pitchFamily="34" charset="0"/>
                      </a:endParaRPr>
                    </a:p>
                  </a:txBody>
                  <a:tcPr marL="38735" marR="38735" marT="9525" marB="0" anchor="ctr">
                    <a:solidFill>
                      <a:schemeClr val="accent6">
                        <a:lumMod val="20000"/>
                        <a:lumOff val="80000"/>
                      </a:schemeClr>
                    </a:solidFill>
                  </a:tcPr>
                </a:tc>
                <a:tc>
                  <a:txBody>
                    <a:bodyPr/>
                    <a:lstStyle/>
                    <a:p>
                      <a:pPr marL="182880" algn="ctr">
                        <a:lnSpc>
                          <a:spcPct val="115000"/>
                        </a:lnSpc>
                        <a:spcAft>
                          <a:spcPts val="0"/>
                        </a:spcAft>
                      </a:pPr>
                      <a:r>
                        <a:rPr lang="en-US" sz="1600" kern="1200">
                          <a:effectLst/>
                        </a:rPr>
                        <a:t>19%</a:t>
                      </a:r>
                      <a:endParaRPr lang="fr-FR" sz="1600">
                        <a:effectLst/>
                        <a:latin typeface="Calibri" panose="020F0502020204030204" pitchFamily="34" charset="0"/>
                        <a:ea typeface="SimSun" panose="02010600030101010101" pitchFamily="2" charset="-122"/>
                        <a:cs typeface="Arial" panose="020B0604020202020204" pitchFamily="34" charset="0"/>
                      </a:endParaRPr>
                    </a:p>
                  </a:txBody>
                  <a:tcPr marL="38735" marR="38735" marT="9525" marB="0" anchor="ctr">
                    <a:solidFill>
                      <a:schemeClr val="accent6">
                        <a:lumMod val="20000"/>
                        <a:lumOff val="80000"/>
                      </a:schemeClr>
                    </a:solidFill>
                  </a:tcPr>
                </a:tc>
                <a:extLst>
                  <a:ext uri="{0D108BD9-81ED-4DB2-BD59-A6C34878D82A}">
                    <a16:rowId xmlns:a16="http://schemas.microsoft.com/office/drawing/2014/main" val="10007"/>
                  </a:ext>
                </a:extLst>
              </a:tr>
              <a:tr h="318882">
                <a:tc>
                  <a:txBody>
                    <a:bodyPr/>
                    <a:lstStyle/>
                    <a:p>
                      <a:pPr marL="182880">
                        <a:lnSpc>
                          <a:spcPct val="115000"/>
                        </a:lnSpc>
                        <a:spcAft>
                          <a:spcPts val="0"/>
                        </a:spcAft>
                      </a:pPr>
                      <a:r>
                        <a:rPr lang="en-US" sz="1600" kern="1200">
                          <a:effectLst/>
                        </a:rPr>
                        <a:t>Purpura/Ecchymosis</a:t>
                      </a:r>
                      <a:endParaRPr lang="fr-FR" sz="1600">
                        <a:effectLst/>
                        <a:latin typeface="Calibri" panose="020F0502020204030204" pitchFamily="34" charset="0"/>
                        <a:ea typeface="SimSun" panose="02010600030101010101" pitchFamily="2" charset="-122"/>
                        <a:cs typeface="Arial" panose="020B0604020202020204" pitchFamily="34" charset="0"/>
                      </a:endParaRPr>
                    </a:p>
                  </a:txBody>
                  <a:tcPr marL="38735" marR="38735" marT="9525" marB="0" anchor="ctr">
                    <a:solidFill>
                      <a:schemeClr val="accent6">
                        <a:lumMod val="20000"/>
                        <a:lumOff val="80000"/>
                      </a:schemeClr>
                    </a:solidFill>
                  </a:tcPr>
                </a:tc>
                <a:tc>
                  <a:txBody>
                    <a:bodyPr/>
                    <a:lstStyle/>
                    <a:p>
                      <a:pPr marL="182880" algn="ctr">
                        <a:lnSpc>
                          <a:spcPct val="115000"/>
                        </a:lnSpc>
                        <a:spcAft>
                          <a:spcPts val="0"/>
                        </a:spcAft>
                      </a:pPr>
                      <a:r>
                        <a:rPr lang="en-US" sz="1600" kern="1200">
                          <a:effectLst/>
                        </a:rPr>
                        <a:t>6</a:t>
                      </a:r>
                      <a:endParaRPr lang="fr-FR" sz="1600">
                        <a:effectLst/>
                        <a:latin typeface="Calibri" panose="020F0502020204030204" pitchFamily="34" charset="0"/>
                        <a:ea typeface="SimSun" panose="02010600030101010101" pitchFamily="2" charset="-122"/>
                        <a:cs typeface="Arial" panose="020B0604020202020204" pitchFamily="34" charset="0"/>
                      </a:endParaRPr>
                    </a:p>
                  </a:txBody>
                  <a:tcPr marL="38735" marR="38735" marT="9525" marB="0" anchor="ctr">
                    <a:solidFill>
                      <a:schemeClr val="accent6">
                        <a:lumMod val="20000"/>
                        <a:lumOff val="80000"/>
                      </a:schemeClr>
                    </a:solidFill>
                  </a:tcPr>
                </a:tc>
                <a:tc>
                  <a:txBody>
                    <a:bodyPr/>
                    <a:lstStyle/>
                    <a:p>
                      <a:pPr marL="182880" algn="ctr">
                        <a:lnSpc>
                          <a:spcPct val="115000"/>
                        </a:lnSpc>
                        <a:spcAft>
                          <a:spcPts val="0"/>
                        </a:spcAft>
                      </a:pPr>
                      <a:r>
                        <a:rPr lang="en-US" sz="1600" kern="1200">
                          <a:effectLst/>
                        </a:rPr>
                        <a:t>19%</a:t>
                      </a:r>
                      <a:endParaRPr lang="fr-FR" sz="1600">
                        <a:effectLst/>
                        <a:latin typeface="Calibri" panose="020F0502020204030204" pitchFamily="34" charset="0"/>
                        <a:ea typeface="SimSun" panose="02010600030101010101" pitchFamily="2" charset="-122"/>
                        <a:cs typeface="Arial" panose="020B0604020202020204" pitchFamily="34" charset="0"/>
                      </a:endParaRPr>
                    </a:p>
                  </a:txBody>
                  <a:tcPr marL="38735" marR="38735" marT="9525" marB="0" anchor="ctr">
                    <a:solidFill>
                      <a:schemeClr val="accent6">
                        <a:lumMod val="20000"/>
                        <a:lumOff val="80000"/>
                      </a:schemeClr>
                    </a:solidFill>
                  </a:tcPr>
                </a:tc>
                <a:extLst>
                  <a:ext uri="{0D108BD9-81ED-4DB2-BD59-A6C34878D82A}">
                    <a16:rowId xmlns:a16="http://schemas.microsoft.com/office/drawing/2014/main" val="10008"/>
                  </a:ext>
                </a:extLst>
              </a:tr>
              <a:tr h="318882">
                <a:tc>
                  <a:txBody>
                    <a:bodyPr/>
                    <a:lstStyle/>
                    <a:p>
                      <a:pPr marL="182880">
                        <a:lnSpc>
                          <a:spcPct val="115000"/>
                        </a:lnSpc>
                        <a:spcAft>
                          <a:spcPts val="0"/>
                        </a:spcAft>
                      </a:pPr>
                      <a:r>
                        <a:rPr lang="en-US" sz="1600" kern="1200">
                          <a:effectLst/>
                        </a:rPr>
                        <a:t>Fever</a:t>
                      </a:r>
                      <a:endParaRPr lang="fr-FR" sz="1600">
                        <a:effectLst/>
                        <a:latin typeface="Calibri" panose="020F0502020204030204" pitchFamily="34" charset="0"/>
                        <a:ea typeface="SimSun" panose="02010600030101010101" pitchFamily="2" charset="-122"/>
                        <a:cs typeface="Arial" panose="020B0604020202020204" pitchFamily="34" charset="0"/>
                      </a:endParaRPr>
                    </a:p>
                  </a:txBody>
                  <a:tcPr marL="38735" marR="38735" marT="9525" marB="0" anchor="ctr">
                    <a:solidFill>
                      <a:schemeClr val="accent6">
                        <a:lumMod val="20000"/>
                        <a:lumOff val="80000"/>
                      </a:schemeClr>
                    </a:solidFill>
                  </a:tcPr>
                </a:tc>
                <a:tc>
                  <a:txBody>
                    <a:bodyPr/>
                    <a:lstStyle/>
                    <a:p>
                      <a:pPr marL="182880" algn="ctr">
                        <a:lnSpc>
                          <a:spcPct val="115000"/>
                        </a:lnSpc>
                        <a:spcAft>
                          <a:spcPts val="0"/>
                        </a:spcAft>
                      </a:pPr>
                      <a:r>
                        <a:rPr lang="en-US" sz="1600" kern="1200">
                          <a:effectLst/>
                        </a:rPr>
                        <a:t>6</a:t>
                      </a:r>
                      <a:endParaRPr lang="fr-FR" sz="1600">
                        <a:effectLst/>
                        <a:latin typeface="Calibri" panose="020F0502020204030204" pitchFamily="34" charset="0"/>
                        <a:ea typeface="SimSun" panose="02010600030101010101" pitchFamily="2" charset="-122"/>
                        <a:cs typeface="Arial" panose="020B0604020202020204" pitchFamily="34" charset="0"/>
                      </a:endParaRPr>
                    </a:p>
                  </a:txBody>
                  <a:tcPr marL="38735" marR="38735" marT="9525" marB="0" anchor="ctr">
                    <a:solidFill>
                      <a:schemeClr val="accent6">
                        <a:lumMod val="20000"/>
                        <a:lumOff val="80000"/>
                      </a:schemeClr>
                    </a:solidFill>
                  </a:tcPr>
                </a:tc>
                <a:tc>
                  <a:txBody>
                    <a:bodyPr/>
                    <a:lstStyle/>
                    <a:p>
                      <a:pPr marL="182880" algn="ctr">
                        <a:lnSpc>
                          <a:spcPct val="115000"/>
                        </a:lnSpc>
                        <a:spcAft>
                          <a:spcPts val="0"/>
                        </a:spcAft>
                      </a:pPr>
                      <a:r>
                        <a:rPr lang="en-US" sz="1600" kern="1200">
                          <a:effectLst/>
                        </a:rPr>
                        <a:t>19%</a:t>
                      </a:r>
                      <a:endParaRPr lang="fr-FR" sz="1600">
                        <a:effectLst/>
                        <a:latin typeface="Calibri" panose="020F0502020204030204" pitchFamily="34" charset="0"/>
                        <a:ea typeface="SimSun" panose="02010600030101010101" pitchFamily="2" charset="-122"/>
                        <a:cs typeface="Arial" panose="020B0604020202020204" pitchFamily="34" charset="0"/>
                      </a:endParaRPr>
                    </a:p>
                  </a:txBody>
                  <a:tcPr marL="38735" marR="38735" marT="9525" marB="0" anchor="ctr">
                    <a:solidFill>
                      <a:schemeClr val="accent6">
                        <a:lumMod val="20000"/>
                        <a:lumOff val="80000"/>
                      </a:schemeClr>
                    </a:solidFill>
                  </a:tcPr>
                </a:tc>
                <a:extLst>
                  <a:ext uri="{0D108BD9-81ED-4DB2-BD59-A6C34878D82A}">
                    <a16:rowId xmlns:a16="http://schemas.microsoft.com/office/drawing/2014/main" val="10009"/>
                  </a:ext>
                </a:extLst>
              </a:tr>
              <a:tr h="318882">
                <a:tc>
                  <a:txBody>
                    <a:bodyPr/>
                    <a:lstStyle/>
                    <a:p>
                      <a:pPr marL="182880">
                        <a:lnSpc>
                          <a:spcPct val="115000"/>
                        </a:lnSpc>
                        <a:spcAft>
                          <a:spcPts val="0"/>
                        </a:spcAft>
                      </a:pPr>
                      <a:r>
                        <a:rPr lang="en-US" sz="1600" kern="1200">
                          <a:effectLst/>
                        </a:rPr>
                        <a:t>Chest pain</a:t>
                      </a:r>
                      <a:endParaRPr lang="fr-FR" sz="1600">
                        <a:effectLst/>
                        <a:latin typeface="Calibri" panose="020F0502020204030204" pitchFamily="34" charset="0"/>
                        <a:ea typeface="SimSun" panose="02010600030101010101" pitchFamily="2" charset="-122"/>
                        <a:cs typeface="Arial" panose="020B0604020202020204" pitchFamily="34" charset="0"/>
                      </a:endParaRPr>
                    </a:p>
                  </a:txBody>
                  <a:tcPr marL="38735" marR="38735" marT="9525" marB="0" anchor="ctr">
                    <a:solidFill>
                      <a:schemeClr val="accent6">
                        <a:lumMod val="20000"/>
                        <a:lumOff val="80000"/>
                      </a:schemeClr>
                    </a:solidFill>
                  </a:tcPr>
                </a:tc>
                <a:tc>
                  <a:txBody>
                    <a:bodyPr/>
                    <a:lstStyle/>
                    <a:p>
                      <a:pPr marL="182880" algn="ctr">
                        <a:lnSpc>
                          <a:spcPct val="115000"/>
                        </a:lnSpc>
                        <a:spcAft>
                          <a:spcPts val="0"/>
                        </a:spcAft>
                      </a:pPr>
                      <a:r>
                        <a:rPr lang="en-US" sz="1600" kern="1200">
                          <a:effectLst/>
                        </a:rPr>
                        <a:t>5</a:t>
                      </a:r>
                      <a:endParaRPr lang="fr-FR" sz="1600">
                        <a:effectLst/>
                        <a:latin typeface="Calibri" panose="020F0502020204030204" pitchFamily="34" charset="0"/>
                        <a:ea typeface="SimSun" panose="02010600030101010101" pitchFamily="2" charset="-122"/>
                        <a:cs typeface="Arial" panose="020B0604020202020204" pitchFamily="34" charset="0"/>
                      </a:endParaRPr>
                    </a:p>
                  </a:txBody>
                  <a:tcPr marL="38735" marR="38735" marT="9525" marB="0" anchor="ctr">
                    <a:solidFill>
                      <a:schemeClr val="accent6">
                        <a:lumMod val="20000"/>
                        <a:lumOff val="80000"/>
                      </a:schemeClr>
                    </a:solidFill>
                  </a:tcPr>
                </a:tc>
                <a:tc>
                  <a:txBody>
                    <a:bodyPr/>
                    <a:lstStyle/>
                    <a:p>
                      <a:pPr marL="182880" algn="ctr">
                        <a:lnSpc>
                          <a:spcPct val="115000"/>
                        </a:lnSpc>
                        <a:spcAft>
                          <a:spcPts val="0"/>
                        </a:spcAft>
                      </a:pPr>
                      <a:r>
                        <a:rPr lang="en-US" sz="1600" kern="1200" dirty="0">
                          <a:effectLst/>
                        </a:rPr>
                        <a:t>16%</a:t>
                      </a:r>
                      <a:endParaRPr lang="fr-FR" sz="1600" dirty="0">
                        <a:effectLst/>
                        <a:latin typeface="Calibri" panose="020F0502020204030204" pitchFamily="34" charset="0"/>
                        <a:ea typeface="SimSun" panose="02010600030101010101" pitchFamily="2" charset="-122"/>
                        <a:cs typeface="Arial" panose="020B0604020202020204" pitchFamily="34" charset="0"/>
                      </a:endParaRPr>
                    </a:p>
                  </a:txBody>
                  <a:tcPr marL="38735" marR="38735" marT="9525" marB="0" anchor="ctr">
                    <a:solidFill>
                      <a:schemeClr val="accent6">
                        <a:lumMod val="20000"/>
                        <a:lumOff val="80000"/>
                      </a:schemeClr>
                    </a:solidFill>
                  </a:tcPr>
                </a:tc>
                <a:extLst>
                  <a:ext uri="{0D108BD9-81ED-4DB2-BD59-A6C34878D82A}">
                    <a16:rowId xmlns:a16="http://schemas.microsoft.com/office/drawing/2014/main" val="10010"/>
                  </a:ext>
                </a:extLst>
              </a:tr>
            </a:tbl>
          </a:graphicData>
        </a:graphic>
      </p:graphicFrame>
      <p:sp>
        <p:nvSpPr>
          <p:cNvPr id="5" name="Rectangle 4"/>
          <p:cNvSpPr/>
          <p:nvPr/>
        </p:nvSpPr>
        <p:spPr>
          <a:xfrm>
            <a:off x="-5074" y="2927361"/>
            <a:ext cx="6096000" cy="324128"/>
          </a:xfrm>
          <a:prstGeom prst="rect">
            <a:avLst/>
          </a:prstGeom>
        </p:spPr>
        <p:txBody>
          <a:bodyPr>
            <a:spAutoFit/>
          </a:bodyPr>
          <a:lstStyle/>
          <a:p>
            <a:pPr>
              <a:lnSpc>
                <a:spcPct val="115000"/>
              </a:lnSpc>
            </a:pPr>
            <a:r>
              <a:rPr lang="en-US" sz="1400" i="1" dirty="0">
                <a:latin typeface="Source Sans Pro"/>
                <a:ea typeface="SimSun" panose="02010600030101010101" pitchFamily="2" charset="-122"/>
                <a:cs typeface="Calibri Light" panose="020F0302020204030204" pitchFamily="34" charset="0"/>
              </a:rPr>
              <a:t>Table 1: signs and symptoms, unknown disease outbreak, April 26th</a:t>
            </a:r>
            <a:endParaRPr lang="fr-FR" sz="1400" dirty="0">
              <a:latin typeface="Calibri" panose="020F0502020204030204" pitchFamily="34" charset="0"/>
              <a:ea typeface="SimSun" panose="02010600030101010101" pitchFamily="2" charset="-122"/>
              <a:cs typeface="Arial" panose="020B0604020202020204" pitchFamily="34" charset="0"/>
            </a:endParaRPr>
          </a:p>
        </p:txBody>
      </p:sp>
      <p:pic>
        <p:nvPicPr>
          <p:cNvPr id="8" name="Picture 2">
            <a:extLst>
              <a:ext uri="{FF2B5EF4-FFF2-40B4-BE49-F238E27FC236}">
                <a16:creationId xmlns:a16="http://schemas.microsoft.com/office/drawing/2014/main" id="{1FB7779D-254F-47A3-8E28-3968D936B72A}"/>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36722" y="2902003"/>
            <a:ext cx="5900380" cy="3955997"/>
          </a:xfrm>
          <a:prstGeom prst="rect">
            <a:avLst/>
          </a:prstGeom>
          <a:noFill/>
          <a:ln>
            <a:noFill/>
          </a:ln>
        </p:spPr>
      </p:pic>
    </p:spTree>
    <p:extLst>
      <p:ext uri="{BB962C8B-B14F-4D97-AF65-F5344CB8AC3E}">
        <p14:creationId xmlns:p14="http://schemas.microsoft.com/office/powerpoint/2010/main" val="3302300541"/>
      </p:ext>
    </p:extLst>
  </p:cSld>
  <p:clrMapOvr>
    <a:masterClrMapping/>
  </p:clrMapOvr>
  <p:transition spd="med"/>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227725" y="0"/>
            <a:ext cx="5008741" cy="584775"/>
          </a:xfrm>
          <a:prstGeom prst="rect">
            <a:avLst/>
          </a:prstGeom>
        </p:spPr>
        <p:txBody>
          <a:bodyPr wrap="none">
            <a:spAutoFit/>
          </a:bodyPr>
          <a:lstStyle/>
          <a:p>
            <a:pPr defTabSz="914400" hangingPunct="0">
              <a:lnSpc>
                <a:spcPct val="100000"/>
              </a:lnSpc>
            </a:pPr>
            <a:r>
              <a:rPr lang="en-GB" b="1" dirty="0">
                <a:latin typeface="Source Sans Pro Bold"/>
                <a:ea typeface="Source Sans Pro Bold"/>
                <a:cs typeface="Source Sans Pro Bold"/>
                <a:sym typeface="Source Sans Pro Bold"/>
              </a:rPr>
              <a:t>Episode 5 </a:t>
            </a:r>
            <a:r>
              <a:rPr lang="en-GB" b="1" dirty="0" err="1">
                <a:latin typeface="Source Sans Pro Bold"/>
                <a:ea typeface="Source Sans Pro Bold"/>
                <a:cs typeface="Source Sans Pro Bold"/>
                <a:sym typeface="Source Sans Pro Bold"/>
              </a:rPr>
              <a:t>Debrifieng</a:t>
            </a:r>
            <a:r>
              <a:rPr lang="en-GB" b="1" dirty="0">
                <a:latin typeface="Source Sans Pro Bold"/>
                <a:ea typeface="Source Sans Pro Bold"/>
                <a:cs typeface="Source Sans Pro Bold"/>
                <a:sym typeface="Source Sans Pro Bold"/>
              </a:rPr>
              <a:t> (10)</a:t>
            </a:r>
            <a:endParaRPr b="1" dirty="0">
              <a:latin typeface="Source Sans Pro Bold"/>
              <a:ea typeface="Source Sans Pro Bold"/>
              <a:cs typeface="Source Sans Pro Bold"/>
              <a:sym typeface="Calibri"/>
            </a:endParaRPr>
          </a:p>
        </p:txBody>
      </p:sp>
      <p:sp>
        <p:nvSpPr>
          <p:cNvPr id="3" name="Rectangle 2"/>
          <p:cNvSpPr/>
          <p:nvPr/>
        </p:nvSpPr>
        <p:spPr>
          <a:xfrm>
            <a:off x="227725" y="907758"/>
            <a:ext cx="4778991" cy="4372992"/>
          </a:xfrm>
          <a:prstGeom prst="rect">
            <a:avLst/>
          </a:prstGeom>
        </p:spPr>
        <p:txBody>
          <a:bodyPr wrap="square">
            <a:spAutoFit/>
          </a:bodyPr>
          <a:lstStyle/>
          <a:p>
            <a:r>
              <a:rPr lang="en-US" sz="2400" b="1" dirty="0">
                <a:solidFill>
                  <a:schemeClr val="accent3"/>
                </a:solidFill>
              </a:rPr>
              <a:t>More analysis that could be conducted to help the investigation: </a:t>
            </a:r>
            <a:endParaRPr lang="fr-FR" sz="2400" b="1" dirty="0">
              <a:solidFill>
                <a:schemeClr val="accent3"/>
              </a:solidFill>
            </a:endParaRPr>
          </a:p>
          <a:p>
            <a:endParaRPr lang="en-US" sz="2400" b="1" dirty="0">
              <a:solidFill>
                <a:schemeClr val="tx1"/>
              </a:solidFill>
            </a:endParaRPr>
          </a:p>
          <a:p>
            <a:endParaRPr lang="en-US" sz="2400" b="1" dirty="0">
              <a:solidFill>
                <a:schemeClr val="tx1"/>
              </a:solidFill>
            </a:endParaRPr>
          </a:p>
          <a:p>
            <a:r>
              <a:rPr lang="en-US" sz="2400" b="1" dirty="0">
                <a:solidFill>
                  <a:schemeClr val="tx1"/>
                </a:solidFill>
              </a:rPr>
              <a:t>The incubation periods </a:t>
            </a:r>
            <a:endParaRPr lang="en-US" sz="2200" dirty="0">
              <a:solidFill>
                <a:srgbClr val="10253F"/>
              </a:solidFill>
              <a:latin typeface="Source Sans Pro Regular"/>
              <a:ea typeface="Arial"/>
              <a:cs typeface="Arial"/>
            </a:endParaRPr>
          </a:p>
          <a:p>
            <a:pPr lvl="1" indent="0" eaLnBrk="0" fontAlgn="base">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en-US" sz="2200" dirty="0">
                <a:solidFill>
                  <a:srgbClr val="10253F"/>
                </a:solidFill>
                <a:latin typeface="Source Sans Pro Regular"/>
                <a:ea typeface="Arial"/>
                <a:cs typeface="Arial"/>
              </a:rPr>
              <a:t>Considering that the likely exposure of the patients to etiological agent happened during the funeral conducted on April 22, 2017, the incubation period was from 0-9 days with pick on day 1 and day 2 (67% of the cases). </a:t>
            </a:r>
            <a:endParaRPr lang="fr-FR" sz="2200" dirty="0">
              <a:solidFill>
                <a:srgbClr val="10253F"/>
              </a:solidFill>
              <a:latin typeface="Source Sans Pro Regular"/>
              <a:ea typeface="Arial"/>
              <a:cs typeface="Arial"/>
            </a:endParaRPr>
          </a:p>
        </p:txBody>
      </p:sp>
      <p:graphicFrame>
        <p:nvGraphicFramePr>
          <p:cNvPr id="9" name="Chart 16"/>
          <p:cNvGraphicFramePr/>
          <p:nvPr>
            <p:extLst>
              <p:ext uri="{D42A27DB-BD31-4B8C-83A1-F6EECF244321}">
                <p14:modId xmlns:p14="http://schemas.microsoft.com/office/powerpoint/2010/main" val="3916083364"/>
              </p:ext>
            </p:extLst>
          </p:nvPr>
        </p:nvGraphicFramePr>
        <p:xfrm>
          <a:off x="5236466" y="1514007"/>
          <a:ext cx="6590773" cy="3927423"/>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angle 5"/>
          <p:cNvSpPr/>
          <p:nvPr/>
        </p:nvSpPr>
        <p:spPr>
          <a:xfrm>
            <a:off x="5006716" y="5280750"/>
            <a:ext cx="7714937" cy="287002"/>
          </a:xfrm>
          <a:prstGeom prst="rect">
            <a:avLst/>
          </a:prstGeom>
        </p:spPr>
        <p:txBody>
          <a:bodyPr wrap="square">
            <a:spAutoFit/>
          </a:bodyPr>
          <a:lstStyle/>
          <a:p>
            <a:pPr>
              <a:lnSpc>
                <a:spcPct val="115000"/>
              </a:lnSpc>
            </a:pPr>
            <a:r>
              <a:rPr lang="en-US" sz="1100" i="1" dirty="0">
                <a:latin typeface="Source Sans Pro"/>
                <a:ea typeface="SimSun" panose="02010600030101010101" pitchFamily="2" charset="-122"/>
                <a:cs typeface="Times New Roman" panose="02020603050405020304" pitchFamily="18" charset="0"/>
              </a:rPr>
              <a:t>Figure 4: Distribution of cases from exposure to the funeral to onset of illness, </a:t>
            </a:r>
            <a:r>
              <a:rPr lang="en-US" sz="1100" i="1" dirty="0">
                <a:latin typeface="Source Sans Pro"/>
                <a:ea typeface="SimSun" panose="02010600030101010101" pitchFamily="2" charset="-122"/>
                <a:cs typeface="Calibri Light" panose="020F0302020204030204" pitchFamily="34" charset="0"/>
              </a:rPr>
              <a:t>unknown disease outbreak, May 8th. </a:t>
            </a:r>
            <a:endParaRPr lang="fr-FR" sz="1100" dirty="0">
              <a:latin typeface="Calibri" panose="020F0502020204030204" pitchFamily="34" charset="0"/>
              <a:ea typeface="SimSun" panose="02010600030101010101" pitchFamily="2" charset="-122"/>
              <a:cs typeface="Arial" panose="020B0604020202020204" pitchFamily="34" charset="0"/>
            </a:endParaRPr>
          </a:p>
        </p:txBody>
      </p:sp>
    </p:spTree>
    <p:extLst>
      <p:ext uri="{BB962C8B-B14F-4D97-AF65-F5344CB8AC3E}">
        <p14:creationId xmlns:p14="http://schemas.microsoft.com/office/powerpoint/2010/main" val="4012503670"/>
      </p:ext>
    </p:extLst>
  </p:cSld>
  <p:clrMapOvr>
    <a:masterClrMapping/>
  </p:clrMapOvr>
  <p:transition spd="med"/>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227725" y="0"/>
            <a:ext cx="5008741" cy="584775"/>
          </a:xfrm>
          <a:prstGeom prst="rect">
            <a:avLst/>
          </a:prstGeom>
        </p:spPr>
        <p:txBody>
          <a:bodyPr wrap="none">
            <a:spAutoFit/>
          </a:bodyPr>
          <a:lstStyle/>
          <a:p>
            <a:pPr defTabSz="914400" hangingPunct="0">
              <a:lnSpc>
                <a:spcPct val="100000"/>
              </a:lnSpc>
            </a:pPr>
            <a:r>
              <a:rPr lang="en-GB" b="1" dirty="0">
                <a:latin typeface="Source Sans Pro Bold"/>
                <a:ea typeface="Source Sans Pro Bold"/>
                <a:cs typeface="Source Sans Pro Bold"/>
                <a:sym typeface="Source Sans Pro Bold"/>
              </a:rPr>
              <a:t>Episode 5 </a:t>
            </a:r>
            <a:r>
              <a:rPr lang="en-GB" b="1" dirty="0" err="1">
                <a:latin typeface="Source Sans Pro Bold"/>
                <a:ea typeface="Source Sans Pro Bold"/>
                <a:cs typeface="Source Sans Pro Bold"/>
                <a:sym typeface="Source Sans Pro Bold"/>
              </a:rPr>
              <a:t>Debrifieng</a:t>
            </a:r>
            <a:r>
              <a:rPr lang="en-GB" b="1" dirty="0">
                <a:latin typeface="Source Sans Pro Bold"/>
                <a:ea typeface="Source Sans Pro Bold"/>
                <a:cs typeface="Source Sans Pro Bold"/>
                <a:sym typeface="Source Sans Pro Bold"/>
              </a:rPr>
              <a:t> (11)</a:t>
            </a:r>
            <a:endParaRPr b="1" dirty="0">
              <a:latin typeface="Source Sans Pro Bold"/>
              <a:ea typeface="Source Sans Pro Bold"/>
              <a:cs typeface="Source Sans Pro Bold"/>
              <a:sym typeface="Calibri"/>
            </a:endParaRPr>
          </a:p>
        </p:txBody>
      </p:sp>
      <p:sp>
        <p:nvSpPr>
          <p:cNvPr id="3" name="Rectangle 2"/>
          <p:cNvSpPr/>
          <p:nvPr/>
        </p:nvSpPr>
        <p:spPr>
          <a:xfrm>
            <a:off x="342599" y="1117620"/>
            <a:ext cx="11274778" cy="4539704"/>
          </a:xfrm>
          <a:prstGeom prst="rect">
            <a:avLst/>
          </a:prstGeom>
        </p:spPr>
        <p:txBody>
          <a:bodyPr wrap="square">
            <a:spAutoFit/>
          </a:bodyPr>
          <a:lstStyle/>
          <a:p>
            <a:r>
              <a:rPr lang="en-US" sz="2400" b="1" dirty="0">
                <a:solidFill>
                  <a:schemeClr val="accent3"/>
                </a:solidFill>
                <a:latin typeface="+mn-lt"/>
              </a:rPr>
              <a:t>More analysis that could be conducted to help the investigation (continue): </a:t>
            </a:r>
            <a:endParaRPr lang="fr-FR" sz="2400" b="1" dirty="0">
              <a:solidFill>
                <a:schemeClr val="accent3"/>
              </a:solidFill>
              <a:latin typeface="+mn-lt"/>
            </a:endParaRPr>
          </a:p>
          <a:p>
            <a:r>
              <a:rPr lang="en-US" sz="2400" b="1" dirty="0">
                <a:solidFill>
                  <a:schemeClr val="tx1"/>
                </a:solidFill>
                <a:latin typeface="+mn-lt"/>
              </a:rPr>
              <a:t> </a:t>
            </a:r>
            <a:endParaRPr lang="en-US" sz="2400" dirty="0">
              <a:solidFill>
                <a:srgbClr val="10253F"/>
              </a:solidFill>
              <a:latin typeface="+mn-lt"/>
              <a:ea typeface="Arial"/>
              <a:cs typeface="Arial"/>
            </a:endParaRPr>
          </a:p>
          <a:p>
            <a:r>
              <a:rPr lang="en-US" sz="2400" b="1" dirty="0">
                <a:solidFill>
                  <a:schemeClr val="tx1"/>
                </a:solidFill>
                <a:latin typeface="+mn-lt"/>
              </a:rPr>
              <a:t>The treatment provided</a:t>
            </a:r>
            <a:endParaRPr lang="fr-FR" sz="2400" b="1" dirty="0">
              <a:solidFill>
                <a:schemeClr val="tx1"/>
              </a:solidFill>
              <a:latin typeface="+mn-lt"/>
            </a:endParaRPr>
          </a:p>
          <a:p>
            <a:pPr marL="307975" lvl="1" indent="-307975"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ea typeface="Arial"/>
                <a:cs typeface="Arial"/>
                <a:sym typeface="Source Sans Pro Regular"/>
              </a:rPr>
              <a:t>The cases were treated systematically with analgesics, intravenous fluids, antimalarial, antibiotics, oxygen and others depending on the signs and symptoms. </a:t>
            </a:r>
          </a:p>
          <a:p>
            <a:pPr marL="307975" lvl="1" indent="-307975"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en-US" sz="2400" dirty="0">
              <a:solidFill>
                <a:srgbClr val="10253F"/>
              </a:solidFill>
              <a:latin typeface="Source Sans Pro Regular"/>
              <a:ea typeface="Arial"/>
              <a:cs typeface="Arial"/>
              <a:sym typeface="Source Sans Pro Regular"/>
            </a:endParaRPr>
          </a:p>
          <a:p>
            <a:pPr marL="307975" lvl="1" indent="-307975"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ea typeface="Arial"/>
                <a:cs typeface="Arial"/>
                <a:sym typeface="Source Sans Pro Regular"/>
              </a:rPr>
              <a:t>The antibiotics were :</a:t>
            </a:r>
          </a:p>
          <a:p>
            <a:pPr marL="342900" lvl="2" indent="-342900" eaLnBrk="0" fontAlgn="base">
              <a:spcBef>
                <a:spcPts val="500"/>
              </a:spcBef>
              <a:buClr>
                <a:srgbClr val="65A000"/>
              </a:buClr>
              <a:buSzPct val="100000"/>
              <a:buFont typeface="Courier New" panose="02070309020205020404" pitchFamily="49" charset="0"/>
              <a:buChar char="o"/>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ea typeface="Arial"/>
                <a:cs typeface="Arial"/>
                <a:sym typeface="Source Sans Pro Regular"/>
              </a:rPr>
              <a:t>Ampicillin combined with gentamicin (provided to two patients who survived)</a:t>
            </a:r>
          </a:p>
          <a:p>
            <a:pPr marL="342900" lvl="2" indent="-342900" eaLnBrk="0" fontAlgn="base">
              <a:spcBef>
                <a:spcPts val="500"/>
              </a:spcBef>
              <a:buClr>
                <a:srgbClr val="65A000"/>
              </a:buClr>
              <a:buSzPct val="100000"/>
              <a:buFont typeface="Courier New" panose="02070309020205020404" pitchFamily="49" charset="0"/>
              <a:buChar char="o"/>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ea typeface="Arial"/>
                <a:cs typeface="Arial"/>
                <a:sym typeface="Source Sans Pro Regular"/>
              </a:rPr>
              <a:t>Ceftriaxone (provided to two patients who survived), and </a:t>
            </a:r>
          </a:p>
          <a:p>
            <a:pPr marL="342900" lvl="2" indent="-342900" eaLnBrk="0" fontAlgn="base">
              <a:spcBef>
                <a:spcPts val="500"/>
              </a:spcBef>
              <a:buClr>
                <a:srgbClr val="65A000"/>
              </a:buClr>
              <a:buSzPct val="100000"/>
              <a:buFont typeface="Courier New" panose="02070309020205020404" pitchFamily="49" charset="0"/>
              <a:buChar char="o"/>
              <a:defRPr sz="2400">
                <a:solidFill>
                  <a:srgbClr val="10253F"/>
                </a:solidFill>
                <a:latin typeface="Source Sans Pro Regular"/>
                <a:ea typeface="Source Sans Pro Regular"/>
                <a:cs typeface="Source Sans Pro Regular"/>
                <a:sym typeface="Source Sans Pro Regular"/>
              </a:defRPr>
            </a:pPr>
            <a:r>
              <a:rPr lang="en-US" sz="2400" dirty="0" err="1">
                <a:solidFill>
                  <a:srgbClr val="10253F"/>
                </a:solidFill>
                <a:latin typeface="Source Sans Pro Regular"/>
                <a:ea typeface="Arial"/>
                <a:cs typeface="Arial"/>
                <a:sym typeface="Source Sans Pro Regular"/>
              </a:rPr>
              <a:t>Cotrimoxazole</a:t>
            </a:r>
            <a:r>
              <a:rPr lang="en-US" sz="2400" dirty="0">
                <a:solidFill>
                  <a:srgbClr val="10253F"/>
                </a:solidFill>
                <a:latin typeface="Source Sans Pro Regular"/>
                <a:ea typeface="Arial"/>
                <a:cs typeface="Arial"/>
                <a:sym typeface="Source Sans Pro Regular"/>
              </a:rPr>
              <a:t> (provided to three patients who survived). </a:t>
            </a:r>
            <a:endParaRPr lang="fr-FR" sz="2400" dirty="0">
              <a:solidFill>
                <a:srgbClr val="10253F"/>
              </a:solidFill>
              <a:latin typeface="Source Sans Pro Regular"/>
              <a:ea typeface="Arial"/>
              <a:cs typeface="Arial"/>
              <a:sym typeface="Source Sans Pro Regular"/>
            </a:endParaRPr>
          </a:p>
        </p:txBody>
      </p:sp>
    </p:spTree>
    <p:extLst>
      <p:ext uri="{BB962C8B-B14F-4D97-AF65-F5344CB8AC3E}">
        <p14:creationId xmlns:p14="http://schemas.microsoft.com/office/powerpoint/2010/main" val="782695147"/>
      </p:ext>
    </p:extLst>
  </p:cSld>
  <p:clrMapOvr>
    <a:masterClrMapping/>
  </p:clrMapOvr>
  <p:transition spd="med"/>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227725" y="0"/>
            <a:ext cx="7283402" cy="584775"/>
          </a:xfrm>
          <a:prstGeom prst="rect">
            <a:avLst/>
          </a:prstGeom>
        </p:spPr>
        <p:txBody>
          <a:bodyPr wrap="none">
            <a:spAutoFit/>
          </a:bodyPr>
          <a:lstStyle/>
          <a:p>
            <a:pPr defTabSz="914400" hangingPunct="0">
              <a:lnSpc>
                <a:spcPct val="100000"/>
              </a:lnSpc>
            </a:pPr>
            <a:r>
              <a:rPr lang="fr-FR" b="1" dirty="0" err="1">
                <a:latin typeface="Source Sans Pro Bold"/>
                <a:ea typeface="Source Sans Pro Bold"/>
                <a:cs typeface="Source Sans Pro Bold"/>
                <a:sym typeface="Calibri"/>
              </a:rPr>
              <a:t>Highlighting</a:t>
            </a:r>
            <a:r>
              <a:rPr lang="fr-FR" b="1" dirty="0">
                <a:latin typeface="Source Sans Pro Bold"/>
                <a:ea typeface="Source Sans Pro Bold"/>
                <a:cs typeface="Source Sans Pro Bold"/>
                <a:sym typeface="Calibri"/>
              </a:rPr>
              <a:t> the important </a:t>
            </a:r>
            <a:r>
              <a:rPr lang="fr-FR" b="1" dirty="0" err="1">
                <a:latin typeface="Source Sans Pro Bold"/>
                <a:ea typeface="Source Sans Pro Bold"/>
                <a:cs typeface="Source Sans Pro Bold"/>
                <a:sym typeface="Calibri"/>
              </a:rPr>
              <a:t>results</a:t>
            </a:r>
            <a:r>
              <a:rPr lang="fr-FR" b="1" dirty="0">
                <a:latin typeface="Source Sans Pro Bold"/>
                <a:ea typeface="Source Sans Pro Bold"/>
                <a:cs typeface="Source Sans Pro Bold"/>
                <a:sym typeface="Calibri"/>
              </a:rPr>
              <a:t> (1)</a:t>
            </a:r>
            <a:endParaRPr b="1" dirty="0">
              <a:latin typeface="Source Sans Pro Bold"/>
              <a:ea typeface="Source Sans Pro Bold"/>
              <a:cs typeface="Source Sans Pro Bold"/>
              <a:sym typeface="Calibri"/>
            </a:endParaRPr>
          </a:p>
        </p:txBody>
      </p:sp>
      <p:sp>
        <p:nvSpPr>
          <p:cNvPr id="3" name="Rectangle 2"/>
          <p:cNvSpPr/>
          <p:nvPr/>
        </p:nvSpPr>
        <p:spPr>
          <a:xfrm>
            <a:off x="227725" y="727876"/>
            <a:ext cx="11274778" cy="5657959"/>
          </a:xfrm>
          <a:prstGeom prst="rect">
            <a:avLst/>
          </a:prstGeom>
        </p:spPr>
        <p:txBody>
          <a:bodyPr wrap="square">
            <a:spAutoFit/>
          </a:bodyPr>
          <a:lstStyle/>
          <a:p>
            <a:r>
              <a:rPr lang="en-GB" sz="2000" b="1" dirty="0">
                <a:solidFill>
                  <a:schemeClr val="accent3"/>
                </a:solidFill>
                <a:latin typeface="+mn-lt"/>
              </a:rPr>
              <a:t>To ascertain the disease: </a:t>
            </a:r>
            <a:endParaRPr lang="fr-FR" sz="2000" b="1" dirty="0">
              <a:solidFill>
                <a:schemeClr val="accent3"/>
              </a:solidFill>
              <a:latin typeface="+mn-lt"/>
            </a:endParaRPr>
          </a:p>
          <a:p>
            <a:pPr marL="307975" lvl="1" indent="-307975"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000" dirty="0">
                <a:latin typeface="+mn-lt"/>
              </a:rPr>
              <a:t>About 80% of the deaths occurred within 24 hours after the onset of the symptoms. One </a:t>
            </a:r>
            <a:r>
              <a:rPr lang="en-US" sz="2000" dirty="0">
                <a:solidFill>
                  <a:srgbClr val="10253F"/>
                </a:solidFill>
                <a:latin typeface="+mn-lt"/>
                <a:ea typeface="Arial"/>
                <a:cs typeface="Arial"/>
              </a:rPr>
              <a:t>death occurred between 24 to 48 hours after the onset of the symptoms and one after 48 hours. This is a severe disease.</a:t>
            </a:r>
            <a:endParaRPr lang="fr-FR" sz="2000" dirty="0">
              <a:solidFill>
                <a:srgbClr val="10253F"/>
              </a:solidFill>
              <a:latin typeface="+mn-lt"/>
              <a:ea typeface="Arial"/>
              <a:cs typeface="Arial"/>
            </a:endParaRPr>
          </a:p>
          <a:p>
            <a:pPr marL="307975" lvl="1" indent="-307975"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000" dirty="0">
                <a:solidFill>
                  <a:srgbClr val="10253F"/>
                </a:solidFill>
                <a:latin typeface="+mn-lt"/>
                <a:ea typeface="Arial"/>
                <a:cs typeface="Arial"/>
              </a:rPr>
              <a:t>Incubation periods vary and evocate two sources of disease: one common exposure and secondary person to person transmission. </a:t>
            </a:r>
            <a:endParaRPr lang="fr-FR" sz="2000" dirty="0">
              <a:solidFill>
                <a:srgbClr val="10253F"/>
              </a:solidFill>
              <a:latin typeface="+mn-lt"/>
              <a:ea typeface="Arial"/>
              <a:cs typeface="Arial"/>
            </a:endParaRPr>
          </a:p>
          <a:p>
            <a:pPr marL="307975" lvl="1" indent="-307975"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GB" sz="2000" dirty="0">
                <a:solidFill>
                  <a:srgbClr val="10253F"/>
                </a:solidFill>
                <a:latin typeface="+mn-lt"/>
                <a:ea typeface="Arial"/>
                <a:cs typeface="Arial"/>
              </a:rPr>
              <a:t>Laboratory results: Ebola investigation negative.</a:t>
            </a:r>
            <a:endParaRPr lang="fr-FR" sz="2000" dirty="0">
              <a:solidFill>
                <a:srgbClr val="10253F"/>
              </a:solidFill>
              <a:latin typeface="+mn-lt"/>
              <a:ea typeface="Arial"/>
              <a:cs typeface="Arial"/>
            </a:endParaRPr>
          </a:p>
          <a:p>
            <a:pPr marL="307975" lvl="1" indent="-307975"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en-US" sz="2000" dirty="0">
              <a:solidFill>
                <a:srgbClr val="10253F"/>
              </a:solidFill>
              <a:latin typeface="+mn-lt"/>
              <a:ea typeface="Arial"/>
              <a:cs typeface="Arial"/>
              <a:sym typeface="Source Sans Pro Regular"/>
            </a:endParaRPr>
          </a:p>
          <a:p>
            <a:r>
              <a:rPr lang="en-US" sz="2000" b="1" dirty="0">
                <a:solidFill>
                  <a:schemeClr val="accent3"/>
                </a:solidFill>
                <a:latin typeface="+mn-lt"/>
              </a:rPr>
              <a:t>To understand the event: Summary of patients’ description</a:t>
            </a:r>
            <a:endParaRPr lang="fr-FR" sz="2000" b="1" dirty="0">
              <a:solidFill>
                <a:schemeClr val="accent3"/>
              </a:solidFill>
              <a:latin typeface="+mn-lt"/>
            </a:endParaRPr>
          </a:p>
          <a:p>
            <a:pPr marL="307975" lvl="1" indent="-307975"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CA" sz="2000" dirty="0">
                <a:solidFill>
                  <a:srgbClr val="10253F"/>
                </a:solidFill>
                <a:latin typeface="+mn-lt"/>
                <a:ea typeface="Source Sans Pro Regular"/>
                <a:cs typeface="Source Sans Pro Regular"/>
              </a:rPr>
              <a:t>Majority of patients are young adults and teenagers. </a:t>
            </a:r>
            <a:endParaRPr lang="fr-FR" sz="2000" dirty="0">
              <a:solidFill>
                <a:srgbClr val="10253F"/>
              </a:solidFill>
              <a:latin typeface="+mn-lt"/>
              <a:ea typeface="Source Sans Pro Regular"/>
              <a:cs typeface="Source Sans Pro Regular"/>
            </a:endParaRPr>
          </a:p>
          <a:p>
            <a:pPr marL="307975" lvl="1" indent="-307975"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000" dirty="0">
                <a:solidFill>
                  <a:srgbClr val="10253F"/>
                </a:solidFill>
                <a:latin typeface="+mn-lt"/>
                <a:ea typeface="Source Sans Pro Regular"/>
                <a:cs typeface="Source Sans Pro Regular"/>
              </a:rPr>
              <a:t>Women are most affected than men. </a:t>
            </a:r>
            <a:endParaRPr lang="fr-FR" sz="2000" dirty="0">
              <a:solidFill>
                <a:srgbClr val="10253F"/>
              </a:solidFill>
              <a:latin typeface="+mn-lt"/>
              <a:ea typeface="Source Sans Pro Regular"/>
              <a:cs typeface="Source Sans Pro Regular"/>
            </a:endParaRPr>
          </a:p>
          <a:p>
            <a:pPr marL="307975" lvl="1" indent="-307975"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CA" sz="2000" dirty="0">
                <a:solidFill>
                  <a:srgbClr val="10253F"/>
                </a:solidFill>
                <a:latin typeface="+mn-lt"/>
                <a:ea typeface="Source Sans Pro Regular"/>
                <a:cs typeface="Source Sans Pro Regular"/>
              </a:rPr>
              <a:t>They are mainly students. </a:t>
            </a:r>
            <a:endParaRPr lang="fr-FR" sz="2000" dirty="0">
              <a:solidFill>
                <a:srgbClr val="10253F"/>
              </a:solidFill>
              <a:latin typeface="+mn-lt"/>
              <a:ea typeface="Source Sans Pro Regular"/>
              <a:cs typeface="Source Sans Pro Regular"/>
            </a:endParaRPr>
          </a:p>
          <a:p>
            <a:pPr marL="307975" lvl="1" indent="-307975"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CA" sz="2000" dirty="0">
                <a:solidFill>
                  <a:srgbClr val="10253F"/>
                </a:solidFill>
                <a:latin typeface="+mn-lt"/>
                <a:ea typeface="Source Sans Pro Regular"/>
                <a:cs typeface="Source Sans Pro Regular"/>
              </a:rPr>
              <a:t>The index case is a teacher at one of the two schools.</a:t>
            </a:r>
            <a:endParaRPr lang="fr-FR" sz="2000" dirty="0">
              <a:solidFill>
                <a:srgbClr val="10253F"/>
              </a:solidFill>
              <a:latin typeface="+mn-lt"/>
              <a:ea typeface="Source Sans Pro Regular"/>
              <a:cs typeface="Source Sans Pro Regular"/>
            </a:endParaRPr>
          </a:p>
          <a:p>
            <a:pPr marL="307975" lvl="1" indent="-307975"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000" dirty="0">
                <a:solidFill>
                  <a:srgbClr val="10253F"/>
                </a:solidFill>
                <a:latin typeface="+mn-lt"/>
                <a:ea typeface="Source Sans Pro Regular"/>
                <a:cs typeface="Source Sans Pro Regular"/>
              </a:rPr>
              <a:t> The majority of cases are primary cases and attended the party. </a:t>
            </a:r>
            <a:endParaRPr lang="fr-FR" sz="2000" dirty="0">
              <a:solidFill>
                <a:srgbClr val="10253F"/>
              </a:solidFill>
              <a:latin typeface="+mn-lt"/>
              <a:ea typeface="Source Sans Pro Regular"/>
              <a:cs typeface="Source Sans Pro Regular"/>
            </a:endParaRPr>
          </a:p>
          <a:p>
            <a:pPr marL="307975" lvl="1" indent="-307975"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000" dirty="0">
                <a:solidFill>
                  <a:srgbClr val="10253F"/>
                </a:solidFill>
                <a:latin typeface="+mn-lt"/>
                <a:ea typeface="Source Sans Pro Regular"/>
                <a:cs typeface="Source Sans Pro Regular"/>
              </a:rPr>
              <a:t>There is one (or two, this is not clear for a little girl who died) secondary cases who did not attend the party </a:t>
            </a:r>
            <a:endParaRPr lang="fr-FR" sz="2000" dirty="0">
              <a:solidFill>
                <a:srgbClr val="10253F"/>
              </a:solidFill>
              <a:latin typeface="+mn-lt"/>
              <a:ea typeface="Source Sans Pro Regular"/>
              <a:cs typeface="Source Sans Pro Regular"/>
            </a:endParaRPr>
          </a:p>
        </p:txBody>
      </p:sp>
    </p:spTree>
    <p:extLst>
      <p:ext uri="{BB962C8B-B14F-4D97-AF65-F5344CB8AC3E}">
        <p14:creationId xmlns:p14="http://schemas.microsoft.com/office/powerpoint/2010/main" val="2898941133"/>
      </p:ext>
    </p:extLst>
  </p:cSld>
  <p:clrMapOvr>
    <a:masterClrMapping/>
  </p:clrMapOvr>
  <p:transition spd="med"/>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227725" y="0"/>
            <a:ext cx="7283402" cy="584775"/>
          </a:xfrm>
          <a:prstGeom prst="rect">
            <a:avLst/>
          </a:prstGeom>
        </p:spPr>
        <p:txBody>
          <a:bodyPr wrap="none">
            <a:spAutoFit/>
          </a:bodyPr>
          <a:lstStyle/>
          <a:p>
            <a:pPr defTabSz="914400" hangingPunct="0">
              <a:lnSpc>
                <a:spcPct val="100000"/>
              </a:lnSpc>
            </a:pPr>
            <a:r>
              <a:rPr lang="fr-FR" b="1" dirty="0" err="1">
                <a:latin typeface="Source Sans Pro Bold"/>
                <a:ea typeface="Source Sans Pro Bold"/>
                <a:cs typeface="Source Sans Pro Bold"/>
                <a:sym typeface="Calibri"/>
              </a:rPr>
              <a:t>Highlighting</a:t>
            </a:r>
            <a:r>
              <a:rPr lang="fr-FR" b="1" dirty="0">
                <a:latin typeface="Source Sans Pro Bold"/>
                <a:ea typeface="Source Sans Pro Bold"/>
                <a:cs typeface="Source Sans Pro Bold"/>
                <a:sym typeface="Calibri"/>
              </a:rPr>
              <a:t> the important </a:t>
            </a:r>
            <a:r>
              <a:rPr lang="fr-FR" b="1" dirty="0" err="1">
                <a:latin typeface="Source Sans Pro Bold"/>
                <a:ea typeface="Source Sans Pro Bold"/>
                <a:cs typeface="Source Sans Pro Bold"/>
                <a:sym typeface="Calibri"/>
              </a:rPr>
              <a:t>results</a:t>
            </a:r>
            <a:r>
              <a:rPr lang="fr-FR" b="1" dirty="0">
                <a:latin typeface="Source Sans Pro Bold"/>
                <a:ea typeface="Source Sans Pro Bold"/>
                <a:cs typeface="Source Sans Pro Bold"/>
                <a:sym typeface="Calibri"/>
              </a:rPr>
              <a:t> (2)</a:t>
            </a:r>
            <a:endParaRPr b="1" dirty="0">
              <a:latin typeface="Source Sans Pro Bold"/>
              <a:ea typeface="Source Sans Pro Bold"/>
              <a:cs typeface="Source Sans Pro Bold"/>
              <a:sym typeface="Calibri"/>
            </a:endParaRPr>
          </a:p>
        </p:txBody>
      </p:sp>
      <p:sp>
        <p:nvSpPr>
          <p:cNvPr id="3" name="Rectangle 2"/>
          <p:cNvSpPr/>
          <p:nvPr/>
        </p:nvSpPr>
        <p:spPr>
          <a:xfrm>
            <a:off x="227725" y="862788"/>
            <a:ext cx="11274778" cy="461665"/>
          </a:xfrm>
          <a:prstGeom prst="rect">
            <a:avLst/>
          </a:prstGeom>
        </p:spPr>
        <p:txBody>
          <a:bodyPr wrap="square">
            <a:spAutoFit/>
          </a:bodyPr>
          <a:lstStyle/>
          <a:p>
            <a:r>
              <a:rPr lang="en-GB" sz="2400" b="1" dirty="0">
                <a:solidFill>
                  <a:schemeClr val="accent3"/>
                </a:solidFill>
                <a:latin typeface="+mn-lt"/>
              </a:rPr>
              <a:t>Illustration of the information revealed by the investigation: </a:t>
            </a:r>
            <a:endParaRPr lang="fr-FR" sz="2400" b="1" dirty="0">
              <a:solidFill>
                <a:schemeClr val="accent3"/>
              </a:solidFill>
              <a:latin typeface="+mn-lt"/>
            </a:endParaRPr>
          </a:p>
        </p:txBody>
      </p:sp>
      <p:pic>
        <p:nvPicPr>
          <p:cNvPr id="5" name="Picture 14"/>
          <p:cNvPicPr/>
          <p:nvPr/>
        </p:nvPicPr>
        <p:blipFill rotWithShape="1">
          <a:blip r:embed="rId3" cstate="print">
            <a:extLst>
              <a:ext uri="{28A0092B-C50C-407E-A947-70E740481C1C}">
                <a14:useLocalDpi xmlns:a14="http://schemas.microsoft.com/office/drawing/2010/main" val="0"/>
              </a:ext>
            </a:extLst>
          </a:blip>
          <a:srcRect b="12195"/>
          <a:stretch/>
        </p:blipFill>
        <p:spPr bwMode="auto">
          <a:xfrm>
            <a:off x="1458006" y="1324453"/>
            <a:ext cx="8814216" cy="4781861"/>
          </a:xfrm>
          <a:prstGeom prst="rect">
            <a:avLst/>
          </a:prstGeom>
          <a:noFill/>
        </p:spPr>
      </p:pic>
      <p:sp>
        <p:nvSpPr>
          <p:cNvPr id="2" name="Rectangle 1"/>
          <p:cNvSpPr/>
          <p:nvPr/>
        </p:nvSpPr>
        <p:spPr>
          <a:xfrm>
            <a:off x="2817114" y="6216178"/>
            <a:ext cx="6096000" cy="658642"/>
          </a:xfrm>
          <a:prstGeom prst="rect">
            <a:avLst/>
          </a:prstGeom>
        </p:spPr>
        <p:txBody>
          <a:bodyPr>
            <a:spAutoFit/>
          </a:bodyPr>
          <a:lstStyle/>
          <a:p>
            <a:pPr algn="ctr">
              <a:lnSpc>
                <a:spcPct val="115000"/>
              </a:lnSpc>
            </a:pPr>
            <a:r>
              <a:rPr lang="en-US" sz="1600" b="1" i="1" dirty="0">
                <a:solidFill>
                  <a:srgbClr val="C00000"/>
                </a:solidFill>
                <a:latin typeface="Source Sans Pro"/>
                <a:ea typeface="SimSun" panose="02010600030101010101" pitchFamily="2" charset="-122"/>
                <a:cs typeface="Times New Roman" panose="02020603050405020304" pitchFamily="18" charset="0"/>
              </a:rPr>
              <a:t>It is important to stress that a good description of the outbreak provides a lot of useful information!</a:t>
            </a:r>
            <a:endParaRPr lang="fr-FR" sz="1600" i="1" dirty="0">
              <a:latin typeface="Calibri" panose="020F0502020204030204" pitchFamily="34" charset="0"/>
              <a:ea typeface="SimSun" panose="02010600030101010101" pitchFamily="2" charset="-122"/>
              <a:cs typeface="Arial" panose="020B0604020202020204" pitchFamily="34" charset="0"/>
            </a:endParaRPr>
          </a:p>
        </p:txBody>
      </p:sp>
    </p:spTree>
    <p:extLst>
      <p:ext uri="{BB962C8B-B14F-4D97-AF65-F5344CB8AC3E}">
        <p14:creationId xmlns:p14="http://schemas.microsoft.com/office/powerpoint/2010/main" val="2444177938"/>
      </p:ext>
    </p:extLst>
  </p:cSld>
  <p:clrMapOvr>
    <a:masterClrMapping/>
  </p:clrMapOvr>
  <p:transition spd="med"/>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Google Shape;308;p8"/>
          <p:cNvSpPr txBox="1">
            <a:spLocks noGrp="1"/>
          </p:cNvSpPr>
          <p:nvPr>
            <p:ph type="body" sz="half" idx="1"/>
          </p:nvPr>
        </p:nvSpPr>
        <p:spPr>
          <a:xfrm>
            <a:off x="422273" y="1688219"/>
            <a:ext cx="11347453" cy="1870076"/>
          </a:xfrm>
          <a:prstGeom prst="rect">
            <a:avLst/>
          </a:prstGeom>
        </p:spPr>
        <p:txBody>
          <a:bodyPr lIns="0" tIns="0" rIns="0" bIns="0">
            <a:normAutofit/>
          </a:bodyPr>
          <a:lstStyle/>
          <a:p>
            <a:pPr>
              <a:spcBef>
                <a:spcPts val="0"/>
              </a:spcBef>
              <a:defRPr sz="3200"/>
            </a:pPr>
            <a:r>
              <a:rPr lang="fr-FR" sz="3600" b="1" dirty="0"/>
              <a:t>Episode 6</a:t>
            </a:r>
            <a:r>
              <a:rPr sz="3600" b="1" dirty="0"/>
              <a:t>: </a:t>
            </a:r>
            <a:r>
              <a:rPr lang="fr-FR" sz="3600" b="1" dirty="0" err="1"/>
              <a:t>Generating</a:t>
            </a:r>
            <a:r>
              <a:rPr lang="fr-FR" sz="3600" b="1" dirty="0"/>
              <a:t> </a:t>
            </a:r>
            <a:r>
              <a:rPr lang="fr-FR" sz="3600" b="1" dirty="0" err="1"/>
              <a:t>hypothesis</a:t>
            </a:r>
            <a:endParaRPr sz="3600" b="1" dirty="0"/>
          </a:p>
        </p:txBody>
      </p:sp>
    </p:spTree>
    <p:extLst>
      <p:ext uri="{BB962C8B-B14F-4D97-AF65-F5344CB8AC3E}">
        <p14:creationId xmlns:p14="http://schemas.microsoft.com/office/powerpoint/2010/main" val="487629089"/>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 name="Title 1"/>
          <p:cNvSpPr txBox="1">
            <a:spLocks noGrp="1"/>
          </p:cNvSpPr>
          <p:nvPr>
            <p:ph type="title"/>
          </p:nvPr>
        </p:nvSpPr>
        <p:spPr>
          <a:xfrm>
            <a:off x="194677" y="646743"/>
            <a:ext cx="3552864" cy="1146575"/>
          </a:xfrm>
          <a:prstGeom prst="rect">
            <a:avLst/>
          </a:prstGeom>
        </p:spPr>
        <p:txBody>
          <a:bodyPr/>
          <a:lstStyle/>
          <a:p>
            <a:r>
              <a:rPr lang="fr-FR" b="1" dirty="0"/>
              <a:t>Episode 1- Step1 </a:t>
            </a:r>
            <a:endParaRPr b="1" dirty="0"/>
          </a:p>
        </p:txBody>
      </p:sp>
    </p:spTree>
    <p:extLst>
      <p:ext uri="{BB962C8B-B14F-4D97-AF65-F5344CB8AC3E}">
        <p14:creationId xmlns:p14="http://schemas.microsoft.com/office/powerpoint/2010/main" val="3368220348"/>
      </p:ext>
    </p:extLst>
  </p:cSld>
  <p:clrMapOvr>
    <a:masterClrMapping/>
  </p:clrMapOvr>
  <p:transition spd="med"/>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 name="Title 1"/>
          <p:cNvSpPr txBox="1">
            <a:spLocks noGrp="1"/>
          </p:cNvSpPr>
          <p:nvPr>
            <p:ph type="title"/>
          </p:nvPr>
        </p:nvSpPr>
        <p:spPr>
          <a:xfrm>
            <a:off x="194677" y="646743"/>
            <a:ext cx="3552864" cy="1146575"/>
          </a:xfrm>
          <a:prstGeom prst="rect">
            <a:avLst/>
          </a:prstGeom>
        </p:spPr>
        <p:txBody>
          <a:bodyPr/>
          <a:lstStyle/>
          <a:p>
            <a:r>
              <a:rPr lang="fr-FR" b="1" dirty="0"/>
              <a:t>Episode 6- Step1 </a:t>
            </a:r>
            <a:endParaRPr b="1" dirty="0"/>
          </a:p>
        </p:txBody>
      </p:sp>
    </p:spTree>
    <p:extLst>
      <p:ext uri="{BB962C8B-B14F-4D97-AF65-F5344CB8AC3E}">
        <p14:creationId xmlns:p14="http://schemas.microsoft.com/office/powerpoint/2010/main" val="1078074098"/>
      </p:ext>
    </p:extLst>
  </p:cSld>
  <p:clrMapOvr>
    <a:masterClrMapping/>
  </p:clrMapOvr>
  <p:transition spd="med"/>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 name="Title 1"/>
          <p:cNvSpPr txBox="1">
            <a:spLocks noGrp="1"/>
          </p:cNvSpPr>
          <p:nvPr>
            <p:ph type="title"/>
          </p:nvPr>
        </p:nvSpPr>
        <p:spPr>
          <a:xfrm>
            <a:off x="194677" y="646743"/>
            <a:ext cx="3552864" cy="1146575"/>
          </a:xfrm>
          <a:prstGeom prst="rect">
            <a:avLst/>
          </a:prstGeom>
        </p:spPr>
        <p:txBody>
          <a:bodyPr/>
          <a:lstStyle/>
          <a:p>
            <a:r>
              <a:rPr lang="fr-FR" b="1" dirty="0"/>
              <a:t>Episode 6- Step1 </a:t>
            </a:r>
            <a:endParaRPr b="1" dirty="0"/>
          </a:p>
        </p:txBody>
      </p:sp>
      <p:sp>
        <p:nvSpPr>
          <p:cNvPr id="2" name="Rectangle 1"/>
          <p:cNvSpPr/>
          <p:nvPr/>
        </p:nvSpPr>
        <p:spPr>
          <a:xfrm>
            <a:off x="4292183" y="875256"/>
            <a:ext cx="7510072" cy="5613845"/>
          </a:xfrm>
          <a:prstGeom prst="rect">
            <a:avLst/>
          </a:prstGeom>
        </p:spPr>
        <p:txBody>
          <a:bodyPr wrap="square">
            <a:spAutoFit/>
          </a:bodyPr>
          <a:lstStyle/>
          <a:p>
            <a:pPr>
              <a:lnSpc>
                <a:spcPct val="115000"/>
              </a:lnSpc>
            </a:pPr>
            <a:r>
              <a:rPr lang="en-US" sz="2400" b="1" dirty="0">
                <a:solidFill>
                  <a:srgbClr val="65A200"/>
                </a:solidFill>
                <a:latin typeface="+mn-lt"/>
                <a:ea typeface="SimSun" panose="02010600030101010101" pitchFamily="2" charset="-122"/>
                <a:cs typeface="Arial" panose="020B0604020202020204" pitchFamily="34" charset="0"/>
              </a:rPr>
              <a:t>Question 6a:</a:t>
            </a:r>
            <a:endParaRPr lang="fr-FR" sz="2400" dirty="0">
              <a:latin typeface="+mn-lt"/>
              <a:ea typeface="SimSun" panose="02010600030101010101" pitchFamily="2" charset="-122"/>
              <a:cs typeface="Arial" panose="020B0604020202020204" pitchFamily="34" charset="0"/>
            </a:endParaRPr>
          </a:p>
          <a:p>
            <a:pPr marL="342900" lvl="0" indent="-342900">
              <a:lnSpc>
                <a:spcPct val="115000"/>
              </a:lnSpc>
              <a:buClr>
                <a:srgbClr val="65A000"/>
              </a:buClr>
              <a:buFont typeface="Symbol" panose="05050102010706020507" pitchFamily="18" charset="2"/>
              <a:buChar char=""/>
            </a:pPr>
            <a:r>
              <a:rPr lang="en-US" sz="2400" dirty="0">
                <a:latin typeface="+mn-lt"/>
                <a:ea typeface="Calibri" panose="020F0502020204030204" pitchFamily="34" charset="0"/>
                <a:cs typeface="Arial" panose="020B0604020202020204" pitchFamily="34" charset="0"/>
              </a:rPr>
              <a:t>Following the description of the outbreak you made, what are your hypothesis regarding the source of the agent and the transmission mode?</a:t>
            </a:r>
            <a:endParaRPr lang="fr-FR" sz="2400" dirty="0">
              <a:latin typeface="+mn-lt"/>
              <a:ea typeface="Calibri" panose="020F0502020204030204" pitchFamily="34" charset="0"/>
              <a:cs typeface="Arial" panose="020B0604020202020204" pitchFamily="34" charset="0"/>
            </a:endParaRPr>
          </a:p>
          <a:p>
            <a:pPr>
              <a:lnSpc>
                <a:spcPct val="115000"/>
              </a:lnSpc>
            </a:pPr>
            <a:r>
              <a:rPr lang="en-US" sz="2400" b="1" dirty="0">
                <a:solidFill>
                  <a:srgbClr val="65A200"/>
                </a:solidFill>
                <a:latin typeface="+mn-lt"/>
                <a:ea typeface="SimSun" panose="02010600030101010101" pitchFamily="2" charset="-122"/>
                <a:cs typeface="Arial" panose="020B0604020202020204" pitchFamily="34" charset="0"/>
              </a:rPr>
              <a:t> </a:t>
            </a:r>
            <a:endParaRPr lang="fr-FR" sz="2400" dirty="0">
              <a:latin typeface="+mn-lt"/>
              <a:ea typeface="SimSun" panose="02010600030101010101" pitchFamily="2" charset="-122"/>
              <a:cs typeface="Arial" panose="020B0604020202020204" pitchFamily="34" charset="0"/>
            </a:endParaRPr>
          </a:p>
          <a:p>
            <a:pPr>
              <a:lnSpc>
                <a:spcPct val="115000"/>
              </a:lnSpc>
            </a:pPr>
            <a:r>
              <a:rPr lang="en-US" sz="2400" b="1" dirty="0">
                <a:solidFill>
                  <a:srgbClr val="65A200"/>
                </a:solidFill>
                <a:latin typeface="+mn-lt"/>
                <a:ea typeface="SimSun" panose="02010600030101010101" pitchFamily="2" charset="-122"/>
                <a:cs typeface="Arial" panose="020B0604020202020204" pitchFamily="34" charset="0"/>
              </a:rPr>
              <a:t>Question 6b: </a:t>
            </a:r>
            <a:endParaRPr lang="fr-FR" sz="2400" dirty="0">
              <a:latin typeface="+mn-lt"/>
              <a:ea typeface="SimSun" panose="02010600030101010101" pitchFamily="2" charset="-122"/>
              <a:cs typeface="Arial" panose="020B0604020202020204" pitchFamily="34" charset="0"/>
            </a:endParaRPr>
          </a:p>
          <a:p>
            <a:pPr marL="342900" lvl="0" indent="-342900">
              <a:lnSpc>
                <a:spcPct val="115000"/>
              </a:lnSpc>
              <a:buClr>
                <a:srgbClr val="65A000"/>
              </a:buClr>
              <a:buFont typeface="Symbol" panose="05050102010706020507" pitchFamily="18" charset="2"/>
              <a:buChar char=""/>
            </a:pPr>
            <a:r>
              <a:rPr lang="en-US" sz="2400" dirty="0">
                <a:latin typeface="+mn-lt"/>
                <a:ea typeface="Calibri" panose="020F0502020204030204" pitchFamily="34" charset="0"/>
                <a:cs typeface="Arial" panose="020B0604020202020204" pitchFamily="34" charset="0"/>
              </a:rPr>
              <a:t>What laboratory investigations do you request and which samples to take?  </a:t>
            </a:r>
            <a:endParaRPr lang="fr-FR" sz="2400" dirty="0">
              <a:latin typeface="+mn-lt"/>
              <a:ea typeface="Calibri" panose="020F0502020204030204" pitchFamily="34" charset="0"/>
              <a:cs typeface="Arial" panose="020B0604020202020204" pitchFamily="34" charset="0"/>
            </a:endParaRPr>
          </a:p>
          <a:p>
            <a:pPr>
              <a:lnSpc>
                <a:spcPct val="115000"/>
              </a:lnSpc>
            </a:pPr>
            <a:r>
              <a:rPr lang="en-GB" sz="2400" dirty="0">
                <a:solidFill>
                  <a:srgbClr val="65A200"/>
                </a:solidFill>
                <a:latin typeface="+mn-lt"/>
                <a:ea typeface="SimSun" panose="02010600030101010101" pitchFamily="2" charset="-122"/>
                <a:cs typeface="Arial" panose="020B0604020202020204" pitchFamily="34" charset="0"/>
              </a:rPr>
              <a:t> </a:t>
            </a:r>
            <a:endParaRPr lang="fr-FR" sz="2400" dirty="0">
              <a:latin typeface="+mn-lt"/>
              <a:ea typeface="SimSun" panose="02010600030101010101" pitchFamily="2" charset="-122"/>
              <a:cs typeface="Arial" panose="020B0604020202020204" pitchFamily="34" charset="0"/>
            </a:endParaRPr>
          </a:p>
          <a:p>
            <a:pPr>
              <a:lnSpc>
                <a:spcPct val="115000"/>
              </a:lnSpc>
            </a:pPr>
            <a:r>
              <a:rPr lang="en-GB" sz="2400" b="1" dirty="0">
                <a:solidFill>
                  <a:srgbClr val="65A200"/>
                </a:solidFill>
                <a:latin typeface="+mn-lt"/>
                <a:ea typeface="SimSun" panose="02010600030101010101" pitchFamily="2" charset="-122"/>
                <a:cs typeface="Arial" panose="020B0604020202020204" pitchFamily="34" charset="0"/>
              </a:rPr>
              <a:t>Question 6c: </a:t>
            </a:r>
            <a:endParaRPr lang="fr-FR" sz="2400" dirty="0">
              <a:latin typeface="+mn-lt"/>
              <a:ea typeface="SimSun" panose="02010600030101010101" pitchFamily="2" charset="-122"/>
              <a:cs typeface="Arial" panose="020B0604020202020204" pitchFamily="34" charset="0"/>
            </a:endParaRPr>
          </a:p>
          <a:p>
            <a:pPr marL="342900" lvl="0" indent="-342900">
              <a:lnSpc>
                <a:spcPct val="115000"/>
              </a:lnSpc>
              <a:buClr>
                <a:srgbClr val="65A000"/>
              </a:buClr>
              <a:buFont typeface="Symbol" panose="05050102010706020507" pitchFamily="18" charset="2"/>
              <a:buChar char=""/>
            </a:pPr>
            <a:r>
              <a:rPr lang="en-US" sz="2400" dirty="0">
                <a:latin typeface="+mn-lt"/>
                <a:ea typeface="Calibri" panose="020F0502020204030204" pitchFamily="34" charset="0"/>
                <a:cs typeface="Arial" panose="020B0604020202020204" pitchFamily="34" charset="0"/>
              </a:rPr>
              <a:t>What epidemiological analytical study do you recommend testing your hypothesis?</a:t>
            </a:r>
            <a:endParaRPr lang="fr-FR" sz="2400" dirty="0">
              <a:latin typeface="+mn-lt"/>
              <a:ea typeface="Calibri" panose="020F0502020204030204" pitchFamily="34" charset="0"/>
              <a:cs typeface="Arial" panose="020B0604020202020204" pitchFamily="34" charset="0"/>
            </a:endParaRPr>
          </a:p>
          <a:p>
            <a:pPr algn="just">
              <a:lnSpc>
                <a:spcPct val="115000"/>
              </a:lnSpc>
            </a:pPr>
            <a:r>
              <a:rPr lang="en-US" sz="2400" b="1" dirty="0">
                <a:solidFill>
                  <a:srgbClr val="C00000"/>
                </a:solidFill>
                <a:latin typeface="+mn-lt"/>
                <a:ea typeface="SimSun" panose="02010600030101010101" pitchFamily="2" charset="-122"/>
                <a:cs typeface="Arial" panose="020B0604020202020204" pitchFamily="34" charset="0"/>
              </a:rPr>
              <a:t> </a:t>
            </a:r>
            <a:endParaRPr lang="fr-FR" sz="2400" dirty="0">
              <a:latin typeface="+mn-lt"/>
              <a:ea typeface="SimSun" panose="02010600030101010101" pitchFamily="2" charset="-122"/>
              <a:cs typeface="Arial" panose="020B0604020202020204" pitchFamily="34" charset="0"/>
            </a:endParaRPr>
          </a:p>
        </p:txBody>
      </p:sp>
    </p:spTree>
    <p:extLst>
      <p:ext uri="{BB962C8B-B14F-4D97-AF65-F5344CB8AC3E}">
        <p14:creationId xmlns:p14="http://schemas.microsoft.com/office/powerpoint/2010/main" val="3860985525"/>
      </p:ext>
    </p:extLst>
  </p:cSld>
  <p:clrMapOvr>
    <a:masterClrMapping/>
  </p:clrMapOvr>
  <p:transition spd="med"/>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227725" y="0"/>
            <a:ext cx="6146874" cy="584775"/>
          </a:xfrm>
          <a:prstGeom prst="rect">
            <a:avLst/>
          </a:prstGeom>
        </p:spPr>
        <p:txBody>
          <a:bodyPr wrap="none">
            <a:spAutoFit/>
          </a:bodyPr>
          <a:lstStyle/>
          <a:p>
            <a:pPr defTabSz="914400" hangingPunct="0">
              <a:lnSpc>
                <a:spcPct val="100000"/>
              </a:lnSpc>
            </a:pPr>
            <a:r>
              <a:rPr lang="fr-FR" b="1" dirty="0"/>
              <a:t>Episode 6- Step1 </a:t>
            </a:r>
            <a:r>
              <a:rPr lang="fr-FR" b="1" dirty="0" err="1"/>
              <a:t>Debriefing</a:t>
            </a:r>
            <a:r>
              <a:rPr lang="fr-FR" b="1" dirty="0"/>
              <a:t> </a:t>
            </a:r>
            <a:r>
              <a:rPr lang="fr-FR" b="1" dirty="0">
                <a:latin typeface="Source Sans Pro Bold"/>
                <a:ea typeface="Source Sans Pro Bold"/>
                <a:cs typeface="Source Sans Pro Bold"/>
                <a:sym typeface="Calibri"/>
              </a:rPr>
              <a:t>(1)</a:t>
            </a:r>
            <a:endParaRPr b="1" dirty="0">
              <a:latin typeface="Source Sans Pro Bold"/>
              <a:ea typeface="Source Sans Pro Bold"/>
              <a:cs typeface="Source Sans Pro Bold"/>
              <a:sym typeface="Calibri"/>
            </a:endParaRPr>
          </a:p>
        </p:txBody>
      </p:sp>
      <p:sp>
        <p:nvSpPr>
          <p:cNvPr id="3" name="Rectangle 2"/>
          <p:cNvSpPr/>
          <p:nvPr/>
        </p:nvSpPr>
        <p:spPr>
          <a:xfrm>
            <a:off x="227725" y="862788"/>
            <a:ext cx="11274778" cy="3431709"/>
          </a:xfrm>
          <a:prstGeom prst="rect">
            <a:avLst/>
          </a:prstGeom>
        </p:spPr>
        <p:txBody>
          <a:bodyPr wrap="square">
            <a:spAutoFit/>
          </a:bodyPr>
          <a:lstStyle/>
          <a:p>
            <a:r>
              <a:rPr lang="en-US" sz="2400" b="1" dirty="0">
                <a:solidFill>
                  <a:schemeClr val="accent3"/>
                </a:solidFill>
                <a:latin typeface="+mn-lt"/>
              </a:rPr>
              <a:t>Answer 6a: </a:t>
            </a:r>
            <a:endParaRPr lang="fr-FR" sz="2400" b="1" dirty="0">
              <a:solidFill>
                <a:schemeClr val="accent3"/>
              </a:solidFill>
              <a:latin typeface="+mn-lt"/>
            </a:endParaRPr>
          </a:p>
          <a:p>
            <a:r>
              <a:rPr lang="en-US" sz="2400" b="1" dirty="0">
                <a:latin typeface="+mn-lt"/>
              </a:rPr>
              <a:t> </a:t>
            </a:r>
            <a:r>
              <a:rPr lang="en-US" sz="2400" dirty="0">
                <a:latin typeface="+mn-lt"/>
              </a:rPr>
              <a:t> </a:t>
            </a:r>
            <a:endParaRPr lang="fr-FR" sz="2400" dirty="0">
              <a:latin typeface="+mn-lt"/>
            </a:endParaRPr>
          </a:p>
          <a:p>
            <a:pPr lvl="1" indent="0" eaLnBrk="0" fontAlgn="base">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en-US" sz="2400" b="1" dirty="0">
                <a:solidFill>
                  <a:srgbClr val="10253F"/>
                </a:solidFill>
                <a:latin typeface="Source Sans Pro Regular"/>
                <a:ea typeface="Arial"/>
                <a:cs typeface="Arial"/>
              </a:rPr>
              <a:t>First hypothesis: </a:t>
            </a:r>
            <a:r>
              <a:rPr lang="en-US" sz="2400" dirty="0">
                <a:solidFill>
                  <a:srgbClr val="10253F"/>
                </a:solidFill>
                <a:latin typeface="Source Sans Pro Regular"/>
                <a:ea typeface="Arial"/>
                <a:cs typeface="Arial"/>
              </a:rPr>
              <a:t>Food or beverage poisoning: </a:t>
            </a:r>
          </a:p>
          <a:p>
            <a:pPr marL="307975" lvl="1" indent="-307975"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ea typeface="Arial"/>
                <a:cs typeface="Arial"/>
              </a:rPr>
              <a:t>The event started just after the mass gathering of the funeral. </a:t>
            </a:r>
          </a:p>
          <a:p>
            <a:pPr marL="307975" lvl="1" indent="-307975"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ea typeface="Arial"/>
                <a:cs typeface="Arial"/>
              </a:rPr>
              <a:t>The majority of patients attended the funeral. </a:t>
            </a:r>
          </a:p>
          <a:p>
            <a:pPr marL="307975" lvl="1" indent="-307975"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ea typeface="Arial"/>
                <a:cs typeface="Arial"/>
              </a:rPr>
              <a:t>The incubation period is compatible with food born disease (staph, </a:t>
            </a:r>
            <a:r>
              <a:rPr lang="en-US" sz="2400" dirty="0" err="1">
                <a:solidFill>
                  <a:srgbClr val="10253F"/>
                </a:solidFill>
                <a:latin typeface="Source Sans Pro Regular"/>
                <a:ea typeface="Arial"/>
                <a:cs typeface="Arial"/>
              </a:rPr>
              <a:t>strepto</a:t>
            </a:r>
            <a:r>
              <a:rPr lang="en-US" sz="2400" dirty="0">
                <a:solidFill>
                  <a:srgbClr val="10253F"/>
                </a:solidFill>
                <a:latin typeface="Source Sans Pro Regular"/>
                <a:ea typeface="Arial"/>
                <a:cs typeface="Arial"/>
              </a:rPr>
              <a:t>).</a:t>
            </a:r>
          </a:p>
          <a:p>
            <a:pPr marL="307975" lvl="1" indent="-307975"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ea typeface="Arial"/>
                <a:cs typeface="Arial"/>
              </a:rPr>
              <a:t>Q/R: Those who brought food back home did not get the disease.</a:t>
            </a:r>
            <a:endParaRPr lang="fr-FR" sz="2400" dirty="0">
              <a:solidFill>
                <a:srgbClr val="10253F"/>
              </a:solidFill>
              <a:latin typeface="Source Sans Pro Regular"/>
              <a:ea typeface="Arial"/>
              <a:cs typeface="Arial"/>
            </a:endParaRPr>
          </a:p>
          <a:p>
            <a:pPr marL="307975" lvl="1" indent="-307975"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fr-FR" sz="2400" dirty="0">
              <a:solidFill>
                <a:srgbClr val="10253F"/>
              </a:solidFill>
              <a:latin typeface="Source Sans Pro Regular"/>
              <a:ea typeface="Arial"/>
              <a:cs typeface="Arial"/>
            </a:endParaRPr>
          </a:p>
        </p:txBody>
      </p:sp>
    </p:spTree>
    <p:extLst>
      <p:ext uri="{BB962C8B-B14F-4D97-AF65-F5344CB8AC3E}">
        <p14:creationId xmlns:p14="http://schemas.microsoft.com/office/powerpoint/2010/main" val="4163503401"/>
      </p:ext>
    </p:extLst>
  </p:cSld>
  <p:clrMapOvr>
    <a:masterClrMapping/>
  </p:clrMapOvr>
  <p:transition spd="med"/>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227725" y="0"/>
            <a:ext cx="6146874" cy="584775"/>
          </a:xfrm>
          <a:prstGeom prst="rect">
            <a:avLst/>
          </a:prstGeom>
        </p:spPr>
        <p:txBody>
          <a:bodyPr wrap="none">
            <a:spAutoFit/>
          </a:bodyPr>
          <a:lstStyle/>
          <a:p>
            <a:pPr defTabSz="914400" hangingPunct="0">
              <a:lnSpc>
                <a:spcPct val="100000"/>
              </a:lnSpc>
            </a:pPr>
            <a:r>
              <a:rPr lang="fr-FR" b="1" dirty="0"/>
              <a:t>Episode 6- Step1 </a:t>
            </a:r>
            <a:r>
              <a:rPr lang="fr-FR" b="1" dirty="0" err="1"/>
              <a:t>Debriefing</a:t>
            </a:r>
            <a:r>
              <a:rPr lang="fr-FR" b="1" dirty="0"/>
              <a:t> </a:t>
            </a:r>
            <a:r>
              <a:rPr lang="fr-FR" b="1" dirty="0">
                <a:latin typeface="Source Sans Pro Bold"/>
                <a:ea typeface="Source Sans Pro Bold"/>
                <a:cs typeface="Source Sans Pro Bold"/>
                <a:sym typeface="Calibri"/>
              </a:rPr>
              <a:t>(2)</a:t>
            </a:r>
            <a:endParaRPr b="1" dirty="0">
              <a:latin typeface="Source Sans Pro Bold"/>
              <a:ea typeface="Source Sans Pro Bold"/>
              <a:cs typeface="Source Sans Pro Bold"/>
              <a:sym typeface="Calibri"/>
            </a:endParaRPr>
          </a:p>
        </p:txBody>
      </p:sp>
      <p:sp>
        <p:nvSpPr>
          <p:cNvPr id="3" name="Rectangle 2"/>
          <p:cNvSpPr/>
          <p:nvPr/>
        </p:nvSpPr>
        <p:spPr>
          <a:xfrm>
            <a:off x="227725" y="862788"/>
            <a:ext cx="11274778" cy="3672800"/>
          </a:xfrm>
          <a:prstGeom prst="rect">
            <a:avLst/>
          </a:prstGeom>
        </p:spPr>
        <p:txBody>
          <a:bodyPr wrap="square">
            <a:spAutoFit/>
          </a:bodyPr>
          <a:lstStyle/>
          <a:p>
            <a:r>
              <a:rPr lang="en-US" sz="2400" b="1" dirty="0">
                <a:solidFill>
                  <a:schemeClr val="accent3"/>
                </a:solidFill>
                <a:latin typeface="+mn-lt"/>
              </a:rPr>
              <a:t>Answer 6a: </a:t>
            </a:r>
            <a:endParaRPr lang="fr-FR" sz="2400" b="1" dirty="0">
              <a:solidFill>
                <a:schemeClr val="accent3"/>
              </a:solidFill>
              <a:latin typeface="+mn-lt"/>
            </a:endParaRPr>
          </a:p>
          <a:p>
            <a:r>
              <a:rPr lang="en-US" sz="2400" b="1" dirty="0">
                <a:latin typeface="+mn-lt"/>
              </a:rPr>
              <a:t> </a:t>
            </a:r>
            <a:r>
              <a:rPr lang="en-US" sz="2400" dirty="0">
                <a:latin typeface="+mn-lt"/>
              </a:rPr>
              <a:t> </a:t>
            </a:r>
            <a:endParaRPr lang="fr-FR" sz="2400" dirty="0">
              <a:latin typeface="+mn-lt"/>
            </a:endParaRPr>
          </a:p>
          <a:p>
            <a:pPr lvl="1" indent="0" eaLnBrk="0" fontAlgn="base">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en-US" sz="2400" b="1" dirty="0">
                <a:solidFill>
                  <a:srgbClr val="10253F"/>
                </a:solidFill>
                <a:latin typeface="Source Sans Pro Regular"/>
                <a:ea typeface="Arial"/>
                <a:cs typeface="Arial"/>
              </a:rPr>
              <a:t>Probable risk factors: </a:t>
            </a:r>
          </a:p>
          <a:p>
            <a:pPr marL="307975" lvl="1" indent="-307975"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ea typeface="Arial"/>
                <a:cs typeface="Arial"/>
              </a:rPr>
              <a:t>Exposure includes attendance at the funeral; consuming contaminated food served at the wake. </a:t>
            </a:r>
          </a:p>
          <a:p>
            <a:pPr marL="307975" lvl="1" indent="-307975"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ea typeface="Arial"/>
                <a:cs typeface="Arial"/>
              </a:rPr>
              <a:t>Exposure to smoke cannot be excluded and as such environmental exposure can also be suspected. </a:t>
            </a:r>
          </a:p>
          <a:p>
            <a:pPr marL="307975" lvl="1" indent="-307975"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ea typeface="Arial"/>
                <a:cs typeface="Arial"/>
              </a:rPr>
              <a:t>Consumption of an </a:t>
            </a:r>
            <a:r>
              <a:rPr lang="en-US" sz="2400" dirty="0" err="1">
                <a:solidFill>
                  <a:srgbClr val="10253F"/>
                </a:solidFill>
                <a:latin typeface="Source Sans Pro Regular"/>
                <a:ea typeface="Arial"/>
                <a:cs typeface="Arial"/>
              </a:rPr>
              <a:t>ileal</a:t>
            </a:r>
            <a:r>
              <a:rPr lang="en-US" sz="2400" dirty="0">
                <a:solidFill>
                  <a:srgbClr val="10253F"/>
                </a:solidFill>
                <a:latin typeface="Source Sans Pro Regular"/>
                <a:ea typeface="Arial"/>
                <a:cs typeface="Arial"/>
              </a:rPr>
              <a:t> product must also be suspected and is very difficult to identify because of the fear of being accused of the participants. </a:t>
            </a:r>
            <a:endParaRPr lang="fr-FR" sz="2400" dirty="0">
              <a:solidFill>
                <a:srgbClr val="10253F"/>
              </a:solidFill>
              <a:latin typeface="Source Sans Pro Regular"/>
              <a:ea typeface="Arial"/>
              <a:cs typeface="Arial"/>
            </a:endParaRPr>
          </a:p>
        </p:txBody>
      </p:sp>
    </p:spTree>
    <p:extLst>
      <p:ext uri="{BB962C8B-B14F-4D97-AF65-F5344CB8AC3E}">
        <p14:creationId xmlns:p14="http://schemas.microsoft.com/office/powerpoint/2010/main" val="4293897080"/>
      </p:ext>
    </p:extLst>
  </p:cSld>
  <p:clrMapOvr>
    <a:masterClrMapping/>
  </p:clrMapOvr>
  <p:transition spd="med"/>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227725" y="0"/>
            <a:ext cx="6146874" cy="584775"/>
          </a:xfrm>
          <a:prstGeom prst="rect">
            <a:avLst/>
          </a:prstGeom>
        </p:spPr>
        <p:txBody>
          <a:bodyPr wrap="none">
            <a:spAutoFit/>
          </a:bodyPr>
          <a:lstStyle/>
          <a:p>
            <a:pPr defTabSz="914400" hangingPunct="0">
              <a:lnSpc>
                <a:spcPct val="100000"/>
              </a:lnSpc>
            </a:pPr>
            <a:r>
              <a:rPr lang="fr-FR" b="1" dirty="0"/>
              <a:t>Episode 6- Step1 </a:t>
            </a:r>
            <a:r>
              <a:rPr lang="fr-FR" b="1" dirty="0" err="1"/>
              <a:t>Debriefing</a:t>
            </a:r>
            <a:r>
              <a:rPr lang="fr-FR" b="1" dirty="0"/>
              <a:t> </a:t>
            </a:r>
            <a:r>
              <a:rPr lang="fr-FR" b="1" dirty="0">
                <a:latin typeface="Source Sans Pro Bold"/>
                <a:ea typeface="Source Sans Pro Bold"/>
                <a:cs typeface="Source Sans Pro Bold"/>
                <a:sym typeface="Calibri"/>
              </a:rPr>
              <a:t>(3)</a:t>
            </a:r>
            <a:endParaRPr b="1" dirty="0">
              <a:latin typeface="Source Sans Pro Bold"/>
              <a:ea typeface="Source Sans Pro Bold"/>
              <a:cs typeface="Source Sans Pro Bold"/>
              <a:sym typeface="Calibri"/>
            </a:endParaRPr>
          </a:p>
        </p:txBody>
      </p:sp>
      <p:sp>
        <p:nvSpPr>
          <p:cNvPr id="3" name="Rectangle 2"/>
          <p:cNvSpPr/>
          <p:nvPr/>
        </p:nvSpPr>
        <p:spPr>
          <a:xfrm>
            <a:off x="227725" y="862788"/>
            <a:ext cx="11274778" cy="3608680"/>
          </a:xfrm>
          <a:prstGeom prst="rect">
            <a:avLst/>
          </a:prstGeom>
        </p:spPr>
        <p:txBody>
          <a:bodyPr wrap="square">
            <a:spAutoFit/>
          </a:bodyPr>
          <a:lstStyle/>
          <a:p>
            <a:r>
              <a:rPr lang="en-US" sz="2400" b="1" dirty="0">
                <a:solidFill>
                  <a:schemeClr val="accent3"/>
                </a:solidFill>
                <a:latin typeface="+mn-lt"/>
              </a:rPr>
              <a:t>Answer 6b: laboratory investigations:</a:t>
            </a:r>
            <a:endParaRPr lang="fr-FR" sz="2400" b="1" dirty="0">
              <a:solidFill>
                <a:schemeClr val="accent3"/>
              </a:solidFill>
              <a:latin typeface="+mn-lt"/>
            </a:endParaRPr>
          </a:p>
          <a:p>
            <a:r>
              <a:rPr lang="en-GB" sz="2400" b="1" dirty="0">
                <a:latin typeface="+mn-lt"/>
              </a:rPr>
              <a:t> </a:t>
            </a:r>
            <a:endParaRPr lang="fr-FR" sz="2400" dirty="0">
              <a:latin typeface="+mn-lt"/>
            </a:endParaRPr>
          </a:p>
          <a:p>
            <a:r>
              <a:rPr lang="en-GB" sz="2400" b="1" dirty="0">
                <a:latin typeface="+mn-lt"/>
              </a:rPr>
              <a:t>Patients</a:t>
            </a:r>
            <a:r>
              <a:rPr lang="en-GB" sz="2400" dirty="0">
                <a:latin typeface="+mn-lt"/>
              </a:rPr>
              <a:t>: </a:t>
            </a:r>
            <a:endParaRPr lang="fr-FR" sz="2400" dirty="0">
              <a:latin typeface="+mn-lt"/>
            </a:endParaRPr>
          </a:p>
          <a:p>
            <a:pPr marL="307975" lvl="1" indent="-307975"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ea typeface="Arial"/>
                <a:cs typeface="Arial"/>
              </a:rPr>
              <a:t>Samples have been collected including orals swabs and cardiac </a:t>
            </a:r>
            <a:r>
              <a:rPr lang="en-US" sz="2400" dirty="0" err="1">
                <a:solidFill>
                  <a:srgbClr val="10253F"/>
                </a:solidFill>
                <a:latin typeface="Source Sans Pro Regular"/>
                <a:ea typeface="Arial"/>
                <a:cs typeface="Arial"/>
              </a:rPr>
              <a:t>punctions</a:t>
            </a:r>
            <a:r>
              <a:rPr lang="en-US" sz="2400" dirty="0">
                <a:solidFill>
                  <a:srgbClr val="10253F"/>
                </a:solidFill>
                <a:latin typeface="Source Sans Pro Regular"/>
                <a:ea typeface="Arial"/>
                <a:cs typeface="Arial"/>
              </a:rPr>
              <a:t> and cerebrospinal fluid (CSF) from deceased and blood samples, urines, and CSF from hospitalized cases.</a:t>
            </a:r>
            <a:endParaRPr lang="fr-FR" sz="2400" dirty="0">
              <a:solidFill>
                <a:srgbClr val="10253F"/>
              </a:solidFill>
              <a:latin typeface="Source Sans Pro Regular"/>
              <a:ea typeface="Arial"/>
              <a:cs typeface="Arial"/>
            </a:endParaRPr>
          </a:p>
          <a:p>
            <a:pPr marL="307975" lvl="1" indent="-307975"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ea typeface="Arial"/>
                <a:cs typeface="Arial"/>
              </a:rPr>
              <a:t> Laboratory testing including EVD was rapidly reported as negative. </a:t>
            </a:r>
            <a:endParaRPr lang="fr-FR" sz="2400" dirty="0">
              <a:solidFill>
                <a:srgbClr val="10253F"/>
              </a:solidFill>
              <a:latin typeface="Source Sans Pro Regular"/>
              <a:ea typeface="Arial"/>
              <a:cs typeface="Arial"/>
            </a:endParaRPr>
          </a:p>
          <a:p>
            <a:pPr marL="307975" lvl="1" indent="-307975"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GB" sz="2400" dirty="0">
                <a:solidFill>
                  <a:srgbClr val="10253F"/>
                </a:solidFill>
                <a:latin typeface="Source Sans Pro Regular"/>
                <a:ea typeface="Arial"/>
                <a:cs typeface="Arial"/>
              </a:rPr>
              <a:t>Autopsies were performed for two patients who died in </a:t>
            </a:r>
            <a:r>
              <a:rPr lang="en-GB" sz="2400" dirty="0" err="1">
                <a:solidFill>
                  <a:srgbClr val="10253F"/>
                </a:solidFill>
                <a:latin typeface="Source Sans Pro Regular"/>
                <a:ea typeface="Arial"/>
                <a:cs typeface="Arial"/>
              </a:rPr>
              <a:t>Gedeh</a:t>
            </a:r>
            <a:r>
              <a:rPr lang="en-GB" sz="2400" dirty="0">
                <a:solidFill>
                  <a:srgbClr val="10253F"/>
                </a:solidFill>
                <a:latin typeface="Source Sans Pro Regular"/>
                <a:ea typeface="Arial"/>
                <a:cs typeface="Arial"/>
              </a:rPr>
              <a:t>, near </a:t>
            </a:r>
            <a:r>
              <a:rPr lang="en-GB" sz="2400" dirty="0" err="1">
                <a:solidFill>
                  <a:srgbClr val="10253F"/>
                </a:solidFill>
                <a:latin typeface="Source Sans Pro Regular"/>
                <a:ea typeface="Arial"/>
                <a:cs typeface="Arial"/>
              </a:rPr>
              <a:t>Bluetown</a:t>
            </a:r>
            <a:r>
              <a:rPr lang="en-GB" sz="2400" dirty="0">
                <a:solidFill>
                  <a:srgbClr val="10253F"/>
                </a:solidFill>
                <a:latin typeface="Source Sans Pro Regular"/>
                <a:ea typeface="Arial"/>
                <a:cs typeface="Arial"/>
              </a:rPr>
              <a:t> the capital.  </a:t>
            </a:r>
            <a:endParaRPr lang="fr-FR" sz="2400" dirty="0">
              <a:solidFill>
                <a:srgbClr val="10253F"/>
              </a:solidFill>
              <a:latin typeface="Source Sans Pro Regular"/>
              <a:ea typeface="Arial"/>
              <a:cs typeface="Arial"/>
            </a:endParaRPr>
          </a:p>
        </p:txBody>
      </p:sp>
    </p:spTree>
    <p:extLst>
      <p:ext uri="{BB962C8B-B14F-4D97-AF65-F5344CB8AC3E}">
        <p14:creationId xmlns:p14="http://schemas.microsoft.com/office/powerpoint/2010/main" val="3203200476"/>
      </p:ext>
    </p:extLst>
  </p:cSld>
  <p:clrMapOvr>
    <a:masterClrMapping/>
  </p:clrMapOvr>
  <p:transition spd="med"/>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227725" y="0"/>
            <a:ext cx="3392914" cy="584775"/>
          </a:xfrm>
          <a:prstGeom prst="rect">
            <a:avLst/>
          </a:prstGeom>
        </p:spPr>
        <p:txBody>
          <a:bodyPr wrap="none">
            <a:spAutoFit/>
          </a:bodyPr>
          <a:lstStyle/>
          <a:p>
            <a:pPr defTabSz="914400" hangingPunct="0">
              <a:lnSpc>
                <a:spcPct val="100000"/>
              </a:lnSpc>
            </a:pPr>
            <a:r>
              <a:rPr lang="fr-FR" b="1" dirty="0"/>
              <a:t>Episode 6- Step1</a:t>
            </a:r>
            <a:endParaRPr b="1" dirty="0">
              <a:latin typeface="Source Sans Pro Bold"/>
              <a:ea typeface="Source Sans Pro Bold"/>
              <a:cs typeface="Source Sans Pro Bold"/>
              <a:sym typeface="Calibri"/>
            </a:endParaRPr>
          </a:p>
        </p:txBody>
      </p:sp>
      <p:graphicFrame>
        <p:nvGraphicFramePr>
          <p:cNvPr id="2" name="Tableau 1"/>
          <p:cNvGraphicFramePr>
            <a:graphicFrameLocks noGrp="1"/>
          </p:cNvGraphicFramePr>
          <p:nvPr>
            <p:extLst>
              <p:ext uri="{D42A27DB-BD31-4B8C-83A1-F6EECF244321}">
                <p14:modId xmlns:p14="http://schemas.microsoft.com/office/powerpoint/2010/main" val="1458200945"/>
              </p:ext>
            </p:extLst>
          </p:nvPr>
        </p:nvGraphicFramePr>
        <p:xfrm>
          <a:off x="850904" y="1324453"/>
          <a:ext cx="10028419" cy="4952429"/>
        </p:xfrm>
        <a:graphic>
          <a:graphicData uri="http://schemas.openxmlformats.org/drawingml/2006/table">
            <a:tbl>
              <a:tblPr firstRow="1" firstCol="1">
                <a:tableStyleId>{5940675A-B579-460E-94D1-54222C63F5DA}</a:tableStyleId>
              </a:tblPr>
              <a:tblGrid>
                <a:gridCol w="10028419">
                  <a:extLst>
                    <a:ext uri="{9D8B030D-6E8A-4147-A177-3AD203B41FA5}">
                      <a16:colId xmlns:a16="http://schemas.microsoft.com/office/drawing/2014/main" val="20000"/>
                    </a:ext>
                  </a:extLst>
                </a:gridCol>
              </a:tblGrid>
              <a:tr h="4254384">
                <a:tc>
                  <a:txBody>
                    <a:bodyPr/>
                    <a:lstStyle/>
                    <a:p>
                      <a:pPr marL="0" marR="0" lvl="0" indent="0" algn="just" defTabSz="914400" rtl="0" eaLnBrk="1" fontAlgn="auto" latinLnBrk="0" hangingPunct="1">
                        <a:lnSpc>
                          <a:spcPct val="115000"/>
                        </a:lnSpc>
                        <a:spcBef>
                          <a:spcPts val="0"/>
                        </a:spcBef>
                        <a:spcAft>
                          <a:spcPts val="0"/>
                        </a:spcAft>
                        <a:buClr>
                          <a:srgbClr val="65A000"/>
                        </a:buClr>
                        <a:buSzTx/>
                        <a:buFont typeface="Symbol" panose="05050102010706020507" pitchFamily="18" charset="2"/>
                        <a:buNone/>
                        <a:tabLst/>
                        <a:defRPr/>
                      </a:pPr>
                      <a:r>
                        <a:rPr lang="en-US" sz="2400" b="1" dirty="0">
                          <a:effectLst/>
                        </a:rPr>
                        <a:t>New findings </a:t>
                      </a:r>
                      <a:endParaRPr lang="fr-FR" sz="2400" b="1" dirty="0">
                        <a:effectLst/>
                      </a:endParaRPr>
                    </a:p>
                    <a:p>
                      <a:pPr marL="342900" lvl="0" indent="-342900" algn="just" rtl="0">
                        <a:lnSpc>
                          <a:spcPct val="115000"/>
                        </a:lnSpc>
                        <a:spcAft>
                          <a:spcPts val="0"/>
                        </a:spcAft>
                        <a:buClr>
                          <a:srgbClr val="65A000"/>
                        </a:buClr>
                        <a:buFont typeface="Symbol" panose="05050102010706020507" pitchFamily="18" charset="2"/>
                        <a:buChar char=""/>
                      </a:pPr>
                      <a:endParaRPr lang="en-US" sz="2000" dirty="0">
                        <a:effectLst/>
                      </a:endParaRPr>
                    </a:p>
                    <a:p>
                      <a:pPr marL="342900" lvl="0" indent="-342900" algn="just" rtl="0">
                        <a:lnSpc>
                          <a:spcPct val="115000"/>
                        </a:lnSpc>
                        <a:spcAft>
                          <a:spcPts val="0"/>
                        </a:spcAft>
                        <a:buClr>
                          <a:srgbClr val="65A000"/>
                        </a:buClr>
                        <a:buFont typeface="Symbol" panose="05050102010706020507" pitchFamily="18" charset="2"/>
                        <a:buChar char=""/>
                      </a:pPr>
                      <a:r>
                        <a:rPr lang="en-US" sz="2400" dirty="0">
                          <a:effectLst/>
                        </a:rPr>
                        <a:t>All other tests send to Atlanta and no results available so far. However, the analysis conducted on site indicate an infectious disease in the blood cells investigations.</a:t>
                      </a:r>
                      <a:endParaRPr lang="fr-FR" sz="2400" dirty="0">
                        <a:effectLst/>
                      </a:endParaRPr>
                    </a:p>
                    <a:p>
                      <a:pPr marL="342900" lvl="0" indent="-342900" algn="just">
                        <a:lnSpc>
                          <a:spcPct val="115000"/>
                        </a:lnSpc>
                        <a:spcAft>
                          <a:spcPts val="0"/>
                        </a:spcAft>
                        <a:buClr>
                          <a:srgbClr val="65A000"/>
                        </a:buClr>
                        <a:buFont typeface="Symbol" panose="05050102010706020507" pitchFamily="18" charset="2"/>
                        <a:buChar char=""/>
                      </a:pPr>
                      <a:r>
                        <a:rPr lang="en-US" sz="2400" dirty="0">
                          <a:effectLst/>
                        </a:rPr>
                        <a:t>Environmental investigation: Food samples collected from homes of cases, including deceased in </a:t>
                      </a:r>
                      <a:r>
                        <a:rPr lang="en-US" sz="2400" dirty="0" err="1">
                          <a:effectLst/>
                        </a:rPr>
                        <a:t>Greentea</a:t>
                      </a:r>
                      <a:r>
                        <a:rPr lang="en-US" sz="2400" dirty="0">
                          <a:effectLst/>
                        </a:rPr>
                        <a:t> and </a:t>
                      </a:r>
                      <a:r>
                        <a:rPr lang="en-US" sz="2400" dirty="0" err="1">
                          <a:effectLst/>
                        </a:rPr>
                        <a:t>Marialand</a:t>
                      </a:r>
                      <a:r>
                        <a:rPr lang="en-US" sz="2400" dirty="0">
                          <a:effectLst/>
                        </a:rPr>
                        <a:t> and are sent to the National Reference Laboratory. These samples included sugar, cake, pepper, seasoning, garlic, salt, cooking soda, soft drink. </a:t>
                      </a:r>
                      <a:endParaRPr lang="fr-FR" sz="2400" dirty="0">
                        <a:effectLst/>
                      </a:endParaRPr>
                    </a:p>
                    <a:p>
                      <a:pPr marL="342900" lvl="0" indent="-342900" algn="just">
                        <a:lnSpc>
                          <a:spcPct val="115000"/>
                        </a:lnSpc>
                        <a:spcAft>
                          <a:spcPts val="0"/>
                        </a:spcAft>
                        <a:buClr>
                          <a:srgbClr val="65A000"/>
                        </a:buClr>
                        <a:buFont typeface="Symbol" panose="05050102010706020507" pitchFamily="18" charset="2"/>
                        <a:buChar char=""/>
                      </a:pPr>
                      <a:r>
                        <a:rPr lang="en-US" sz="2400" dirty="0">
                          <a:effectLst/>
                        </a:rPr>
                        <a:t>Water samples were tested in and found to be negative for coliforms and E. Coli. Water was also tested for chemical and heavy metals (lead, arsenic and cupper)</a:t>
                      </a:r>
                      <a:endParaRPr lang="fr-FR"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accent5">
                        <a:lumMod val="20000"/>
                        <a:lumOff val="80000"/>
                      </a:schemeClr>
                    </a:solidFill>
                  </a:tcPr>
                </a:tc>
                <a:extLst>
                  <a:ext uri="{0D108BD9-81ED-4DB2-BD59-A6C34878D82A}">
                    <a16:rowId xmlns:a16="http://schemas.microsoft.com/office/drawing/2014/main" val="10000"/>
                  </a:ext>
                </a:extLst>
              </a:tr>
            </a:tbl>
          </a:graphicData>
        </a:graphic>
      </p:graphicFrame>
      <p:sp>
        <p:nvSpPr>
          <p:cNvPr id="5" name="Rectangle 4"/>
          <p:cNvSpPr/>
          <p:nvPr/>
        </p:nvSpPr>
        <p:spPr>
          <a:xfrm>
            <a:off x="227725" y="862788"/>
            <a:ext cx="11274778" cy="461665"/>
          </a:xfrm>
          <a:prstGeom prst="rect">
            <a:avLst/>
          </a:prstGeom>
        </p:spPr>
        <p:txBody>
          <a:bodyPr wrap="square">
            <a:spAutoFit/>
          </a:bodyPr>
          <a:lstStyle/>
          <a:p>
            <a:r>
              <a:rPr lang="en-GB" sz="2400" b="1" dirty="0">
                <a:latin typeface="+mn-lt"/>
              </a:rPr>
              <a:t> </a:t>
            </a:r>
            <a:endParaRPr lang="fr-FR" sz="2400" dirty="0">
              <a:latin typeface="+mn-lt"/>
            </a:endParaRPr>
          </a:p>
        </p:txBody>
      </p:sp>
    </p:spTree>
    <p:extLst>
      <p:ext uri="{BB962C8B-B14F-4D97-AF65-F5344CB8AC3E}">
        <p14:creationId xmlns:p14="http://schemas.microsoft.com/office/powerpoint/2010/main" val="1189749920"/>
      </p:ext>
    </p:extLst>
  </p:cSld>
  <p:clrMapOvr>
    <a:masterClrMapping/>
  </p:clrMapOvr>
  <p:transition spd="med"/>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227725" y="0"/>
            <a:ext cx="6146874" cy="584775"/>
          </a:xfrm>
          <a:prstGeom prst="rect">
            <a:avLst/>
          </a:prstGeom>
        </p:spPr>
        <p:txBody>
          <a:bodyPr wrap="none">
            <a:spAutoFit/>
          </a:bodyPr>
          <a:lstStyle/>
          <a:p>
            <a:pPr defTabSz="914400" hangingPunct="0">
              <a:lnSpc>
                <a:spcPct val="100000"/>
              </a:lnSpc>
            </a:pPr>
            <a:r>
              <a:rPr lang="fr-FR" b="1" dirty="0"/>
              <a:t>Episode 6- Step1 </a:t>
            </a:r>
            <a:r>
              <a:rPr lang="fr-FR" b="1" dirty="0" err="1"/>
              <a:t>Debriefing</a:t>
            </a:r>
            <a:r>
              <a:rPr lang="fr-FR" b="1" dirty="0"/>
              <a:t> </a:t>
            </a:r>
            <a:r>
              <a:rPr lang="fr-FR" b="1" dirty="0">
                <a:latin typeface="Source Sans Pro Bold"/>
                <a:ea typeface="Source Sans Pro Bold"/>
                <a:cs typeface="Source Sans Pro Bold"/>
                <a:sym typeface="Calibri"/>
              </a:rPr>
              <a:t>(4)</a:t>
            </a:r>
            <a:endParaRPr b="1" dirty="0">
              <a:latin typeface="Source Sans Pro Bold"/>
              <a:ea typeface="Source Sans Pro Bold"/>
              <a:cs typeface="Source Sans Pro Bold"/>
              <a:sym typeface="Calibri"/>
            </a:endParaRPr>
          </a:p>
        </p:txBody>
      </p:sp>
      <p:sp>
        <p:nvSpPr>
          <p:cNvPr id="3" name="Rectangle 2"/>
          <p:cNvSpPr/>
          <p:nvPr/>
        </p:nvSpPr>
        <p:spPr>
          <a:xfrm>
            <a:off x="419725" y="712728"/>
            <a:ext cx="10777928" cy="6145272"/>
          </a:xfrm>
          <a:prstGeom prst="rect">
            <a:avLst/>
          </a:prstGeom>
        </p:spPr>
        <p:txBody>
          <a:bodyPr wrap="square">
            <a:spAutoFit/>
          </a:bodyPr>
          <a:lstStyle/>
          <a:p>
            <a:r>
              <a:rPr lang="en-US" sz="2400" b="1" dirty="0">
                <a:solidFill>
                  <a:schemeClr val="accent3"/>
                </a:solidFill>
                <a:latin typeface="+mn-lt"/>
              </a:rPr>
              <a:t>Answer 6c</a:t>
            </a:r>
            <a:endParaRPr lang="fr-FR" sz="2400" b="1" dirty="0">
              <a:solidFill>
                <a:schemeClr val="accent3"/>
              </a:solidFill>
              <a:latin typeface="+mn-lt"/>
            </a:endParaRPr>
          </a:p>
          <a:p>
            <a:r>
              <a:rPr lang="en-US" sz="2400" b="1" dirty="0">
                <a:solidFill>
                  <a:schemeClr val="accent3"/>
                </a:solidFill>
                <a:latin typeface="+mn-lt"/>
              </a:rPr>
              <a:t> </a:t>
            </a:r>
            <a:endParaRPr lang="fr-FR" sz="2400" b="1" dirty="0">
              <a:solidFill>
                <a:schemeClr val="accent3"/>
              </a:solidFill>
              <a:latin typeface="+mn-lt"/>
            </a:endParaRPr>
          </a:p>
          <a:p>
            <a:pPr marL="307975" lvl="1" indent="-307975"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mn-lt"/>
                <a:ea typeface="Arial"/>
                <a:cs typeface="Arial"/>
              </a:rPr>
              <a:t>If the list of participants could be complete and accurate, and if human resources to follow each participant could be available, we could discuss a follow up of all participants and conduct a cohort study. </a:t>
            </a:r>
          </a:p>
          <a:p>
            <a:pPr marL="307975" lvl="1" indent="-307975"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fr-FR" sz="2400" dirty="0">
              <a:solidFill>
                <a:srgbClr val="10253F"/>
              </a:solidFill>
              <a:latin typeface="+mn-lt"/>
              <a:ea typeface="Arial"/>
              <a:cs typeface="Arial"/>
            </a:endParaRPr>
          </a:p>
          <a:p>
            <a:pPr marL="307975" lvl="1" indent="-307975"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mn-lt"/>
                <a:ea typeface="Arial"/>
                <a:cs typeface="Arial"/>
              </a:rPr>
              <a:t>In that situation, there is a need to go fast to identify the disease that is killing many young persons : a </a:t>
            </a:r>
            <a:r>
              <a:rPr lang="en-US" sz="2400" b="1" dirty="0">
                <a:solidFill>
                  <a:srgbClr val="10253F"/>
                </a:solidFill>
                <a:latin typeface="+mn-lt"/>
                <a:ea typeface="Arial"/>
                <a:cs typeface="Arial"/>
              </a:rPr>
              <a:t>case control study.</a:t>
            </a:r>
            <a:endParaRPr lang="fr-FR" sz="2400" dirty="0">
              <a:solidFill>
                <a:srgbClr val="10253F"/>
              </a:solidFill>
              <a:latin typeface="+mn-lt"/>
              <a:ea typeface="Arial"/>
              <a:cs typeface="Arial"/>
            </a:endParaRPr>
          </a:p>
          <a:p>
            <a:pPr marL="307975" lvl="1" indent="-307975"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fr-FR" sz="2400" dirty="0">
              <a:solidFill>
                <a:srgbClr val="10253F"/>
              </a:solidFill>
              <a:latin typeface="+mn-lt"/>
              <a:ea typeface="Arial"/>
              <a:cs typeface="Arial"/>
            </a:endParaRPr>
          </a:p>
          <a:p>
            <a:pPr marL="307975" lvl="1" indent="-307975"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mn-lt"/>
                <a:ea typeface="Arial"/>
                <a:cs typeface="Arial"/>
              </a:rPr>
              <a:t>The objective of the case study is to identify the product that could cause this disease and make sure it is not circulating anymore. </a:t>
            </a:r>
          </a:p>
          <a:p>
            <a:pPr marL="307975" lvl="1" indent="-307975"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fr-FR" sz="2400" dirty="0">
              <a:solidFill>
                <a:srgbClr val="10253F"/>
              </a:solidFill>
              <a:latin typeface="+mn-lt"/>
              <a:ea typeface="Arial"/>
              <a:cs typeface="Arial"/>
            </a:endParaRPr>
          </a:p>
          <a:p>
            <a:pPr marL="307975" lvl="1" indent="-307975"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mn-lt"/>
                <a:ea typeface="Arial"/>
                <a:cs typeface="Arial"/>
              </a:rPr>
              <a:t>The sample size is small and to avoid empty cells it is better to match several controls to one case. </a:t>
            </a:r>
            <a:endParaRPr lang="fr-FR" sz="2400" dirty="0">
              <a:solidFill>
                <a:srgbClr val="10253F"/>
              </a:solidFill>
              <a:latin typeface="+mn-lt"/>
              <a:ea typeface="Arial"/>
              <a:cs typeface="Arial"/>
            </a:endParaRPr>
          </a:p>
          <a:p>
            <a:pPr marL="307975" lvl="1" indent="-307975"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fr-FR" sz="2400" dirty="0">
              <a:solidFill>
                <a:srgbClr val="10253F"/>
              </a:solidFill>
              <a:latin typeface="+mn-lt"/>
              <a:ea typeface="Arial"/>
              <a:cs typeface="Arial"/>
            </a:endParaRPr>
          </a:p>
        </p:txBody>
      </p:sp>
    </p:spTree>
    <p:extLst>
      <p:ext uri="{BB962C8B-B14F-4D97-AF65-F5344CB8AC3E}">
        <p14:creationId xmlns:p14="http://schemas.microsoft.com/office/powerpoint/2010/main" val="1097390350"/>
      </p:ext>
    </p:extLst>
  </p:cSld>
  <p:clrMapOvr>
    <a:masterClrMapping/>
  </p:clrMapOvr>
  <p:transition spd="med"/>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 name="Title 1"/>
          <p:cNvSpPr txBox="1">
            <a:spLocks noGrp="1"/>
          </p:cNvSpPr>
          <p:nvPr>
            <p:ph type="title"/>
          </p:nvPr>
        </p:nvSpPr>
        <p:spPr>
          <a:xfrm>
            <a:off x="194677" y="646743"/>
            <a:ext cx="3552864" cy="1146575"/>
          </a:xfrm>
          <a:prstGeom prst="rect">
            <a:avLst/>
          </a:prstGeom>
        </p:spPr>
        <p:txBody>
          <a:bodyPr/>
          <a:lstStyle/>
          <a:p>
            <a:r>
              <a:rPr lang="fr-FR" b="1" dirty="0"/>
              <a:t>Episode 6- Step2 </a:t>
            </a:r>
            <a:endParaRPr b="1" dirty="0"/>
          </a:p>
        </p:txBody>
      </p:sp>
    </p:spTree>
    <p:extLst>
      <p:ext uri="{BB962C8B-B14F-4D97-AF65-F5344CB8AC3E}">
        <p14:creationId xmlns:p14="http://schemas.microsoft.com/office/powerpoint/2010/main" val="2725879452"/>
      </p:ext>
    </p:extLst>
  </p:cSld>
  <p:clrMapOvr>
    <a:masterClrMapping/>
  </p:clrMapOvr>
  <p:transition spd="med"/>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 name="Title 1"/>
          <p:cNvSpPr txBox="1">
            <a:spLocks noGrp="1"/>
          </p:cNvSpPr>
          <p:nvPr>
            <p:ph type="title"/>
          </p:nvPr>
        </p:nvSpPr>
        <p:spPr>
          <a:xfrm>
            <a:off x="194677" y="646743"/>
            <a:ext cx="3552864" cy="1146575"/>
          </a:xfrm>
          <a:prstGeom prst="rect">
            <a:avLst/>
          </a:prstGeom>
        </p:spPr>
        <p:txBody>
          <a:bodyPr/>
          <a:lstStyle/>
          <a:p>
            <a:r>
              <a:rPr lang="fr-FR" b="1" dirty="0"/>
              <a:t>Episode 6- Step2 </a:t>
            </a:r>
            <a:endParaRPr b="1" dirty="0"/>
          </a:p>
        </p:txBody>
      </p:sp>
      <p:graphicFrame>
        <p:nvGraphicFramePr>
          <p:cNvPr id="4" name="Tableau 3"/>
          <p:cNvGraphicFramePr>
            <a:graphicFrameLocks noGrp="1"/>
          </p:cNvGraphicFramePr>
          <p:nvPr/>
        </p:nvGraphicFramePr>
        <p:xfrm>
          <a:off x="4287186" y="1504843"/>
          <a:ext cx="7075357" cy="3483737"/>
        </p:xfrm>
        <a:graphic>
          <a:graphicData uri="http://schemas.openxmlformats.org/drawingml/2006/table">
            <a:tbl>
              <a:tblPr firstRow="1" firstCol="1"/>
              <a:tblGrid>
                <a:gridCol w="7075357">
                  <a:extLst>
                    <a:ext uri="{9D8B030D-6E8A-4147-A177-3AD203B41FA5}">
                      <a16:colId xmlns:a16="http://schemas.microsoft.com/office/drawing/2014/main" val="20000"/>
                    </a:ext>
                  </a:extLst>
                </a:gridCol>
              </a:tblGrid>
              <a:tr h="190500">
                <a:tc>
                  <a:txBody>
                    <a:bodyPr/>
                    <a:lstStyle/>
                    <a:p>
                      <a:pPr>
                        <a:lnSpc>
                          <a:spcPct val="115000"/>
                        </a:lnSpc>
                        <a:spcAft>
                          <a:spcPts val="0"/>
                        </a:spcAft>
                      </a:pPr>
                      <a:r>
                        <a:rPr lang="en-US" sz="2000" b="1" dirty="0">
                          <a:effectLst/>
                          <a:latin typeface="+mn-lt"/>
                          <a:ea typeface="SimSun" panose="02010600030101010101" pitchFamily="2" charset="-122"/>
                          <a:cs typeface="Arial" panose="020B0604020202020204" pitchFamily="34" charset="0"/>
                        </a:rPr>
                        <a:t>A case control study was conducted:</a:t>
                      </a:r>
                      <a:endParaRPr lang="fr-FR" sz="2000" dirty="0">
                        <a:effectLst/>
                        <a:latin typeface="+mn-lt"/>
                        <a:ea typeface="SimSun" panose="02010600030101010101" pitchFamily="2" charset="-122"/>
                        <a:cs typeface="Arial" panose="020B0604020202020204" pitchFamily="34" charset="0"/>
                      </a:endParaRPr>
                    </a:p>
                    <a:p>
                      <a:pPr marL="342900" lvl="0" indent="-342900">
                        <a:lnSpc>
                          <a:spcPct val="115000"/>
                        </a:lnSpc>
                        <a:spcAft>
                          <a:spcPts val="0"/>
                        </a:spcAft>
                        <a:buClr>
                          <a:srgbClr val="65A000"/>
                        </a:buClr>
                        <a:buFont typeface="Symbol" panose="05050102010706020507" pitchFamily="18" charset="2"/>
                        <a:buChar char=""/>
                      </a:pPr>
                      <a:r>
                        <a:rPr lang="en-US" sz="2000" dirty="0">
                          <a:effectLst/>
                          <a:latin typeface="+mn-lt"/>
                          <a:ea typeface="Calibri" panose="020F0502020204030204" pitchFamily="34" charset="0"/>
                          <a:cs typeface="Arial" panose="020B0604020202020204" pitchFamily="34" charset="0"/>
                        </a:rPr>
                        <a:t>We conducted a 1:2 unmatched case control study with 25 cases and 50 controls. Both cases and controls attended one of the three events of the funeral (wake, burial or repass).</a:t>
                      </a:r>
                    </a:p>
                    <a:p>
                      <a:pPr marL="342900" lvl="0" indent="-342900">
                        <a:lnSpc>
                          <a:spcPct val="115000"/>
                        </a:lnSpc>
                        <a:spcAft>
                          <a:spcPts val="0"/>
                        </a:spcAft>
                        <a:buClr>
                          <a:srgbClr val="65A000"/>
                        </a:buClr>
                        <a:buFont typeface="Symbol" panose="05050102010706020507" pitchFamily="18" charset="2"/>
                        <a:buChar char=""/>
                      </a:pPr>
                      <a:endParaRPr lang="fr-FR" sz="2000" dirty="0">
                        <a:effectLst/>
                        <a:latin typeface="+mn-lt"/>
                        <a:ea typeface="Calibri" panose="020F0502020204030204" pitchFamily="34" charset="0"/>
                        <a:cs typeface="Arial" panose="020B0604020202020204" pitchFamily="34" charset="0"/>
                      </a:endParaRPr>
                    </a:p>
                    <a:p>
                      <a:pPr marL="342900" lvl="0" indent="-342900" algn="just">
                        <a:lnSpc>
                          <a:spcPct val="115000"/>
                        </a:lnSpc>
                        <a:spcAft>
                          <a:spcPts val="0"/>
                        </a:spcAft>
                        <a:buClr>
                          <a:srgbClr val="65A000"/>
                        </a:buClr>
                        <a:buFont typeface="Symbol" panose="05050102010706020507" pitchFamily="18" charset="2"/>
                        <a:buChar char=""/>
                      </a:pPr>
                      <a:r>
                        <a:rPr lang="en-US" sz="2000" dirty="0">
                          <a:effectLst/>
                          <a:latin typeface="+mn-lt"/>
                          <a:ea typeface="Calibri" panose="020F0502020204030204" pitchFamily="34" charset="0"/>
                          <a:cs typeface="Arial" panose="020B0604020202020204" pitchFamily="34" charset="0"/>
                        </a:rPr>
                        <a:t>We used a questionnaire elaborated to capture demographic and clinical information about the patients as well as exposure to different food and drinks during the most important events they attended in the past weeks and exposure to chemicals, including heavy metals.</a:t>
                      </a:r>
                      <a:endParaRPr lang="fr-FR" sz="2000" dirty="0">
                        <a:effectLst/>
                        <a:latin typeface="+mn-lt"/>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3162979561"/>
      </p:ext>
    </p:extLst>
  </p:cSld>
  <p:clrMapOvr>
    <a:masterClrMapping/>
  </p:clrMapOvr>
  <p:transition spd="med"/>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227725" y="0"/>
            <a:ext cx="3756796" cy="584775"/>
          </a:xfrm>
          <a:prstGeom prst="rect">
            <a:avLst/>
          </a:prstGeom>
        </p:spPr>
        <p:txBody>
          <a:bodyPr wrap="none">
            <a:spAutoFit/>
          </a:bodyPr>
          <a:lstStyle/>
          <a:p>
            <a:pPr defTabSz="914400" hangingPunct="0">
              <a:lnSpc>
                <a:spcPct val="100000"/>
              </a:lnSpc>
            </a:pPr>
            <a:r>
              <a:rPr lang="fr-FR" b="1" dirty="0"/>
              <a:t>Episode 6- </a:t>
            </a:r>
            <a:r>
              <a:rPr lang="fr-FR" b="1" dirty="0" err="1"/>
              <a:t>Step</a:t>
            </a:r>
            <a:r>
              <a:rPr lang="fr-FR" b="1" dirty="0"/>
              <a:t> 2 </a:t>
            </a:r>
            <a:endParaRPr b="1" dirty="0">
              <a:latin typeface="Source Sans Pro Bold"/>
              <a:ea typeface="Source Sans Pro Bold"/>
              <a:cs typeface="Source Sans Pro Bold"/>
              <a:sym typeface="Calibri"/>
            </a:endParaRPr>
          </a:p>
        </p:txBody>
      </p:sp>
      <p:sp>
        <p:nvSpPr>
          <p:cNvPr id="3" name="Rectangle 2"/>
          <p:cNvSpPr/>
          <p:nvPr/>
        </p:nvSpPr>
        <p:spPr>
          <a:xfrm>
            <a:off x="419725" y="712728"/>
            <a:ext cx="10777928" cy="895117"/>
          </a:xfrm>
          <a:prstGeom prst="rect">
            <a:avLst/>
          </a:prstGeom>
        </p:spPr>
        <p:txBody>
          <a:bodyPr wrap="square">
            <a:spAutoFit/>
          </a:bodyPr>
          <a:lstStyle/>
          <a:p>
            <a:r>
              <a:rPr lang="en-US" sz="2400" b="1" dirty="0">
                <a:solidFill>
                  <a:schemeClr val="accent3"/>
                </a:solidFill>
                <a:latin typeface="+mn-lt"/>
              </a:rPr>
              <a:t>Question 6d: </a:t>
            </a:r>
            <a:endParaRPr lang="fr-FR" sz="2400" b="1" dirty="0">
              <a:solidFill>
                <a:schemeClr val="accent3"/>
              </a:solidFill>
              <a:latin typeface="+mn-lt"/>
            </a:endParaRPr>
          </a:p>
          <a:p>
            <a:pPr lvl="1" indent="0" eaLnBrk="0" fontAlgn="base">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ea typeface="Arial"/>
                <a:cs typeface="Arial"/>
                <a:sym typeface="Source Sans Pro Regular"/>
              </a:rPr>
              <a:t>Please see the table presenting the results of the case-control study.: </a:t>
            </a:r>
            <a:endParaRPr lang="fr-FR" sz="2400" dirty="0">
              <a:solidFill>
                <a:srgbClr val="10253F"/>
              </a:solidFill>
              <a:ea typeface="Arial"/>
              <a:cs typeface="Arial"/>
              <a:sym typeface="Source Sans Pro Regular"/>
            </a:endParaRPr>
          </a:p>
        </p:txBody>
      </p:sp>
      <p:sp>
        <p:nvSpPr>
          <p:cNvPr id="5" name="Rectangle 4"/>
          <p:cNvSpPr/>
          <p:nvPr/>
        </p:nvSpPr>
        <p:spPr>
          <a:xfrm>
            <a:off x="419725" y="5422135"/>
            <a:ext cx="10777928" cy="895117"/>
          </a:xfrm>
          <a:prstGeom prst="rect">
            <a:avLst/>
          </a:prstGeom>
        </p:spPr>
        <p:txBody>
          <a:bodyPr wrap="square">
            <a:spAutoFit/>
          </a:bodyPr>
          <a:lstStyle/>
          <a:p>
            <a:pPr marL="307975" lvl="1" indent="-307975"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mn-lt"/>
                <a:ea typeface="Arial"/>
                <a:cs typeface="Arial"/>
              </a:rPr>
              <a:t>What is your interpretation of the results of the case study? </a:t>
            </a:r>
            <a:endParaRPr lang="fr-FR" sz="2400" dirty="0">
              <a:solidFill>
                <a:srgbClr val="10253F"/>
              </a:solidFill>
              <a:latin typeface="+mn-lt"/>
              <a:ea typeface="Arial"/>
              <a:cs typeface="Arial"/>
            </a:endParaRPr>
          </a:p>
          <a:p>
            <a:pPr marL="307975" lvl="1" indent="-307975"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GB" sz="2400" dirty="0">
                <a:solidFill>
                  <a:srgbClr val="10253F"/>
                </a:solidFill>
                <a:latin typeface="+mn-lt"/>
                <a:ea typeface="Arial"/>
                <a:cs typeface="Arial"/>
              </a:rPr>
              <a:t>And what is your final hypothesis?</a:t>
            </a:r>
            <a:endParaRPr lang="fr-FR" sz="2400" dirty="0">
              <a:solidFill>
                <a:srgbClr val="10253F"/>
              </a:solidFill>
              <a:latin typeface="+mn-lt"/>
              <a:ea typeface="Arial"/>
              <a:cs typeface="Arial"/>
            </a:endParaRPr>
          </a:p>
        </p:txBody>
      </p:sp>
      <p:pic>
        <p:nvPicPr>
          <p:cNvPr id="6" name="Picture 3"/>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93298" y="1607845"/>
            <a:ext cx="6370820" cy="3814290"/>
          </a:xfrm>
          <a:prstGeom prst="rect">
            <a:avLst/>
          </a:prstGeom>
          <a:noFill/>
          <a:ln>
            <a:noFill/>
          </a:ln>
          <a:effectLst/>
        </p:spPr>
      </p:pic>
    </p:spTree>
    <p:extLst>
      <p:ext uri="{BB962C8B-B14F-4D97-AF65-F5344CB8AC3E}">
        <p14:creationId xmlns:p14="http://schemas.microsoft.com/office/powerpoint/2010/main" val="1812574351"/>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object 11"/>
          <p:cNvSpPr txBox="1">
            <a:spLocks noGrp="1"/>
          </p:cNvSpPr>
          <p:nvPr>
            <p:ph type="title"/>
          </p:nvPr>
        </p:nvSpPr>
        <p:spPr>
          <a:xfrm>
            <a:off x="224561" y="172123"/>
            <a:ext cx="5261839" cy="902641"/>
          </a:xfrm>
          <a:prstGeom prst="rect">
            <a:avLst/>
          </a:prstGeom>
        </p:spPr>
        <p:txBody>
          <a:bodyPr vert="horz" wrap="square" lIns="0" tIns="16087" rIns="0" bIns="0" numCol="1" rtlCol="0" anchor="ctr" anchorCtr="0" compatLnSpc="1">
            <a:prstTxWarp prst="textNoShape">
              <a:avLst/>
            </a:prstTxWarp>
            <a:spAutoFit/>
          </a:bodyPr>
          <a:lstStyle/>
          <a:p>
            <a:pPr marL="16933">
              <a:spcBef>
                <a:spcPts val="127"/>
              </a:spcBef>
            </a:pPr>
            <a:r>
              <a:rPr lang="en-US" b="1" dirty="0"/>
              <a:t>Episode 1- Step 1</a:t>
            </a:r>
            <a:br>
              <a:rPr lang="fr-FR" b="1" dirty="0"/>
            </a:br>
            <a:endParaRPr b="1" dirty="0">
              <a:solidFill>
                <a:schemeClr val="bg1"/>
              </a:solidFill>
              <a:latin typeface="Source Sans Pro"/>
              <a:ea typeface="+mj-ea"/>
              <a:cs typeface="+mj-cs"/>
              <a:sym typeface="Calibri"/>
            </a:endParaRPr>
          </a:p>
        </p:txBody>
      </p:sp>
      <p:sp>
        <p:nvSpPr>
          <p:cNvPr id="7" name="object 3"/>
          <p:cNvSpPr txBox="1"/>
          <p:nvPr/>
        </p:nvSpPr>
        <p:spPr>
          <a:xfrm>
            <a:off x="325242" y="1460317"/>
            <a:ext cx="11436431" cy="4337085"/>
          </a:xfrm>
          <a:prstGeom prst="rect">
            <a:avLst/>
          </a:prstGeom>
        </p:spPr>
        <p:txBody>
          <a:bodyPr vert="horz" wrap="square" lIns="0" tIns="17780" rIns="0" bIns="0" rtlCol="0">
            <a:spAutoFit/>
          </a:bodyPr>
          <a:lstStyle>
            <a:defPPr>
              <a:defRPr lang="en-US"/>
            </a:defPPr>
            <a:lvl1pPr marL="16086" marR="6773" indent="-458035">
              <a:spcBef>
                <a:spcPts val="140"/>
              </a:spcBef>
              <a:buClr>
                <a:schemeClr val="tx2">
                  <a:lumMod val="50000"/>
                </a:schemeClr>
              </a:buClr>
              <a:buFont typeface="Arial" panose="020B0604020202020204" pitchFamily="34" charset="0"/>
              <a:buChar char="•"/>
              <a:tabLst>
                <a:tab pos="474121" algn="l"/>
                <a:tab pos="474968" algn="l"/>
              </a:tabLst>
              <a:defRPr sz="2400">
                <a:solidFill>
                  <a:schemeClr val="tx2">
                    <a:lumMod val="50000"/>
                  </a:schemeClr>
                </a:solidFill>
                <a:latin typeface="Arial" pitchFamily="34" charset="0"/>
                <a:cs typeface="Arial" pitchFamily="34" charset="0"/>
              </a:defRPr>
            </a:lvl1pPr>
          </a:lstStyle>
          <a:p>
            <a:pPr marL="307975" marR="0" indent="-307975" hangingPunct="0">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en-US" sz="2200" kern="0" dirty="0">
                <a:solidFill>
                  <a:srgbClr val="000000"/>
                </a:solidFill>
                <a:latin typeface="Source Sans Pro"/>
                <a:ea typeface="Arial"/>
                <a:cs typeface="Arial"/>
              </a:rPr>
              <a:t>You are the epidemiologist in </a:t>
            </a:r>
            <a:r>
              <a:rPr lang="en-US" sz="2200" kern="0" dirty="0" err="1">
                <a:solidFill>
                  <a:srgbClr val="000000"/>
                </a:solidFill>
                <a:latin typeface="Source Sans Pro"/>
                <a:ea typeface="Arial"/>
                <a:cs typeface="Arial"/>
              </a:rPr>
              <a:t>Treetown</a:t>
            </a:r>
            <a:r>
              <a:rPr lang="en-US" sz="2200" kern="0" dirty="0">
                <a:solidFill>
                  <a:srgbClr val="000000"/>
                </a:solidFill>
                <a:latin typeface="Source Sans Pro"/>
                <a:ea typeface="Arial"/>
                <a:cs typeface="Arial"/>
              </a:rPr>
              <a:t> the capital of the country </a:t>
            </a:r>
            <a:r>
              <a:rPr lang="en-US" sz="2200" kern="0" dirty="0" err="1">
                <a:solidFill>
                  <a:srgbClr val="000000"/>
                </a:solidFill>
                <a:latin typeface="Source Sans Pro"/>
                <a:ea typeface="Arial"/>
                <a:cs typeface="Arial"/>
              </a:rPr>
              <a:t>Seewhat</a:t>
            </a:r>
            <a:r>
              <a:rPr lang="en-US" sz="2200" kern="0" dirty="0">
                <a:solidFill>
                  <a:srgbClr val="000000"/>
                </a:solidFill>
                <a:latin typeface="Source Sans Pro"/>
                <a:ea typeface="Arial"/>
                <a:cs typeface="Arial"/>
              </a:rPr>
              <a:t>, population 6 million. </a:t>
            </a:r>
          </a:p>
          <a:p>
            <a:pPr marL="307975" marR="0" indent="-307975" hangingPunct="0">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en-US" sz="2200" kern="0" dirty="0" err="1">
                <a:solidFill>
                  <a:srgbClr val="000000"/>
                </a:solidFill>
                <a:latin typeface="Source Sans Pro"/>
                <a:ea typeface="Arial"/>
                <a:cs typeface="Arial"/>
              </a:rPr>
              <a:t>Seewhat</a:t>
            </a:r>
            <a:r>
              <a:rPr lang="en-US" sz="2200" kern="0" dirty="0">
                <a:solidFill>
                  <a:srgbClr val="000000"/>
                </a:solidFill>
                <a:latin typeface="Source Sans Pro"/>
                <a:ea typeface="Arial"/>
                <a:cs typeface="Arial"/>
              </a:rPr>
              <a:t> is experiencing a humanitarian crisis in its territories located in the Northern part of the country where the population is estimated to be around 2 million, mainly nomadic and farmers. </a:t>
            </a:r>
          </a:p>
          <a:p>
            <a:pPr marL="307975" marR="0" indent="-307975" hangingPunct="0">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en-US" sz="2200" kern="0" dirty="0">
                <a:solidFill>
                  <a:srgbClr val="000000"/>
                </a:solidFill>
                <a:latin typeface="Source Sans Pro"/>
                <a:ea typeface="Arial"/>
                <a:cs typeface="Arial"/>
              </a:rPr>
              <a:t>The ongoing conflict has lasted for three years with areas under rebels' controls not accessible, displaced population gathering around cities controlled by the government. </a:t>
            </a:r>
          </a:p>
          <a:p>
            <a:pPr marL="307975" marR="0" indent="-307975" hangingPunct="0">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en-US" sz="2200" kern="0" dirty="0">
                <a:solidFill>
                  <a:srgbClr val="000000"/>
                </a:solidFill>
                <a:latin typeface="Source Sans Pro"/>
                <a:ea typeface="Arial"/>
                <a:cs typeface="Arial"/>
              </a:rPr>
              <a:t>There is a high malnutrition rate among children throughout the year, recent cholera outbreak and hepatitis E outbreak still going on in one of the main refugee camps hosting 300 000 persons. </a:t>
            </a:r>
          </a:p>
          <a:p>
            <a:pPr marL="307975" marR="0" indent="-307975" hangingPunct="0">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en-US" sz="2200" kern="0" dirty="0">
                <a:solidFill>
                  <a:srgbClr val="000000"/>
                </a:solidFill>
                <a:latin typeface="Source Sans Pro"/>
                <a:ea typeface="Arial"/>
                <a:cs typeface="Arial"/>
              </a:rPr>
              <a:t>The climate is tropical, the rainy season has not started yet. Temperature averages are around 30 and 40° Celsius.</a:t>
            </a:r>
            <a:endParaRPr lang="fr-FR" sz="2200" kern="0" dirty="0">
              <a:solidFill>
                <a:srgbClr val="000000"/>
              </a:solidFill>
              <a:latin typeface="Source Sans Pro"/>
              <a:ea typeface="Arial"/>
              <a:cs typeface="Arial"/>
            </a:endParaRPr>
          </a:p>
        </p:txBody>
      </p:sp>
      <p:sp>
        <p:nvSpPr>
          <p:cNvPr id="9" name="object 2"/>
          <p:cNvSpPr txBox="1">
            <a:spLocks/>
          </p:cNvSpPr>
          <p:nvPr/>
        </p:nvSpPr>
        <p:spPr>
          <a:xfrm>
            <a:off x="123976" y="870605"/>
            <a:ext cx="7447256" cy="4083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vert="horz" wrap="square" lIns="0" tIns="20320" rIns="0" bIns="0" numCol="1" rtlCol="0" anchor="ctr" anchorCtr="0" compatLnSpc="1">
            <a:prstTxWarp prst="textNoShape">
              <a:avLst/>
            </a:prstTxWarp>
            <a:sp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marL="16933">
              <a:spcBef>
                <a:spcPts val="160"/>
              </a:spcBef>
            </a:pPr>
            <a:r>
              <a:rPr lang="en-US" sz="2800" b="1" dirty="0">
                <a:solidFill>
                  <a:srgbClr val="9B1E1A"/>
                </a:solidFill>
                <a:latin typeface="Source Sans Pro"/>
                <a:ea typeface="+mj-ea"/>
                <a:cs typeface="Calibri"/>
              </a:rPr>
              <a:t>Tuesday April 25th, 9.00 AM.</a:t>
            </a:r>
            <a:endParaRPr lang="fr-FR" sz="2800" b="1" dirty="0">
              <a:solidFill>
                <a:srgbClr val="9B1E1A"/>
              </a:solidFill>
              <a:latin typeface="Source Sans Pro"/>
              <a:ea typeface="+mj-ea"/>
              <a:cs typeface="Calibri"/>
            </a:endParaRPr>
          </a:p>
        </p:txBody>
      </p:sp>
      <p:sp>
        <p:nvSpPr>
          <p:cNvPr id="3" name="Espace réservé du numéro de diapositive 2"/>
          <p:cNvSpPr>
            <a:spLocks noGrp="1"/>
          </p:cNvSpPr>
          <p:nvPr>
            <p:ph type="sldNum" sz="quarter" idx="2"/>
          </p:nvPr>
        </p:nvSpPr>
        <p:spPr/>
        <p:txBody>
          <a:bodyPr/>
          <a:lstStyle/>
          <a:p>
            <a:pPr hangingPunct="0"/>
            <a:fld id="{86CB4B4D-7CA3-9044-876B-883B54F8677D}" type="slidenum">
              <a:rPr lang="fr-FR" kern="0" smtClean="0">
                <a:solidFill>
                  <a:srgbClr val="000000"/>
                </a:solidFill>
                <a:latin typeface="Calibri"/>
                <a:cs typeface="Calibri"/>
                <a:sym typeface="Calibri"/>
              </a:rPr>
              <a:pPr hangingPunct="0"/>
              <a:t>8</a:t>
            </a:fld>
            <a:endParaRPr lang="fr-FR" kern="0">
              <a:solidFill>
                <a:srgbClr val="000000"/>
              </a:solidFill>
              <a:latin typeface="Calibri"/>
              <a:cs typeface="Calibri"/>
              <a:sym typeface="Calibri"/>
            </a:endParaRPr>
          </a:p>
        </p:txBody>
      </p:sp>
    </p:spTree>
    <p:extLst>
      <p:ext uri="{BB962C8B-B14F-4D97-AF65-F5344CB8AC3E}">
        <p14:creationId xmlns:p14="http://schemas.microsoft.com/office/powerpoint/2010/main" val="570134072"/>
      </p:ext>
    </p:extLst>
  </p:cSld>
  <p:clrMapOvr>
    <a:masterClrMapping/>
  </p:clrMapOvr>
  <p:transition spd="med"/>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227725" y="0"/>
            <a:ext cx="6374500" cy="584775"/>
          </a:xfrm>
          <a:prstGeom prst="rect">
            <a:avLst/>
          </a:prstGeom>
        </p:spPr>
        <p:txBody>
          <a:bodyPr wrap="none">
            <a:spAutoFit/>
          </a:bodyPr>
          <a:lstStyle/>
          <a:p>
            <a:pPr defTabSz="914400" hangingPunct="0">
              <a:lnSpc>
                <a:spcPct val="100000"/>
              </a:lnSpc>
            </a:pPr>
            <a:r>
              <a:rPr lang="fr-FR" b="1" dirty="0"/>
              <a:t>Episode 6- </a:t>
            </a:r>
            <a:r>
              <a:rPr lang="fr-FR" b="1" dirty="0" err="1"/>
              <a:t>Step</a:t>
            </a:r>
            <a:r>
              <a:rPr lang="fr-FR" b="1" dirty="0"/>
              <a:t> 2  </a:t>
            </a:r>
            <a:r>
              <a:rPr lang="fr-FR" b="1" dirty="0" err="1"/>
              <a:t>Debriefing</a:t>
            </a:r>
            <a:r>
              <a:rPr lang="fr-FR" b="1" dirty="0"/>
              <a:t> (1)</a:t>
            </a:r>
            <a:endParaRPr b="1" dirty="0">
              <a:latin typeface="Source Sans Pro Bold"/>
              <a:ea typeface="Source Sans Pro Bold"/>
              <a:cs typeface="Source Sans Pro Bold"/>
              <a:sym typeface="Calibri"/>
            </a:endParaRPr>
          </a:p>
        </p:txBody>
      </p:sp>
      <p:sp>
        <p:nvSpPr>
          <p:cNvPr id="3" name="Rectangle 2"/>
          <p:cNvSpPr/>
          <p:nvPr/>
        </p:nvSpPr>
        <p:spPr>
          <a:xfrm>
            <a:off x="419725" y="712728"/>
            <a:ext cx="10777928" cy="5278368"/>
          </a:xfrm>
          <a:prstGeom prst="rect">
            <a:avLst/>
          </a:prstGeom>
        </p:spPr>
        <p:txBody>
          <a:bodyPr wrap="square">
            <a:spAutoFit/>
          </a:bodyPr>
          <a:lstStyle/>
          <a:p>
            <a:r>
              <a:rPr lang="en-US" sz="2400" b="1" dirty="0">
                <a:solidFill>
                  <a:schemeClr val="accent3"/>
                </a:solidFill>
                <a:latin typeface="+mn-lt"/>
              </a:rPr>
              <a:t>Answer 6d: </a:t>
            </a:r>
            <a:endParaRPr lang="fr-FR" sz="2400" b="1" dirty="0">
              <a:solidFill>
                <a:schemeClr val="accent3"/>
              </a:solidFill>
              <a:latin typeface="+mn-lt"/>
            </a:endParaRPr>
          </a:p>
          <a:p>
            <a:pPr lvl="1" indent="0" eaLnBrk="0" fontAlgn="base">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mn-lt"/>
                <a:ea typeface="Arial"/>
                <a:cs typeface="Arial"/>
              </a:rPr>
              <a:t>The case control study revealed that there were four products and event which can be associated with significant results to the fact of being a patient during the funeral: </a:t>
            </a:r>
          </a:p>
          <a:p>
            <a:pPr lvl="1" indent="0" eaLnBrk="0" fontAlgn="base">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endParaRPr lang="fr-FR" sz="2400" dirty="0">
              <a:solidFill>
                <a:srgbClr val="10253F"/>
              </a:solidFill>
              <a:latin typeface="+mn-lt"/>
              <a:ea typeface="Arial"/>
              <a:cs typeface="Arial"/>
            </a:endParaRPr>
          </a:p>
          <a:p>
            <a:pPr marL="307975" lvl="1" indent="-307975"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mn-lt"/>
                <a:ea typeface="Arial"/>
                <a:cs typeface="Arial"/>
              </a:rPr>
              <a:t>Event: </a:t>
            </a:r>
            <a:r>
              <a:rPr lang="en-US" sz="2400" b="1" dirty="0">
                <a:solidFill>
                  <a:srgbClr val="10253F"/>
                </a:solidFill>
                <a:latin typeface="+mn-lt"/>
                <a:ea typeface="Arial"/>
                <a:cs typeface="Arial"/>
              </a:rPr>
              <a:t>attending the wake </a:t>
            </a:r>
            <a:r>
              <a:rPr lang="en-US" sz="2400" dirty="0">
                <a:solidFill>
                  <a:srgbClr val="10253F"/>
                </a:solidFill>
                <a:latin typeface="+mn-lt"/>
                <a:ea typeface="Arial"/>
                <a:cs typeface="Arial"/>
              </a:rPr>
              <a:t>(the wake happens on the first night of the funeral ceremony, people join to share meal, beverages and dances throughout the night.</a:t>
            </a:r>
            <a:endParaRPr lang="fr-FR" sz="2400" dirty="0">
              <a:solidFill>
                <a:srgbClr val="10253F"/>
              </a:solidFill>
              <a:latin typeface="+mn-lt"/>
              <a:ea typeface="Arial"/>
              <a:cs typeface="Arial"/>
            </a:endParaRPr>
          </a:p>
          <a:p>
            <a:pPr marL="307975" lvl="1" indent="-307975"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b="1" dirty="0">
                <a:solidFill>
                  <a:srgbClr val="10253F"/>
                </a:solidFill>
                <a:latin typeface="+mn-lt"/>
                <a:ea typeface="Arial"/>
                <a:cs typeface="Arial"/>
              </a:rPr>
              <a:t>Drinking tea</a:t>
            </a:r>
            <a:r>
              <a:rPr lang="en-US" sz="2400" dirty="0">
                <a:solidFill>
                  <a:srgbClr val="10253F"/>
                </a:solidFill>
                <a:latin typeface="+mn-lt"/>
                <a:ea typeface="Arial"/>
                <a:cs typeface="Arial"/>
              </a:rPr>
              <a:t>: tea was mentioned to be any beverage made by the people and that does not contain alcohol </a:t>
            </a:r>
            <a:endParaRPr lang="fr-FR" sz="2400" dirty="0">
              <a:solidFill>
                <a:srgbClr val="10253F"/>
              </a:solidFill>
              <a:latin typeface="+mn-lt"/>
              <a:ea typeface="Arial"/>
              <a:cs typeface="Arial"/>
            </a:endParaRPr>
          </a:p>
          <a:p>
            <a:pPr marL="307975" lvl="1" indent="-307975"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b="1" dirty="0">
                <a:solidFill>
                  <a:srgbClr val="10253F"/>
                </a:solidFill>
                <a:latin typeface="+mn-lt"/>
                <a:ea typeface="Arial"/>
                <a:cs typeface="Arial"/>
              </a:rPr>
              <a:t>Eating sandwich</a:t>
            </a:r>
            <a:r>
              <a:rPr lang="en-US" sz="2400" dirty="0">
                <a:solidFill>
                  <a:srgbClr val="10253F"/>
                </a:solidFill>
                <a:latin typeface="+mn-lt"/>
                <a:ea typeface="Arial"/>
                <a:cs typeface="Arial"/>
              </a:rPr>
              <a:t>: sandwiches were provided by the family of the deceased. They have been prepared by one person in the village.</a:t>
            </a:r>
            <a:endParaRPr lang="fr-FR" sz="2400" dirty="0">
              <a:solidFill>
                <a:srgbClr val="10253F"/>
              </a:solidFill>
              <a:latin typeface="+mn-lt"/>
              <a:ea typeface="Arial"/>
              <a:cs typeface="Arial"/>
            </a:endParaRPr>
          </a:p>
          <a:p>
            <a:pPr marL="307975" lvl="1" indent="-307975"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b="1" dirty="0">
                <a:solidFill>
                  <a:srgbClr val="10253F"/>
                </a:solidFill>
                <a:latin typeface="+mn-lt"/>
                <a:ea typeface="Arial"/>
                <a:cs typeface="Arial"/>
              </a:rPr>
              <a:t>Drinking Egg nog</a:t>
            </a:r>
            <a:r>
              <a:rPr lang="en-US" sz="2400" dirty="0">
                <a:solidFill>
                  <a:srgbClr val="10253F"/>
                </a:solidFill>
                <a:latin typeface="+mn-lt"/>
                <a:ea typeface="Arial"/>
                <a:cs typeface="Arial"/>
              </a:rPr>
              <a:t>: a beverage with alcohol and eggs made locally.  </a:t>
            </a:r>
            <a:endParaRPr lang="fr-FR" sz="2400" dirty="0">
              <a:solidFill>
                <a:srgbClr val="10253F"/>
              </a:solidFill>
              <a:latin typeface="+mn-lt"/>
              <a:ea typeface="Arial"/>
              <a:cs typeface="Arial"/>
            </a:endParaRPr>
          </a:p>
        </p:txBody>
      </p:sp>
    </p:spTree>
    <p:extLst>
      <p:ext uri="{BB962C8B-B14F-4D97-AF65-F5344CB8AC3E}">
        <p14:creationId xmlns:p14="http://schemas.microsoft.com/office/powerpoint/2010/main" val="1409566896"/>
      </p:ext>
    </p:extLst>
  </p:cSld>
  <p:clrMapOvr>
    <a:masterClrMapping/>
  </p:clrMapOvr>
  <p:transition spd="med"/>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227725" y="0"/>
            <a:ext cx="6374500" cy="584775"/>
          </a:xfrm>
          <a:prstGeom prst="rect">
            <a:avLst/>
          </a:prstGeom>
        </p:spPr>
        <p:txBody>
          <a:bodyPr wrap="none">
            <a:spAutoFit/>
          </a:bodyPr>
          <a:lstStyle/>
          <a:p>
            <a:pPr defTabSz="914400" hangingPunct="0">
              <a:lnSpc>
                <a:spcPct val="100000"/>
              </a:lnSpc>
            </a:pPr>
            <a:r>
              <a:rPr lang="fr-FR" b="1" dirty="0"/>
              <a:t>Episode 6- </a:t>
            </a:r>
            <a:r>
              <a:rPr lang="fr-FR" b="1" dirty="0" err="1"/>
              <a:t>Step</a:t>
            </a:r>
            <a:r>
              <a:rPr lang="fr-FR" b="1" dirty="0"/>
              <a:t> 2  </a:t>
            </a:r>
            <a:r>
              <a:rPr lang="fr-FR" b="1" dirty="0" err="1"/>
              <a:t>Debriefing</a:t>
            </a:r>
            <a:r>
              <a:rPr lang="fr-FR" b="1" dirty="0"/>
              <a:t> (2)</a:t>
            </a:r>
            <a:endParaRPr b="1" dirty="0">
              <a:latin typeface="Source Sans Pro Bold"/>
              <a:ea typeface="Source Sans Pro Bold"/>
              <a:cs typeface="Source Sans Pro Bold"/>
              <a:sym typeface="Calibri"/>
            </a:endParaRPr>
          </a:p>
        </p:txBody>
      </p:sp>
      <p:sp>
        <p:nvSpPr>
          <p:cNvPr id="3" name="Rectangle 2"/>
          <p:cNvSpPr/>
          <p:nvPr/>
        </p:nvSpPr>
        <p:spPr>
          <a:xfrm>
            <a:off x="509666" y="862629"/>
            <a:ext cx="10777928" cy="5711820"/>
          </a:xfrm>
          <a:prstGeom prst="rect">
            <a:avLst/>
          </a:prstGeom>
        </p:spPr>
        <p:txBody>
          <a:bodyPr wrap="square">
            <a:spAutoFit/>
          </a:bodyPr>
          <a:lstStyle/>
          <a:p>
            <a:r>
              <a:rPr lang="en-US" sz="2400" b="1" dirty="0">
                <a:solidFill>
                  <a:schemeClr val="accent3"/>
                </a:solidFill>
                <a:latin typeface="+mn-lt"/>
              </a:rPr>
              <a:t>Answer 6d (continue): </a:t>
            </a:r>
            <a:endParaRPr lang="fr-FR" sz="2400" b="1" dirty="0">
              <a:solidFill>
                <a:schemeClr val="accent3"/>
              </a:solidFill>
              <a:latin typeface="+mn-lt"/>
            </a:endParaRPr>
          </a:p>
          <a:p>
            <a:pPr lvl="1" indent="0" eaLnBrk="0" fontAlgn="base">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en-US" sz="2400" b="1" dirty="0">
                <a:solidFill>
                  <a:srgbClr val="10253F"/>
                </a:solidFill>
                <a:latin typeface="+mn-lt"/>
                <a:ea typeface="Arial"/>
                <a:cs typeface="Arial"/>
              </a:rPr>
              <a:t>Interpretation: </a:t>
            </a:r>
          </a:p>
          <a:p>
            <a:pPr marL="307975" lvl="1" indent="-307975"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mn-lt"/>
                <a:ea typeface="Arial"/>
                <a:cs typeface="Arial"/>
              </a:rPr>
              <a:t>The confidence interval for attending the wake is extremely large which lowers the power of the association between the wake and being a patient. This should not be retained as a risk factor. </a:t>
            </a:r>
            <a:endParaRPr lang="fr-FR" sz="2400" dirty="0">
              <a:solidFill>
                <a:srgbClr val="10253F"/>
              </a:solidFill>
              <a:latin typeface="+mn-lt"/>
              <a:ea typeface="Arial"/>
              <a:cs typeface="Arial"/>
            </a:endParaRPr>
          </a:p>
          <a:p>
            <a:pPr marL="307975" lvl="1" indent="-307975"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dirty="0">
                <a:latin typeface="+mn-lt"/>
              </a:rPr>
              <a:t>Drinking tea and drinking Egg nog has a large, odd ratio but the confidence interval is large. Both products are very different in terms of composition. </a:t>
            </a:r>
            <a:endParaRPr lang="fr-FR" dirty="0">
              <a:latin typeface="+mn-lt"/>
            </a:endParaRPr>
          </a:p>
          <a:p>
            <a:pPr marL="307975" lvl="1" indent="-307975"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mn-lt"/>
                <a:ea typeface="Source Sans Pro Regular"/>
                <a:cs typeface="Source Sans Pro Regular"/>
              </a:rPr>
              <a:t>Eating sandwiches was reported for most of the participants to the funeral. </a:t>
            </a:r>
            <a:endParaRPr lang="fr-FR" sz="2400" dirty="0">
              <a:solidFill>
                <a:srgbClr val="10253F"/>
              </a:solidFill>
              <a:latin typeface="+mn-lt"/>
              <a:ea typeface="Source Sans Pro Regular"/>
              <a:cs typeface="Source Sans Pro Regular"/>
            </a:endParaRPr>
          </a:p>
          <a:p>
            <a:pPr marL="307975" lvl="1" indent="-307975"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mn-lt"/>
                <a:ea typeface="Source Sans Pro Regular"/>
                <a:cs typeface="Source Sans Pro Regular"/>
              </a:rPr>
              <a:t>The multiplication of products here is eluding what could have been the product at the origin of the outbreak. </a:t>
            </a:r>
          </a:p>
          <a:p>
            <a:pPr marL="307975" lvl="1" indent="-307975"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mn-lt"/>
                <a:ea typeface="Source Sans Pro Regular"/>
                <a:cs typeface="Source Sans Pro Regular"/>
              </a:rPr>
              <a:t>More information is needed to look at how the method for analysis of the data has been applied: number of patients and control in each box? Respect of the hypothesis for normal distribution of the cases? Etc.</a:t>
            </a:r>
            <a:endParaRPr lang="fr-FR" sz="2400" dirty="0">
              <a:solidFill>
                <a:srgbClr val="10253F"/>
              </a:solidFill>
              <a:latin typeface="+mn-lt"/>
              <a:ea typeface="Source Sans Pro Regular"/>
              <a:cs typeface="Source Sans Pro Regular"/>
            </a:endParaRPr>
          </a:p>
          <a:p>
            <a:pPr lvl="1" indent="0" eaLnBrk="0" fontAlgn="base">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endParaRPr lang="fr-FR" sz="2400" dirty="0">
              <a:solidFill>
                <a:srgbClr val="10253F"/>
              </a:solidFill>
              <a:latin typeface="+mn-lt"/>
              <a:ea typeface="Source Sans Pro Regular"/>
              <a:cs typeface="Source Sans Pro Regular"/>
            </a:endParaRPr>
          </a:p>
        </p:txBody>
      </p:sp>
    </p:spTree>
    <p:extLst>
      <p:ext uri="{BB962C8B-B14F-4D97-AF65-F5344CB8AC3E}">
        <p14:creationId xmlns:p14="http://schemas.microsoft.com/office/powerpoint/2010/main" val="1863321141"/>
      </p:ext>
    </p:extLst>
  </p:cSld>
  <p:clrMapOvr>
    <a:masterClrMapping/>
  </p:clrMapOvr>
  <p:transition spd="med"/>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227725" y="0"/>
            <a:ext cx="6374500" cy="584775"/>
          </a:xfrm>
          <a:prstGeom prst="rect">
            <a:avLst/>
          </a:prstGeom>
        </p:spPr>
        <p:txBody>
          <a:bodyPr wrap="none">
            <a:spAutoFit/>
          </a:bodyPr>
          <a:lstStyle/>
          <a:p>
            <a:pPr defTabSz="914400" hangingPunct="0">
              <a:lnSpc>
                <a:spcPct val="100000"/>
              </a:lnSpc>
            </a:pPr>
            <a:r>
              <a:rPr lang="fr-FR" b="1" dirty="0"/>
              <a:t>Episode 6- </a:t>
            </a:r>
            <a:r>
              <a:rPr lang="fr-FR" b="1" dirty="0" err="1"/>
              <a:t>Step</a:t>
            </a:r>
            <a:r>
              <a:rPr lang="fr-FR" b="1" dirty="0"/>
              <a:t> 2  </a:t>
            </a:r>
            <a:r>
              <a:rPr lang="fr-FR" b="1" dirty="0" err="1"/>
              <a:t>Debriefing</a:t>
            </a:r>
            <a:r>
              <a:rPr lang="fr-FR" b="1" dirty="0"/>
              <a:t> (3)</a:t>
            </a:r>
            <a:endParaRPr b="1" dirty="0">
              <a:latin typeface="Source Sans Pro Bold"/>
              <a:ea typeface="Source Sans Pro Bold"/>
              <a:cs typeface="Source Sans Pro Bold"/>
              <a:sym typeface="Calibri"/>
            </a:endParaRPr>
          </a:p>
        </p:txBody>
      </p:sp>
      <p:sp>
        <p:nvSpPr>
          <p:cNvPr id="3" name="Rectangle 2"/>
          <p:cNvSpPr/>
          <p:nvPr/>
        </p:nvSpPr>
        <p:spPr>
          <a:xfrm>
            <a:off x="434714" y="1177422"/>
            <a:ext cx="10777928" cy="4780796"/>
          </a:xfrm>
          <a:prstGeom prst="rect">
            <a:avLst/>
          </a:prstGeom>
        </p:spPr>
        <p:txBody>
          <a:bodyPr wrap="square">
            <a:spAutoFit/>
          </a:bodyPr>
          <a:lstStyle/>
          <a:p>
            <a:r>
              <a:rPr lang="en-US" sz="2400" b="1" dirty="0">
                <a:solidFill>
                  <a:schemeClr val="accent3"/>
                </a:solidFill>
                <a:latin typeface="+mn-lt"/>
              </a:rPr>
              <a:t>Answer 6d (continue): </a:t>
            </a:r>
          </a:p>
          <a:p>
            <a:endParaRPr lang="fr-FR" sz="2400" b="1" dirty="0">
              <a:solidFill>
                <a:schemeClr val="accent3"/>
              </a:solidFill>
              <a:latin typeface="+mn-lt"/>
            </a:endParaRPr>
          </a:p>
          <a:p>
            <a:pPr lvl="1" indent="0" eaLnBrk="0" fontAlgn="base">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en-US" sz="2400" b="1" dirty="0">
                <a:solidFill>
                  <a:srgbClr val="10253F"/>
                </a:solidFill>
                <a:latin typeface="+mn-lt"/>
                <a:ea typeface="Arial"/>
                <a:cs typeface="Arial"/>
              </a:rPr>
              <a:t>Real</a:t>
            </a:r>
            <a:r>
              <a:rPr lang="en-GB" sz="2400" b="1" dirty="0">
                <a:solidFill>
                  <a:srgbClr val="10253F"/>
                </a:solidFill>
                <a:latin typeface="+mn-lt"/>
                <a:ea typeface="Arial"/>
                <a:cs typeface="Arial"/>
              </a:rPr>
              <a:t> interpretation </a:t>
            </a:r>
            <a:r>
              <a:rPr lang="en-GB" sz="2400" dirty="0">
                <a:solidFill>
                  <a:srgbClr val="10253F"/>
                </a:solidFill>
                <a:latin typeface="+mn-lt"/>
                <a:ea typeface="Arial"/>
                <a:cs typeface="Arial"/>
              </a:rPr>
              <a:t>(after knowing what was the exact agent that caused the disease): </a:t>
            </a:r>
          </a:p>
          <a:p>
            <a:pPr marL="307975" lvl="1" indent="-307975"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GB" sz="2400" dirty="0">
                <a:solidFill>
                  <a:srgbClr val="10253F"/>
                </a:solidFill>
                <a:latin typeface="+mn-lt"/>
                <a:ea typeface="Arial"/>
                <a:cs typeface="Arial"/>
              </a:rPr>
              <a:t>Initial common exposure (co primary cases) to unique source during the funeral: either one already sick person (the teacher who served the tea) and/or smoked environment with high risk of exposure due to confined place, close relationships; then person to person transmission. </a:t>
            </a:r>
            <a:endParaRPr lang="fr-FR" sz="2400" dirty="0">
              <a:solidFill>
                <a:srgbClr val="10253F"/>
              </a:solidFill>
              <a:latin typeface="+mn-lt"/>
              <a:ea typeface="Arial"/>
              <a:cs typeface="Arial"/>
            </a:endParaRPr>
          </a:p>
          <a:p>
            <a:pPr marL="307975" lvl="1" indent="-307975"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en-GB" sz="2400" dirty="0">
              <a:solidFill>
                <a:srgbClr val="10253F"/>
              </a:solidFill>
              <a:latin typeface="+mn-lt"/>
              <a:ea typeface="Arial"/>
              <a:cs typeface="Arial"/>
            </a:endParaRPr>
          </a:p>
          <a:p>
            <a:pPr marL="307975" lvl="1" indent="-307975"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GB" sz="2400" dirty="0">
                <a:solidFill>
                  <a:srgbClr val="10253F"/>
                </a:solidFill>
                <a:latin typeface="+mn-lt"/>
                <a:ea typeface="Arial"/>
                <a:cs typeface="Arial"/>
              </a:rPr>
              <a:t>Impossible to go further because the investigation did not collect information on what happen during the funeral beside what people have eaten and drink.</a:t>
            </a:r>
            <a:endParaRPr lang="fr-FR" sz="2400" dirty="0">
              <a:solidFill>
                <a:srgbClr val="10253F"/>
              </a:solidFill>
              <a:latin typeface="+mn-lt"/>
              <a:ea typeface="Arial"/>
              <a:cs typeface="Arial"/>
            </a:endParaRPr>
          </a:p>
        </p:txBody>
      </p:sp>
    </p:spTree>
    <p:extLst>
      <p:ext uri="{BB962C8B-B14F-4D97-AF65-F5344CB8AC3E}">
        <p14:creationId xmlns:p14="http://schemas.microsoft.com/office/powerpoint/2010/main" val="3511113516"/>
      </p:ext>
    </p:extLst>
  </p:cSld>
  <p:clrMapOvr>
    <a:masterClrMapping/>
  </p:clrMapOvr>
  <p:transition spd="med"/>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Google Shape;308;p8"/>
          <p:cNvSpPr txBox="1">
            <a:spLocks noGrp="1"/>
          </p:cNvSpPr>
          <p:nvPr>
            <p:ph type="body" sz="half" idx="1"/>
          </p:nvPr>
        </p:nvSpPr>
        <p:spPr>
          <a:xfrm>
            <a:off x="422273" y="1688219"/>
            <a:ext cx="11347453" cy="1870076"/>
          </a:xfrm>
          <a:prstGeom prst="rect">
            <a:avLst/>
          </a:prstGeom>
        </p:spPr>
        <p:txBody>
          <a:bodyPr lIns="0" tIns="0" rIns="0" bIns="0">
            <a:normAutofit/>
          </a:bodyPr>
          <a:lstStyle/>
          <a:p>
            <a:pPr>
              <a:spcBef>
                <a:spcPts val="0"/>
              </a:spcBef>
              <a:defRPr sz="3200"/>
            </a:pPr>
            <a:r>
              <a:rPr lang="fr-FR" sz="3600" b="1" dirty="0"/>
              <a:t>Episode 7</a:t>
            </a:r>
            <a:r>
              <a:rPr sz="3600" b="1" dirty="0"/>
              <a:t>: </a:t>
            </a:r>
            <a:r>
              <a:rPr lang="fr-FR" sz="3600" b="1" dirty="0"/>
              <a:t>Propose control </a:t>
            </a:r>
            <a:r>
              <a:rPr lang="fr-FR" sz="3600" b="1" dirty="0" err="1"/>
              <a:t>measures</a:t>
            </a:r>
            <a:endParaRPr sz="3600" b="1" dirty="0"/>
          </a:p>
        </p:txBody>
      </p:sp>
    </p:spTree>
    <p:extLst>
      <p:ext uri="{BB962C8B-B14F-4D97-AF65-F5344CB8AC3E}">
        <p14:creationId xmlns:p14="http://schemas.microsoft.com/office/powerpoint/2010/main" val="1261228899"/>
      </p:ext>
    </p:extLst>
  </p:cSld>
  <p:clrMapOvr>
    <a:masterClrMapping/>
  </p:clrMapOvr>
  <p:transition spd="med"/>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227725" y="1199213"/>
            <a:ext cx="11542426" cy="4715615"/>
          </a:xfrm>
          <a:prstGeom prst="rect">
            <a:avLst/>
          </a:prstGeom>
        </p:spPr>
        <p:txBody>
          <a:bodyPr>
            <a:noAutofit/>
          </a:bodyPr>
          <a:lstStyle/>
          <a:p>
            <a:r>
              <a:rPr lang="en-US" b="1" dirty="0">
                <a:solidFill>
                  <a:schemeClr val="accent3"/>
                </a:solidFill>
              </a:rPr>
              <a:t>Question 7:</a:t>
            </a:r>
            <a:endParaRPr lang="fr-FR" b="1" dirty="0">
              <a:solidFill>
                <a:schemeClr val="accent3"/>
              </a:solidFill>
            </a:endParaRPr>
          </a:p>
          <a:p>
            <a:r>
              <a:rPr lang="en-US" b="1" dirty="0">
                <a:solidFill>
                  <a:schemeClr val="accent3"/>
                </a:solidFill>
              </a:rPr>
              <a:t> </a:t>
            </a:r>
            <a:endParaRPr lang="en-US" dirty="0"/>
          </a:p>
          <a:p>
            <a:r>
              <a:rPr lang="en-GB" dirty="0"/>
              <a:t>Which measures can you propose at that stage to limit the extension of the outbreak? </a:t>
            </a:r>
          </a:p>
          <a:p>
            <a:r>
              <a:rPr lang="en-GB" dirty="0"/>
              <a:t>Please list the proposed measures.</a:t>
            </a:r>
            <a:endParaRPr lang="fr-FR" dirty="0"/>
          </a:p>
          <a:p>
            <a:endParaRPr lang="fr-FR" dirty="0"/>
          </a:p>
          <a:p>
            <a:pPr lvl="0"/>
            <a:endParaRPr lang="fr-FR" dirty="0"/>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2873" y="-492443"/>
            <a:ext cx="7446908" cy="1569660"/>
          </a:xfrm>
          <a:prstGeom prst="rect">
            <a:avLst/>
          </a:prstGeom>
        </p:spPr>
        <p:txBody>
          <a:bodyPr wrap="none">
            <a:spAutoFit/>
          </a:bodyPr>
          <a:lstStyle/>
          <a:p>
            <a:pPr defTabSz="914400" hangingPunct="0">
              <a:lnSpc>
                <a:spcPct val="100000"/>
              </a:lnSpc>
            </a:pPr>
            <a:br>
              <a:rPr lang="en-GB" b="1" dirty="0">
                <a:latin typeface="Source Sans Pro Bold"/>
                <a:ea typeface="Source Sans Pro Bold"/>
                <a:cs typeface="Source Sans Pro Bold"/>
                <a:sym typeface="Source Sans Pro Bold"/>
              </a:rPr>
            </a:br>
            <a:r>
              <a:rPr lang="en-US" b="1" dirty="0">
                <a:latin typeface="Source Sans Pro Bold"/>
                <a:ea typeface="Source Sans Pro Bold"/>
                <a:cs typeface="Source Sans Pro Bold"/>
              </a:rPr>
              <a:t>Episode 7: Propose control measures</a:t>
            </a:r>
            <a:br>
              <a:rPr lang="en-US" b="1" dirty="0">
                <a:latin typeface="Source Sans Pro Bold"/>
                <a:ea typeface="Source Sans Pro Bold"/>
                <a:cs typeface="Source Sans Pro Bold"/>
              </a:rPr>
            </a:br>
            <a:endParaRPr b="1" dirty="0">
              <a:latin typeface="Source Sans Pro Bold"/>
              <a:ea typeface="Source Sans Pro Bold"/>
              <a:cs typeface="Source Sans Pro Bold"/>
              <a:sym typeface="Calibri"/>
            </a:endParaRPr>
          </a:p>
        </p:txBody>
      </p:sp>
    </p:spTree>
    <p:extLst>
      <p:ext uri="{BB962C8B-B14F-4D97-AF65-F5344CB8AC3E}">
        <p14:creationId xmlns:p14="http://schemas.microsoft.com/office/powerpoint/2010/main" val="59714296"/>
      </p:ext>
    </p:extLst>
  </p:cSld>
  <p:clrMapOvr>
    <a:masterClrMapping/>
  </p:clrMapOvr>
  <p:transition spd="med"/>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362637" y="1077217"/>
            <a:ext cx="11542426" cy="4715615"/>
          </a:xfrm>
          <a:prstGeom prst="rect">
            <a:avLst/>
          </a:prstGeom>
        </p:spPr>
        <p:txBody>
          <a:bodyPr>
            <a:noAutofit/>
          </a:bodyPr>
          <a:lstStyle/>
          <a:p>
            <a:r>
              <a:rPr lang="en-US" b="1" dirty="0">
                <a:solidFill>
                  <a:schemeClr val="accent3"/>
                </a:solidFill>
              </a:rPr>
              <a:t>Answer 7:</a:t>
            </a:r>
            <a:endParaRPr lang="fr-FR" b="1" dirty="0">
              <a:solidFill>
                <a:schemeClr val="accent3"/>
              </a:solidFill>
            </a:endParaRPr>
          </a:p>
          <a:p>
            <a:r>
              <a:rPr lang="en-US" b="1" dirty="0">
                <a:solidFill>
                  <a:schemeClr val="accent3"/>
                </a:solidFill>
              </a:rPr>
              <a:t> </a:t>
            </a:r>
            <a:endParaRPr lang="en-US" dirty="0"/>
          </a:p>
          <a:p>
            <a:r>
              <a:rPr lang="en-US" dirty="0"/>
              <a:t>Public Health Response and communication:</a:t>
            </a:r>
          </a:p>
          <a:p>
            <a:endParaRPr lang="fr-FR" dirty="0"/>
          </a:p>
          <a:p>
            <a:pPr marL="342900" indent="-342900">
              <a:lnSpc>
                <a:spcPct val="150000"/>
              </a:lnSpc>
              <a:buClr>
                <a:srgbClr val="65A000"/>
              </a:buClr>
              <a:buFont typeface="Arial" panose="020B0604020202020204" pitchFamily="34" charset="0"/>
              <a:buChar char="•"/>
            </a:pPr>
            <a:r>
              <a:rPr lang="en-US" dirty="0"/>
              <a:t>At county level</a:t>
            </a:r>
          </a:p>
          <a:p>
            <a:pPr marL="342900" indent="-342900">
              <a:lnSpc>
                <a:spcPct val="150000"/>
              </a:lnSpc>
              <a:buClr>
                <a:srgbClr val="65A000"/>
              </a:buClr>
              <a:buFont typeface="Arial" panose="020B0604020202020204" pitchFamily="34" charset="0"/>
              <a:buChar char="•"/>
            </a:pPr>
            <a:r>
              <a:rPr lang="en-US" dirty="0"/>
              <a:t>At National level: WHO support</a:t>
            </a:r>
            <a:endParaRPr lang="fr-FR" dirty="0"/>
          </a:p>
          <a:p>
            <a:endParaRPr lang="fr-FR" dirty="0"/>
          </a:p>
          <a:p>
            <a:endParaRPr lang="fr-FR" dirty="0"/>
          </a:p>
          <a:p>
            <a:pPr lvl="0"/>
            <a:endParaRPr lang="fr-FR" dirty="0"/>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2873" y="-492443"/>
            <a:ext cx="4917370" cy="1569660"/>
          </a:xfrm>
          <a:prstGeom prst="rect">
            <a:avLst/>
          </a:prstGeom>
        </p:spPr>
        <p:txBody>
          <a:bodyPr wrap="none">
            <a:spAutoFit/>
          </a:bodyPr>
          <a:lstStyle/>
          <a:p>
            <a:pPr defTabSz="914400" hangingPunct="0">
              <a:lnSpc>
                <a:spcPct val="100000"/>
              </a:lnSpc>
            </a:pPr>
            <a:br>
              <a:rPr lang="en-GB" b="1" dirty="0">
                <a:latin typeface="Source Sans Pro Bold"/>
                <a:ea typeface="Source Sans Pro Bold"/>
                <a:cs typeface="Source Sans Pro Bold"/>
                <a:sym typeface="Source Sans Pro Bold"/>
              </a:rPr>
            </a:br>
            <a:r>
              <a:rPr lang="en-US" b="1" dirty="0">
                <a:latin typeface="Source Sans Pro Bold"/>
                <a:ea typeface="Source Sans Pro Bold"/>
                <a:cs typeface="Source Sans Pro Bold"/>
              </a:rPr>
              <a:t>Episode 7: Debriefing (1)</a:t>
            </a:r>
            <a:br>
              <a:rPr lang="en-US" b="1" dirty="0">
                <a:latin typeface="Source Sans Pro Bold"/>
                <a:ea typeface="Source Sans Pro Bold"/>
                <a:cs typeface="Source Sans Pro Bold"/>
              </a:rPr>
            </a:br>
            <a:endParaRPr b="1" dirty="0">
              <a:latin typeface="Source Sans Pro Bold"/>
              <a:ea typeface="Source Sans Pro Bold"/>
              <a:cs typeface="Source Sans Pro Bold"/>
              <a:sym typeface="Calibri"/>
            </a:endParaRPr>
          </a:p>
        </p:txBody>
      </p:sp>
    </p:spTree>
    <p:extLst>
      <p:ext uri="{BB962C8B-B14F-4D97-AF65-F5344CB8AC3E}">
        <p14:creationId xmlns:p14="http://schemas.microsoft.com/office/powerpoint/2010/main" val="3929817666"/>
      </p:ext>
    </p:extLst>
  </p:cSld>
  <p:clrMapOvr>
    <a:masterClrMapping/>
  </p:clrMapOvr>
  <p:transition spd="med"/>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362637" y="1077217"/>
            <a:ext cx="11542426" cy="4715615"/>
          </a:xfrm>
          <a:prstGeom prst="rect">
            <a:avLst/>
          </a:prstGeom>
        </p:spPr>
        <p:txBody>
          <a:bodyPr>
            <a:noAutofit/>
          </a:bodyPr>
          <a:lstStyle/>
          <a:p>
            <a:pPr>
              <a:lnSpc>
                <a:spcPct val="150000"/>
              </a:lnSpc>
            </a:pPr>
            <a:r>
              <a:rPr lang="en-US" b="1" dirty="0">
                <a:solidFill>
                  <a:schemeClr val="accent3"/>
                </a:solidFill>
              </a:rPr>
              <a:t>Answer 7 (continued):</a:t>
            </a:r>
            <a:endParaRPr lang="fr-FR" b="1" dirty="0">
              <a:solidFill>
                <a:schemeClr val="accent3"/>
              </a:solidFill>
            </a:endParaRPr>
          </a:p>
          <a:p>
            <a:pPr>
              <a:lnSpc>
                <a:spcPct val="150000"/>
              </a:lnSpc>
            </a:pPr>
            <a:r>
              <a:rPr lang="en-US" b="1" dirty="0">
                <a:solidFill>
                  <a:schemeClr val="accent3"/>
                </a:solidFill>
              </a:rPr>
              <a:t> </a:t>
            </a:r>
            <a:r>
              <a:rPr lang="en-US" b="1" dirty="0"/>
              <a:t>At county level</a:t>
            </a:r>
          </a:p>
          <a:p>
            <a:pPr>
              <a:lnSpc>
                <a:spcPct val="150000"/>
              </a:lnSpc>
            </a:pPr>
            <a:endParaRPr lang="en-US" sz="1200" b="1" dirty="0"/>
          </a:p>
          <a:p>
            <a:pPr marL="457200" lvl="0" indent="-457200" eaLnBrk="0" fontAlgn="base" hangingPunct="0">
              <a:buClr>
                <a:srgbClr val="65A000"/>
              </a:buClr>
              <a:buFont typeface="+mj-lt"/>
              <a:buAutoNum type="arabicPeriod"/>
            </a:pPr>
            <a:r>
              <a:rPr lang="en-CA" dirty="0"/>
              <a:t>Active and early recognition of case: Disseminating case definition to all health facilities, organising active surveillance of participants to funeral, implement contact tracing around cases</a:t>
            </a:r>
            <a:endParaRPr lang="fr-FR" dirty="0"/>
          </a:p>
          <a:p>
            <a:pPr marL="457200" lvl="0" indent="-457200" eaLnBrk="0" fontAlgn="base" hangingPunct="0">
              <a:buClr>
                <a:srgbClr val="65A000"/>
              </a:buClr>
              <a:buFont typeface="+mj-lt"/>
              <a:buAutoNum type="arabicPeriod"/>
            </a:pPr>
            <a:r>
              <a:rPr lang="en-CA" dirty="0"/>
              <a:t>Update the patient line list with required variables in order to construct the infection chain (family ramification contact, friend contact, school and church attendances)</a:t>
            </a:r>
            <a:endParaRPr lang="fr-FR" dirty="0"/>
          </a:p>
          <a:p>
            <a:pPr marL="457200" lvl="0" indent="-457200" eaLnBrk="0" fontAlgn="base" hangingPunct="0">
              <a:buClr>
                <a:srgbClr val="65A000"/>
              </a:buClr>
              <a:buFont typeface="+mj-lt"/>
              <a:buAutoNum type="arabicPeriod"/>
            </a:pPr>
            <a:r>
              <a:rPr lang="en-CA" dirty="0"/>
              <a:t>Work with community leaders, school authority, spiritual leaders and the public: sensitization to minimize fear and panic</a:t>
            </a:r>
            <a:endParaRPr lang="fr-FR" dirty="0"/>
          </a:p>
          <a:p>
            <a:pPr>
              <a:lnSpc>
                <a:spcPct val="150000"/>
              </a:lnSpc>
            </a:pPr>
            <a:endParaRPr lang="en-US" b="1" dirty="0"/>
          </a:p>
          <a:p>
            <a:endParaRPr lang="fr-FR" dirty="0"/>
          </a:p>
          <a:p>
            <a:endParaRPr lang="fr-FR" dirty="0"/>
          </a:p>
          <a:p>
            <a:pPr lvl="0"/>
            <a:endParaRPr lang="fr-FR" dirty="0"/>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2873" y="-492443"/>
            <a:ext cx="4917370" cy="1569660"/>
          </a:xfrm>
          <a:prstGeom prst="rect">
            <a:avLst/>
          </a:prstGeom>
        </p:spPr>
        <p:txBody>
          <a:bodyPr wrap="none">
            <a:spAutoFit/>
          </a:bodyPr>
          <a:lstStyle/>
          <a:p>
            <a:pPr defTabSz="914400" hangingPunct="0">
              <a:lnSpc>
                <a:spcPct val="100000"/>
              </a:lnSpc>
            </a:pPr>
            <a:br>
              <a:rPr lang="en-GB" b="1" dirty="0">
                <a:latin typeface="Source Sans Pro Bold"/>
                <a:ea typeface="Source Sans Pro Bold"/>
                <a:cs typeface="Source Sans Pro Bold"/>
                <a:sym typeface="Source Sans Pro Bold"/>
              </a:rPr>
            </a:br>
            <a:r>
              <a:rPr lang="en-US" b="1" dirty="0">
                <a:latin typeface="Source Sans Pro Bold"/>
                <a:ea typeface="Source Sans Pro Bold"/>
                <a:cs typeface="Source Sans Pro Bold"/>
              </a:rPr>
              <a:t>Episode 7: Debriefing (2)</a:t>
            </a:r>
            <a:br>
              <a:rPr lang="en-US" b="1" dirty="0">
                <a:latin typeface="Source Sans Pro Bold"/>
                <a:ea typeface="Source Sans Pro Bold"/>
                <a:cs typeface="Source Sans Pro Bold"/>
              </a:rPr>
            </a:br>
            <a:endParaRPr b="1" dirty="0">
              <a:latin typeface="Source Sans Pro Bold"/>
              <a:ea typeface="Source Sans Pro Bold"/>
              <a:cs typeface="Source Sans Pro Bold"/>
              <a:sym typeface="Calibri"/>
            </a:endParaRPr>
          </a:p>
        </p:txBody>
      </p:sp>
    </p:spTree>
    <p:extLst>
      <p:ext uri="{BB962C8B-B14F-4D97-AF65-F5344CB8AC3E}">
        <p14:creationId xmlns:p14="http://schemas.microsoft.com/office/powerpoint/2010/main" val="1335647611"/>
      </p:ext>
    </p:extLst>
  </p:cSld>
  <p:clrMapOvr>
    <a:masterClrMapping/>
  </p:clrMapOvr>
  <p:transition spd="med"/>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362637" y="1077217"/>
            <a:ext cx="11542426" cy="4715615"/>
          </a:xfrm>
          <a:prstGeom prst="rect">
            <a:avLst/>
          </a:prstGeom>
        </p:spPr>
        <p:txBody>
          <a:bodyPr>
            <a:noAutofit/>
          </a:bodyPr>
          <a:lstStyle/>
          <a:p>
            <a:pPr>
              <a:lnSpc>
                <a:spcPct val="150000"/>
              </a:lnSpc>
            </a:pPr>
            <a:r>
              <a:rPr lang="en-US" b="1" dirty="0">
                <a:solidFill>
                  <a:schemeClr val="accent3"/>
                </a:solidFill>
              </a:rPr>
              <a:t>Answer 7 (continued):</a:t>
            </a:r>
            <a:endParaRPr lang="fr-FR" b="1" dirty="0">
              <a:solidFill>
                <a:schemeClr val="accent3"/>
              </a:solidFill>
            </a:endParaRPr>
          </a:p>
          <a:p>
            <a:pPr>
              <a:lnSpc>
                <a:spcPct val="150000"/>
              </a:lnSpc>
            </a:pPr>
            <a:r>
              <a:rPr lang="en-US" b="1" dirty="0">
                <a:solidFill>
                  <a:schemeClr val="accent3"/>
                </a:solidFill>
              </a:rPr>
              <a:t> </a:t>
            </a:r>
            <a:r>
              <a:rPr lang="en-US" b="1" dirty="0"/>
              <a:t>At county level (continued)</a:t>
            </a:r>
          </a:p>
          <a:p>
            <a:pPr>
              <a:lnSpc>
                <a:spcPct val="150000"/>
              </a:lnSpc>
            </a:pPr>
            <a:endParaRPr lang="en-US" sz="900" b="1" dirty="0"/>
          </a:p>
          <a:p>
            <a:pPr marL="457200" indent="-457200" eaLnBrk="0" fontAlgn="base" hangingPunct="0">
              <a:buClr>
                <a:srgbClr val="65A000"/>
              </a:buClr>
              <a:buFont typeface="+mj-lt"/>
              <a:buAutoNum type="arabicPeriod" startAt="4"/>
            </a:pPr>
            <a:r>
              <a:rPr lang="en-CA" dirty="0"/>
              <a:t>Involve traditional and spiritual healers in the response to:</a:t>
            </a:r>
          </a:p>
          <a:p>
            <a:pPr marL="457200" indent="-457200" eaLnBrk="0" fontAlgn="base" hangingPunct="0">
              <a:buClr>
                <a:srgbClr val="65A000"/>
              </a:buClr>
              <a:buFont typeface="Courier New" panose="02070309020205020404" pitchFamily="49" charset="0"/>
              <a:buChar char="o"/>
            </a:pPr>
            <a:r>
              <a:rPr lang="en-CA" dirty="0"/>
              <a:t>coordinate with the county health team in responding to this outbreak and,</a:t>
            </a:r>
          </a:p>
          <a:p>
            <a:pPr marL="457200" indent="-457200" eaLnBrk="0" fontAlgn="base" hangingPunct="0">
              <a:buClr>
                <a:srgbClr val="65A000"/>
              </a:buClr>
              <a:buFont typeface="Courier New" panose="02070309020205020404" pitchFamily="49" charset="0"/>
              <a:buChar char="o"/>
            </a:pPr>
            <a:r>
              <a:rPr lang="en-CA" dirty="0"/>
              <a:t>provide valuable information on uses and habits that can help identifying the source of the outbreak </a:t>
            </a:r>
          </a:p>
          <a:p>
            <a:pPr eaLnBrk="0" fontAlgn="base" hangingPunct="0">
              <a:buClr>
                <a:srgbClr val="65A000"/>
              </a:buClr>
            </a:pPr>
            <a:endParaRPr lang="fr-FR" dirty="0"/>
          </a:p>
          <a:p>
            <a:pPr marL="457200" indent="-457200" eaLnBrk="0" fontAlgn="base" hangingPunct="0">
              <a:buClr>
                <a:srgbClr val="65A000"/>
              </a:buClr>
              <a:buFont typeface="+mj-lt"/>
              <a:buAutoNum type="arabicPeriod" startAt="5"/>
            </a:pPr>
            <a:r>
              <a:rPr lang="en-CA" dirty="0"/>
              <a:t>Engage community in :</a:t>
            </a:r>
          </a:p>
          <a:p>
            <a:pPr marL="457200" indent="-457200" eaLnBrk="0" fontAlgn="base" hangingPunct="0">
              <a:buClr>
                <a:srgbClr val="65A000"/>
              </a:buClr>
              <a:buFont typeface="Courier New" panose="02070309020205020404" pitchFamily="49" charset="0"/>
              <a:buChar char="o"/>
            </a:pPr>
            <a:r>
              <a:rPr lang="en-CA" dirty="0"/>
              <a:t>active case identification (without stigma), </a:t>
            </a:r>
          </a:p>
          <a:p>
            <a:pPr marL="457200" indent="-457200" eaLnBrk="0" fontAlgn="base" hangingPunct="0">
              <a:buClr>
                <a:srgbClr val="65A000"/>
              </a:buClr>
              <a:buFont typeface="Courier New" panose="02070309020205020404" pitchFamily="49" charset="0"/>
              <a:buChar char="o"/>
            </a:pPr>
            <a:r>
              <a:rPr lang="en-CA" dirty="0"/>
              <a:t>distributing correct information on the stage of the investigation, </a:t>
            </a:r>
          </a:p>
          <a:p>
            <a:pPr marL="457200" indent="-457200" eaLnBrk="0" fontAlgn="base" hangingPunct="0">
              <a:buClr>
                <a:srgbClr val="65A000"/>
              </a:buClr>
              <a:buFont typeface="Courier New" panose="02070309020205020404" pitchFamily="49" charset="0"/>
              <a:buChar char="o"/>
            </a:pPr>
            <a:r>
              <a:rPr lang="en-CA" dirty="0"/>
              <a:t>implementing the reinforcement of hand washing as a standard precaution even without knowing the cause</a:t>
            </a:r>
            <a:endParaRPr lang="fr-FR" dirty="0"/>
          </a:p>
          <a:p>
            <a:endParaRPr lang="fr-FR" dirty="0"/>
          </a:p>
          <a:p>
            <a:endParaRPr lang="fr-FR" dirty="0"/>
          </a:p>
          <a:p>
            <a:pPr lvl="0"/>
            <a:endParaRPr lang="fr-FR" dirty="0"/>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2873" y="-492443"/>
            <a:ext cx="4917370" cy="1569660"/>
          </a:xfrm>
          <a:prstGeom prst="rect">
            <a:avLst/>
          </a:prstGeom>
        </p:spPr>
        <p:txBody>
          <a:bodyPr wrap="none">
            <a:spAutoFit/>
          </a:bodyPr>
          <a:lstStyle/>
          <a:p>
            <a:pPr defTabSz="914400" hangingPunct="0">
              <a:lnSpc>
                <a:spcPct val="100000"/>
              </a:lnSpc>
            </a:pPr>
            <a:br>
              <a:rPr lang="en-GB" b="1" dirty="0">
                <a:latin typeface="Source Sans Pro Bold"/>
                <a:ea typeface="Source Sans Pro Bold"/>
                <a:cs typeface="Source Sans Pro Bold"/>
                <a:sym typeface="Source Sans Pro Bold"/>
              </a:rPr>
            </a:br>
            <a:r>
              <a:rPr lang="en-US" b="1" dirty="0">
                <a:latin typeface="Source Sans Pro Bold"/>
                <a:ea typeface="Source Sans Pro Bold"/>
                <a:cs typeface="Source Sans Pro Bold"/>
              </a:rPr>
              <a:t>Episode 7: Debriefing (3)</a:t>
            </a:r>
            <a:br>
              <a:rPr lang="en-US" b="1" dirty="0">
                <a:latin typeface="Source Sans Pro Bold"/>
                <a:ea typeface="Source Sans Pro Bold"/>
                <a:cs typeface="Source Sans Pro Bold"/>
              </a:rPr>
            </a:br>
            <a:endParaRPr b="1" dirty="0">
              <a:latin typeface="Source Sans Pro Bold"/>
              <a:ea typeface="Source Sans Pro Bold"/>
              <a:cs typeface="Source Sans Pro Bold"/>
              <a:sym typeface="Calibri"/>
            </a:endParaRPr>
          </a:p>
        </p:txBody>
      </p:sp>
    </p:spTree>
    <p:extLst>
      <p:ext uri="{BB962C8B-B14F-4D97-AF65-F5344CB8AC3E}">
        <p14:creationId xmlns:p14="http://schemas.microsoft.com/office/powerpoint/2010/main" val="3337017368"/>
      </p:ext>
    </p:extLst>
  </p:cSld>
  <p:clrMapOvr>
    <a:masterClrMapping/>
  </p:clrMapOvr>
  <p:transition spd="med"/>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362637" y="1077217"/>
            <a:ext cx="11542426" cy="4715615"/>
          </a:xfrm>
          <a:prstGeom prst="rect">
            <a:avLst/>
          </a:prstGeom>
        </p:spPr>
        <p:txBody>
          <a:bodyPr>
            <a:noAutofit/>
          </a:bodyPr>
          <a:lstStyle/>
          <a:p>
            <a:pPr>
              <a:lnSpc>
                <a:spcPct val="150000"/>
              </a:lnSpc>
            </a:pPr>
            <a:r>
              <a:rPr lang="en-US" b="1" dirty="0">
                <a:solidFill>
                  <a:schemeClr val="accent3"/>
                </a:solidFill>
              </a:rPr>
              <a:t>Answer 7 (continued):</a:t>
            </a:r>
            <a:endParaRPr lang="fr-FR" b="1" dirty="0">
              <a:solidFill>
                <a:schemeClr val="accent3"/>
              </a:solidFill>
            </a:endParaRPr>
          </a:p>
          <a:p>
            <a:pPr>
              <a:lnSpc>
                <a:spcPct val="150000"/>
              </a:lnSpc>
            </a:pPr>
            <a:r>
              <a:rPr lang="en-US" b="1" dirty="0">
                <a:solidFill>
                  <a:schemeClr val="accent3"/>
                </a:solidFill>
              </a:rPr>
              <a:t> </a:t>
            </a:r>
            <a:r>
              <a:rPr lang="en-US" b="1" dirty="0"/>
              <a:t>At county level (continued)</a:t>
            </a:r>
          </a:p>
          <a:p>
            <a:pPr>
              <a:lnSpc>
                <a:spcPct val="150000"/>
              </a:lnSpc>
            </a:pPr>
            <a:endParaRPr lang="en-US" b="1" dirty="0"/>
          </a:p>
          <a:p>
            <a:pPr marL="457200" indent="-457200" eaLnBrk="0" fontAlgn="base" hangingPunct="0">
              <a:buClr>
                <a:srgbClr val="65A000"/>
              </a:buClr>
              <a:buFont typeface="+mj-lt"/>
              <a:buAutoNum type="arabicPeriod" startAt="6"/>
            </a:pPr>
            <a:r>
              <a:rPr lang="en-CA" dirty="0"/>
              <a:t>Provide quality care for patients in the hospital to attract new cases to seek for treatment and limit extension in the community.</a:t>
            </a:r>
          </a:p>
          <a:p>
            <a:pPr marL="457200" indent="-457200" eaLnBrk="0" fontAlgn="base" hangingPunct="0">
              <a:buClr>
                <a:srgbClr val="65A000"/>
              </a:buClr>
              <a:buFont typeface="+mj-lt"/>
              <a:buAutoNum type="arabicPeriod" startAt="6"/>
            </a:pPr>
            <a:endParaRPr lang="fr-FR" dirty="0"/>
          </a:p>
          <a:p>
            <a:pPr marL="457200" indent="-457200" eaLnBrk="0" fontAlgn="base" hangingPunct="0">
              <a:buClr>
                <a:srgbClr val="65A000"/>
              </a:buClr>
              <a:buFont typeface="+mj-lt"/>
              <a:buAutoNum type="arabicPeriod" startAt="6"/>
            </a:pPr>
            <a:r>
              <a:rPr lang="en-CA" dirty="0"/>
              <a:t>Provide proper protection of the health workers </a:t>
            </a:r>
            <a:endParaRPr lang="fr-FR" dirty="0"/>
          </a:p>
          <a:p>
            <a:pPr>
              <a:lnSpc>
                <a:spcPct val="150000"/>
              </a:lnSpc>
            </a:pPr>
            <a:endParaRPr lang="en-US" b="1" dirty="0"/>
          </a:p>
          <a:p>
            <a:endParaRPr lang="fr-FR" dirty="0"/>
          </a:p>
          <a:p>
            <a:endParaRPr lang="fr-FR" dirty="0"/>
          </a:p>
          <a:p>
            <a:pPr lvl="0"/>
            <a:endParaRPr lang="fr-FR" dirty="0"/>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2873" y="-492443"/>
            <a:ext cx="4917370" cy="1569660"/>
          </a:xfrm>
          <a:prstGeom prst="rect">
            <a:avLst/>
          </a:prstGeom>
        </p:spPr>
        <p:txBody>
          <a:bodyPr wrap="none">
            <a:spAutoFit/>
          </a:bodyPr>
          <a:lstStyle/>
          <a:p>
            <a:pPr defTabSz="914400" hangingPunct="0">
              <a:lnSpc>
                <a:spcPct val="100000"/>
              </a:lnSpc>
            </a:pPr>
            <a:br>
              <a:rPr lang="en-GB" b="1" dirty="0">
                <a:latin typeface="Source Sans Pro Bold"/>
                <a:ea typeface="Source Sans Pro Bold"/>
                <a:cs typeface="Source Sans Pro Bold"/>
                <a:sym typeface="Source Sans Pro Bold"/>
              </a:rPr>
            </a:br>
            <a:r>
              <a:rPr lang="en-US" b="1" dirty="0">
                <a:latin typeface="Source Sans Pro Bold"/>
                <a:ea typeface="Source Sans Pro Bold"/>
                <a:cs typeface="Source Sans Pro Bold"/>
              </a:rPr>
              <a:t>Episode 7: Debriefing (4)</a:t>
            </a:r>
            <a:br>
              <a:rPr lang="en-US" b="1" dirty="0">
                <a:latin typeface="Source Sans Pro Bold"/>
                <a:ea typeface="Source Sans Pro Bold"/>
                <a:cs typeface="Source Sans Pro Bold"/>
              </a:rPr>
            </a:br>
            <a:endParaRPr b="1" dirty="0">
              <a:latin typeface="Source Sans Pro Bold"/>
              <a:ea typeface="Source Sans Pro Bold"/>
              <a:cs typeface="Source Sans Pro Bold"/>
              <a:sym typeface="Calibri"/>
            </a:endParaRPr>
          </a:p>
        </p:txBody>
      </p:sp>
    </p:spTree>
    <p:extLst>
      <p:ext uri="{BB962C8B-B14F-4D97-AF65-F5344CB8AC3E}">
        <p14:creationId xmlns:p14="http://schemas.microsoft.com/office/powerpoint/2010/main" val="198442699"/>
      </p:ext>
    </p:extLst>
  </p:cSld>
  <p:clrMapOvr>
    <a:masterClrMapping/>
  </p:clrMapOvr>
  <p:transition spd="med"/>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362637" y="1077217"/>
            <a:ext cx="11542426" cy="4715615"/>
          </a:xfrm>
          <a:prstGeom prst="rect">
            <a:avLst/>
          </a:prstGeom>
        </p:spPr>
        <p:txBody>
          <a:bodyPr>
            <a:noAutofit/>
          </a:bodyPr>
          <a:lstStyle/>
          <a:p>
            <a:pPr>
              <a:lnSpc>
                <a:spcPct val="150000"/>
              </a:lnSpc>
            </a:pPr>
            <a:r>
              <a:rPr lang="en-US" b="1" dirty="0">
                <a:solidFill>
                  <a:schemeClr val="accent3"/>
                </a:solidFill>
              </a:rPr>
              <a:t>Answer 7 (continued):</a:t>
            </a:r>
            <a:endParaRPr lang="fr-FR" b="1" dirty="0">
              <a:solidFill>
                <a:schemeClr val="accent3"/>
              </a:solidFill>
            </a:endParaRPr>
          </a:p>
          <a:p>
            <a:pPr>
              <a:lnSpc>
                <a:spcPct val="150000"/>
              </a:lnSpc>
            </a:pPr>
            <a:r>
              <a:rPr lang="en-US" b="1" dirty="0"/>
              <a:t>At National level: WHO support</a:t>
            </a:r>
            <a:endParaRPr lang="fr-FR" b="1" dirty="0"/>
          </a:p>
          <a:p>
            <a:pPr marL="457200" lvl="0" indent="-457200" eaLnBrk="0" fontAlgn="base" hangingPunct="0">
              <a:lnSpc>
                <a:spcPct val="100000"/>
              </a:lnSpc>
              <a:buClr>
                <a:srgbClr val="65A000"/>
              </a:buClr>
              <a:buFont typeface="Arial" panose="020B0604020202020204" pitchFamily="34" charset="0"/>
              <a:buChar char="•"/>
            </a:pPr>
            <a:r>
              <a:rPr lang="en-US" dirty="0"/>
              <a:t>National team to disseminate laboratory results in timely manner</a:t>
            </a:r>
            <a:endParaRPr lang="fr-FR" dirty="0"/>
          </a:p>
          <a:p>
            <a:pPr marL="457200" lvl="0" indent="-457200" eaLnBrk="0" fontAlgn="base" hangingPunct="0">
              <a:lnSpc>
                <a:spcPct val="100000"/>
              </a:lnSpc>
              <a:buClr>
                <a:srgbClr val="65A000"/>
              </a:buClr>
              <a:buFont typeface="Arial" panose="020B0604020202020204" pitchFamily="34" charset="0"/>
              <a:buChar char="•"/>
            </a:pPr>
            <a:r>
              <a:rPr lang="en-US" dirty="0"/>
              <a:t>Provide motivational package for contact tracers and active case finders</a:t>
            </a:r>
            <a:endParaRPr lang="fr-FR" dirty="0"/>
          </a:p>
          <a:p>
            <a:pPr marL="457200" lvl="0" indent="-457200" eaLnBrk="0" fontAlgn="base" hangingPunct="0">
              <a:lnSpc>
                <a:spcPct val="100000"/>
              </a:lnSpc>
              <a:buClr>
                <a:srgbClr val="65A000"/>
              </a:buClr>
              <a:buFont typeface="Arial" panose="020B0604020202020204" pitchFamily="34" charset="0"/>
              <a:buChar char="•"/>
            </a:pPr>
            <a:r>
              <a:rPr lang="en-US" dirty="0"/>
              <a:t>Conduct press briefing to update media houses and ensure consistent messages to minimize fear and panic.</a:t>
            </a:r>
            <a:endParaRPr lang="fr-FR" dirty="0"/>
          </a:p>
          <a:p>
            <a:pPr marL="457200" lvl="0" indent="-457200" eaLnBrk="0" fontAlgn="base" hangingPunct="0">
              <a:lnSpc>
                <a:spcPct val="100000"/>
              </a:lnSpc>
              <a:buClr>
                <a:srgbClr val="65A000"/>
              </a:buClr>
              <a:buFont typeface="Arial" panose="020B0604020202020204" pitchFamily="34" charset="0"/>
              <a:buChar char="•"/>
            </a:pPr>
            <a:r>
              <a:rPr lang="en-US" dirty="0"/>
              <a:t>Continue to provide technical, operational, and logistical support for the on-going response in the affected Counties.</a:t>
            </a:r>
            <a:endParaRPr lang="fr-FR" dirty="0"/>
          </a:p>
          <a:p>
            <a:pPr marL="457200" lvl="0" indent="-457200" eaLnBrk="0" fontAlgn="base" hangingPunct="0">
              <a:lnSpc>
                <a:spcPct val="100000"/>
              </a:lnSpc>
              <a:buClr>
                <a:srgbClr val="65A000"/>
              </a:buClr>
              <a:buFont typeface="Arial" panose="020B0604020202020204" pitchFamily="34" charset="0"/>
              <a:buChar char="•"/>
            </a:pPr>
            <a:r>
              <a:rPr lang="en-US" dirty="0"/>
              <a:t>Conduct autopsy on the remaining corpses in Monrovia.</a:t>
            </a:r>
            <a:endParaRPr lang="fr-FR" dirty="0"/>
          </a:p>
          <a:p>
            <a:pPr marL="457200" lvl="0" indent="-457200" eaLnBrk="0" fontAlgn="base" hangingPunct="0">
              <a:lnSpc>
                <a:spcPct val="100000"/>
              </a:lnSpc>
              <a:buClr>
                <a:srgbClr val="65A000"/>
              </a:buClr>
              <a:buFont typeface="Arial" panose="020B0604020202020204" pitchFamily="34" charset="0"/>
              <a:buChar char="•"/>
            </a:pPr>
            <a:r>
              <a:rPr lang="en-US" dirty="0"/>
              <a:t>Work with counties to review and validate contact and attendees</a:t>
            </a:r>
            <a:endParaRPr lang="fr-FR" dirty="0"/>
          </a:p>
          <a:p>
            <a:pPr marL="457200" lvl="0" indent="-457200" eaLnBrk="0" fontAlgn="base" hangingPunct="0">
              <a:lnSpc>
                <a:spcPct val="100000"/>
              </a:lnSpc>
              <a:buClr>
                <a:srgbClr val="65A000"/>
              </a:buClr>
              <a:buFont typeface="Arial" panose="020B0604020202020204" pitchFamily="34" charset="0"/>
              <a:buChar char="•"/>
            </a:pPr>
            <a:r>
              <a:rPr lang="en-US" dirty="0"/>
              <a:t>Follow up on aliquots results.</a:t>
            </a:r>
            <a:endParaRPr lang="fr-FR" dirty="0"/>
          </a:p>
          <a:p>
            <a:endParaRPr lang="fr-FR" dirty="0"/>
          </a:p>
          <a:p>
            <a:endParaRPr lang="fr-FR" dirty="0"/>
          </a:p>
          <a:p>
            <a:pPr lvl="0"/>
            <a:endParaRPr lang="fr-FR" dirty="0"/>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2873" y="-492443"/>
            <a:ext cx="4917370" cy="1569660"/>
          </a:xfrm>
          <a:prstGeom prst="rect">
            <a:avLst/>
          </a:prstGeom>
        </p:spPr>
        <p:txBody>
          <a:bodyPr wrap="none">
            <a:spAutoFit/>
          </a:bodyPr>
          <a:lstStyle/>
          <a:p>
            <a:pPr defTabSz="914400" hangingPunct="0">
              <a:lnSpc>
                <a:spcPct val="100000"/>
              </a:lnSpc>
            </a:pPr>
            <a:br>
              <a:rPr lang="en-GB" b="1" dirty="0">
                <a:latin typeface="Source Sans Pro Bold"/>
                <a:ea typeface="Source Sans Pro Bold"/>
                <a:cs typeface="Source Sans Pro Bold"/>
                <a:sym typeface="Source Sans Pro Bold"/>
              </a:rPr>
            </a:br>
            <a:r>
              <a:rPr lang="en-US" b="1" dirty="0">
                <a:latin typeface="Source Sans Pro Bold"/>
                <a:ea typeface="Source Sans Pro Bold"/>
                <a:cs typeface="Source Sans Pro Bold"/>
              </a:rPr>
              <a:t>Episode 7: Debriefing (4)</a:t>
            </a:r>
            <a:br>
              <a:rPr lang="en-US" b="1" dirty="0">
                <a:latin typeface="Source Sans Pro Bold"/>
                <a:ea typeface="Source Sans Pro Bold"/>
                <a:cs typeface="Source Sans Pro Bold"/>
              </a:rPr>
            </a:br>
            <a:endParaRPr b="1" dirty="0">
              <a:latin typeface="Source Sans Pro Bold"/>
              <a:ea typeface="Source Sans Pro Bold"/>
              <a:cs typeface="Source Sans Pro Bold"/>
              <a:sym typeface="Calibri"/>
            </a:endParaRPr>
          </a:p>
        </p:txBody>
      </p:sp>
    </p:spTree>
    <p:extLst>
      <p:ext uri="{BB962C8B-B14F-4D97-AF65-F5344CB8AC3E}">
        <p14:creationId xmlns:p14="http://schemas.microsoft.com/office/powerpoint/2010/main" val="3552096608"/>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object 11"/>
          <p:cNvSpPr txBox="1">
            <a:spLocks noGrp="1"/>
          </p:cNvSpPr>
          <p:nvPr>
            <p:ph type="title"/>
          </p:nvPr>
        </p:nvSpPr>
        <p:spPr>
          <a:xfrm>
            <a:off x="224561" y="172123"/>
            <a:ext cx="5261839" cy="902641"/>
          </a:xfrm>
          <a:prstGeom prst="rect">
            <a:avLst/>
          </a:prstGeom>
        </p:spPr>
        <p:txBody>
          <a:bodyPr vert="horz" wrap="square" lIns="0" tIns="16087" rIns="0" bIns="0" numCol="1" rtlCol="0" anchor="ctr" anchorCtr="0" compatLnSpc="1">
            <a:prstTxWarp prst="textNoShape">
              <a:avLst/>
            </a:prstTxWarp>
            <a:spAutoFit/>
          </a:bodyPr>
          <a:lstStyle/>
          <a:p>
            <a:pPr marL="16933">
              <a:spcBef>
                <a:spcPts val="127"/>
              </a:spcBef>
            </a:pPr>
            <a:r>
              <a:rPr lang="en-US" b="1" dirty="0"/>
              <a:t>Episode 1- Step 1</a:t>
            </a:r>
            <a:br>
              <a:rPr lang="fr-FR" b="1" dirty="0"/>
            </a:br>
            <a:endParaRPr b="1" dirty="0">
              <a:solidFill>
                <a:schemeClr val="bg1"/>
              </a:solidFill>
              <a:latin typeface="Source Sans Pro"/>
              <a:ea typeface="+mj-ea"/>
              <a:cs typeface="+mj-cs"/>
              <a:sym typeface="Calibri"/>
            </a:endParaRPr>
          </a:p>
        </p:txBody>
      </p:sp>
      <p:sp>
        <p:nvSpPr>
          <p:cNvPr id="7" name="object 3"/>
          <p:cNvSpPr txBox="1"/>
          <p:nvPr/>
        </p:nvSpPr>
        <p:spPr>
          <a:xfrm>
            <a:off x="325242" y="1325407"/>
            <a:ext cx="11436431" cy="4439677"/>
          </a:xfrm>
          <a:prstGeom prst="rect">
            <a:avLst/>
          </a:prstGeom>
        </p:spPr>
        <p:txBody>
          <a:bodyPr vert="horz" wrap="square" lIns="0" tIns="17780" rIns="0" bIns="0" rtlCol="0">
            <a:spAutoFit/>
          </a:bodyPr>
          <a:lstStyle>
            <a:defPPr>
              <a:defRPr lang="en-US"/>
            </a:defPPr>
            <a:lvl1pPr marL="16086" marR="6773" indent="-458035">
              <a:spcBef>
                <a:spcPts val="140"/>
              </a:spcBef>
              <a:buClr>
                <a:schemeClr val="tx2">
                  <a:lumMod val="50000"/>
                </a:schemeClr>
              </a:buClr>
              <a:buFont typeface="Arial" panose="020B0604020202020204" pitchFamily="34" charset="0"/>
              <a:buChar char="•"/>
              <a:tabLst>
                <a:tab pos="474121" algn="l"/>
                <a:tab pos="474968" algn="l"/>
              </a:tabLst>
              <a:defRPr sz="2400">
                <a:solidFill>
                  <a:schemeClr val="tx2">
                    <a:lumMod val="50000"/>
                  </a:schemeClr>
                </a:solidFill>
                <a:latin typeface="Arial" pitchFamily="34" charset="0"/>
                <a:cs typeface="Arial" pitchFamily="34" charset="0"/>
              </a:defRPr>
            </a:lvl1pPr>
          </a:lstStyle>
          <a:p>
            <a:pPr marL="307975" marR="0" indent="-307975" hangingPunct="0">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en-US" kern="0" dirty="0">
                <a:solidFill>
                  <a:srgbClr val="000000"/>
                </a:solidFill>
                <a:latin typeface="Source Sans Pro"/>
                <a:ea typeface="Arial"/>
                <a:cs typeface="Arial"/>
              </a:rPr>
              <a:t>You receive the call from your colleague working in the district of Delamare in the north of the country.</a:t>
            </a:r>
            <a:endParaRPr lang="en-US" sz="1600" kern="0" dirty="0">
              <a:solidFill>
                <a:srgbClr val="000000"/>
              </a:solidFill>
              <a:latin typeface="Source Sans Pro"/>
              <a:ea typeface="Arial"/>
              <a:cs typeface="Arial"/>
            </a:endParaRPr>
          </a:p>
          <a:p>
            <a:pPr marL="307975" marR="0" indent="-307975">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en-US" dirty="0">
                <a:solidFill>
                  <a:srgbClr val="000000"/>
                </a:solidFill>
                <a:latin typeface="Source Sans Pro"/>
                <a:ea typeface="Arial"/>
                <a:cs typeface="Arial"/>
              </a:rPr>
              <a:t>He wants to alert you about an abnormal situation:  </a:t>
            </a:r>
            <a:endParaRPr lang="fr-FR" dirty="0">
              <a:solidFill>
                <a:srgbClr val="000000"/>
              </a:solidFill>
              <a:latin typeface="Source Sans Pro"/>
              <a:ea typeface="Arial"/>
              <a:cs typeface="Arial"/>
            </a:endParaRPr>
          </a:p>
          <a:p>
            <a:pPr marL="326814" lvl="1" indent="-342900">
              <a:spcBef>
                <a:spcPts val="500"/>
              </a:spcBef>
              <a:buClr>
                <a:srgbClr val="65A000"/>
              </a:buClr>
              <a:buSzPct val="100000"/>
              <a:buFont typeface="Courier New" panose="02070309020205020404" pitchFamily="49" charset="0"/>
              <a:buChar char="o"/>
              <a:defRPr sz="2400">
                <a:solidFill>
                  <a:srgbClr val="10253F"/>
                </a:solidFill>
                <a:latin typeface="Source Sans Pro Regular"/>
                <a:ea typeface="Source Sans Pro Regular"/>
                <a:cs typeface="Source Sans Pro Regular"/>
                <a:sym typeface="Source Sans Pro Regular"/>
              </a:defRPr>
            </a:pPr>
            <a:r>
              <a:rPr lang="en-US" sz="2000" dirty="0">
                <a:solidFill>
                  <a:srgbClr val="000000"/>
                </a:solidFill>
                <a:latin typeface="Source Sans Pro"/>
                <a:ea typeface="Arial"/>
                <a:cs typeface="Arial"/>
              </a:rPr>
              <a:t>The situation is worrisome: A total of 8 deaths have been reported at the district hospital of </a:t>
            </a:r>
            <a:r>
              <a:rPr lang="en-US" sz="2000" dirty="0" err="1">
                <a:solidFill>
                  <a:srgbClr val="000000"/>
                </a:solidFill>
                <a:latin typeface="Source Sans Pro"/>
                <a:ea typeface="Arial"/>
                <a:cs typeface="Arial"/>
              </a:rPr>
              <a:t>Bluetown</a:t>
            </a:r>
            <a:r>
              <a:rPr lang="en-US" sz="2000" dirty="0">
                <a:solidFill>
                  <a:srgbClr val="000000"/>
                </a:solidFill>
                <a:latin typeface="Source Sans Pro"/>
                <a:ea typeface="Arial"/>
                <a:cs typeface="Arial"/>
              </a:rPr>
              <a:t> since yesterday evening. </a:t>
            </a:r>
            <a:endParaRPr lang="fr-FR" sz="2000" dirty="0">
              <a:solidFill>
                <a:srgbClr val="000000"/>
              </a:solidFill>
              <a:latin typeface="Source Sans Pro"/>
              <a:ea typeface="Arial"/>
              <a:cs typeface="Arial"/>
            </a:endParaRPr>
          </a:p>
          <a:p>
            <a:pPr marL="326814" lvl="1" indent="-342900">
              <a:spcBef>
                <a:spcPts val="500"/>
              </a:spcBef>
              <a:buClr>
                <a:srgbClr val="65A000"/>
              </a:buClr>
              <a:buSzPct val="100000"/>
              <a:buFont typeface="Courier New" panose="02070309020205020404" pitchFamily="49" charset="0"/>
              <a:buChar char="o"/>
              <a:defRPr sz="2400">
                <a:solidFill>
                  <a:srgbClr val="10253F"/>
                </a:solidFill>
                <a:latin typeface="Source Sans Pro Regular"/>
                <a:ea typeface="Source Sans Pro Regular"/>
                <a:cs typeface="Source Sans Pro Regular"/>
                <a:sym typeface="Source Sans Pro Regular"/>
              </a:defRPr>
            </a:pPr>
            <a:r>
              <a:rPr lang="en-US" sz="2000" dirty="0">
                <a:solidFill>
                  <a:srgbClr val="000000"/>
                </a:solidFill>
                <a:latin typeface="Source Sans Pro"/>
                <a:ea typeface="Arial"/>
                <a:cs typeface="Arial"/>
              </a:rPr>
              <a:t>More patients presenting with the same symptoms are under treatment in the hospital.</a:t>
            </a:r>
            <a:endParaRPr lang="fr-FR" sz="2000" dirty="0">
              <a:solidFill>
                <a:srgbClr val="000000"/>
              </a:solidFill>
              <a:latin typeface="Source Sans Pro"/>
              <a:ea typeface="Arial"/>
              <a:cs typeface="Arial"/>
            </a:endParaRPr>
          </a:p>
          <a:p>
            <a:pPr marL="326814" lvl="1" indent="-342900">
              <a:spcBef>
                <a:spcPts val="500"/>
              </a:spcBef>
              <a:buClr>
                <a:srgbClr val="65A000"/>
              </a:buClr>
              <a:buSzPct val="100000"/>
              <a:buFont typeface="Courier New" panose="02070309020205020404" pitchFamily="49" charset="0"/>
              <a:buChar char="o"/>
              <a:defRPr sz="2400">
                <a:solidFill>
                  <a:srgbClr val="10253F"/>
                </a:solidFill>
                <a:latin typeface="Source Sans Pro Regular"/>
                <a:ea typeface="Source Sans Pro Regular"/>
                <a:cs typeface="Source Sans Pro Regular"/>
                <a:sym typeface="Source Sans Pro Regular"/>
              </a:defRPr>
            </a:pPr>
            <a:r>
              <a:rPr lang="en-US" sz="2000" dirty="0">
                <a:solidFill>
                  <a:srgbClr val="000000"/>
                </a:solidFill>
                <a:latin typeface="Source Sans Pro"/>
                <a:ea typeface="Arial"/>
                <a:cs typeface="Arial"/>
              </a:rPr>
              <a:t>At this time, the doctors do not know what it is. </a:t>
            </a:r>
            <a:endParaRPr lang="fr-FR" sz="2000" dirty="0">
              <a:solidFill>
                <a:srgbClr val="000000"/>
              </a:solidFill>
              <a:latin typeface="Source Sans Pro"/>
              <a:ea typeface="Arial"/>
              <a:cs typeface="Arial"/>
            </a:endParaRPr>
          </a:p>
          <a:p>
            <a:pPr marL="326814" lvl="1" indent="-342900">
              <a:spcBef>
                <a:spcPts val="500"/>
              </a:spcBef>
              <a:buClr>
                <a:srgbClr val="65A000"/>
              </a:buClr>
              <a:buSzPct val="100000"/>
              <a:buFont typeface="Courier New" panose="02070309020205020404" pitchFamily="49" charset="0"/>
              <a:buChar char="o"/>
              <a:defRPr sz="2400">
                <a:solidFill>
                  <a:srgbClr val="10253F"/>
                </a:solidFill>
                <a:latin typeface="Source Sans Pro Regular"/>
                <a:ea typeface="Source Sans Pro Regular"/>
                <a:cs typeface="Source Sans Pro Regular"/>
                <a:sym typeface="Source Sans Pro Regular"/>
              </a:defRPr>
            </a:pPr>
            <a:r>
              <a:rPr lang="en-US" sz="2000" dirty="0">
                <a:solidFill>
                  <a:srgbClr val="000000"/>
                </a:solidFill>
                <a:latin typeface="Source Sans Pro"/>
                <a:ea typeface="Arial"/>
                <a:cs typeface="Arial"/>
              </a:rPr>
              <a:t>Some patients arrived and died on arrival, others arrived OK and died afterwards. They seem to be confused and are complaining about abdominal pain. Some are vomiting.</a:t>
            </a:r>
            <a:endParaRPr lang="fr-FR" sz="2000" dirty="0">
              <a:solidFill>
                <a:srgbClr val="000000"/>
              </a:solidFill>
              <a:latin typeface="Source Sans Pro"/>
              <a:ea typeface="Arial"/>
              <a:cs typeface="Arial"/>
            </a:endParaRPr>
          </a:p>
          <a:p>
            <a:pPr marL="326814" lvl="1" indent="-342900">
              <a:spcBef>
                <a:spcPts val="500"/>
              </a:spcBef>
              <a:buClr>
                <a:srgbClr val="65A000"/>
              </a:buClr>
              <a:buSzPct val="100000"/>
              <a:buFont typeface="Courier New" panose="02070309020205020404" pitchFamily="49" charset="0"/>
              <a:buChar char="o"/>
              <a:defRPr sz="2400">
                <a:solidFill>
                  <a:srgbClr val="10253F"/>
                </a:solidFill>
                <a:latin typeface="Source Sans Pro Regular"/>
                <a:ea typeface="Source Sans Pro Regular"/>
                <a:cs typeface="Source Sans Pro Regular"/>
                <a:sym typeface="Source Sans Pro Regular"/>
              </a:defRPr>
            </a:pPr>
            <a:r>
              <a:rPr lang="en-US" sz="2000" dirty="0">
                <a:solidFill>
                  <a:srgbClr val="000000"/>
                </a:solidFill>
                <a:latin typeface="Source Sans Pro"/>
                <a:ea typeface="Arial"/>
                <a:cs typeface="Arial"/>
              </a:rPr>
              <a:t>The majority of them participated in a funeral ceremony of a religious leader last Friday night. </a:t>
            </a:r>
            <a:endParaRPr lang="fr-FR" sz="2000" dirty="0">
              <a:solidFill>
                <a:srgbClr val="000000"/>
              </a:solidFill>
              <a:latin typeface="Source Sans Pro"/>
              <a:ea typeface="Arial"/>
              <a:cs typeface="Arial"/>
            </a:endParaRPr>
          </a:p>
          <a:p>
            <a:pPr marL="326814" lvl="1" indent="-342900">
              <a:spcBef>
                <a:spcPts val="500"/>
              </a:spcBef>
              <a:buClr>
                <a:srgbClr val="65A000"/>
              </a:buClr>
              <a:buSzPct val="100000"/>
              <a:buFont typeface="Courier New" panose="02070309020205020404" pitchFamily="49" charset="0"/>
              <a:buChar char="o"/>
              <a:defRPr sz="2400">
                <a:solidFill>
                  <a:srgbClr val="10253F"/>
                </a:solidFill>
                <a:latin typeface="Source Sans Pro Regular"/>
                <a:ea typeface="Source Sans Pro Regular"/>
                <a:cs typeface="Source Sans Pro Regular"/>
                <a:sym typeface="Source Sans Pro Regular"/>
              </a:defRPr>
            </a:pPr>
            <a:r>
              <a:rPr lang="en-US" sz="2000" dirty="0">
                <a:solidFill>
                  <a:srgbClr val="000000"/>
                </a:solidFill>
                <a:latin typeface="Source Sans Pro"/>
                <a:ea typeface="Arial"/>
                <a:cs typeface="Arial"/>
              </a:rPr>
              <a:t>Everybody here is afraid of Ebola and the panic is spreading in the community. </a:t>
            </a:r>
            <a:endParaRPr lang="fr-FR" sz="2000" dirty="0">
              <a:solidFill>
                <a:srgbClr val="000000"/>
              </a:solidFill>
              <a:latin typeface="Source Sans Pro"/>
              <a:ea typeface="Arial"/>
              <a:cs typeface="Arial"/>
            </a:endParaRPr>
          </a:p>
          <a:p>
            <a:pPr marL="0" marR="0" indent="0" hangingPunct="0">
              <a:spcBef>
                <a:spcPts val="500"/>
              </a:spcBef>
              <a:buClr>
                <a:srgbClr val="65A000"/>
              </a:buClr>
              <a:buSzPct val="100000"/>
              <a:buNone/>
              <a:tabLst/>
              <a:defRPr sz="2400">
                <a:solidFill>
                  <a:srgbClr val="10253F"/>
                </a:solidFill>
                <a:latin typeface="Source Sans Pro Regular"/>
                <a:ea typeface="Source Sans Pro Regular"/>
                <a:cs typeface="Source Sans Pro Regular"/>
                <a:sym typeface="Source Sans Pro Regular"/>
              </a:defRPr>
            </a:pPr>
            <a:endParaRPr sz="2200" kern="0" dirty="0">
              <a:solidFill>
                <a:srgbClr val="000000"/>
              </a:solidFill>
              <a:latin typeface="Source Sans Pro"/>
              <a:ea typeface="Arial"/>
              <a:cs typeface="Arial"/>
              <a:sym typeface="Source Sans Pro Regular"/>
            </a:endParaRPr>
          </a:p>
        </p:txBody>
      </p:sp>
      <p:sp>
        <p:nvSpPr>
          <p:cNvPr id="9" name="object 2"/>
          <p:cNvSpPr txBox="1">
            <a:spLocks/>
          </p:cNvSpPr>
          <p:nvPr/>
        </p:nvSpPr>
        <p:spPr>
          <a:xfrm>
            <a:off x="123976" y="810645"/>
            <a:ext cx="7447256" cy="4083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vert="horz" wrap="square" lIns="0" tIns="20320" rIns="0" bIns="0" numCol="1" rtlCol="0" anchor="ctr" anchorCtr="0" compatLnSpc="1">
            <a:prstTxWarp prst="textNoShape">
              <a:avLst/>
            </a:prstTxWarp>
            <a:sp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marL="16933">
              <a:spcBef>
                <a:spcPts val="160"/>
              </a:spcBef>
            </a:pPr>
            <a:r>
              <a:rPr lang="en-US" sz="2800" b="1" kern="0" dirty="0">
                <a:solidFill>
                  <a:srgbClr val="9B1E1A"/>
                </a:solidFill>
                <a:latin typeface="Source Sans Pro"/>
                <a:ea typeface="+mj-ea"/>
                <a:cs typeface="Calibri"/>
              </a:rPr>
              <a:t>Tuesday April 25th, 9.00 AM.</a:t>
            </a:r>
            <a:endParaRPr lang="fr-FR" sz="2800" b="1" kern="0" dirty="0">
              <a:solidFill>
                <a:srgbClr val="9B1E1A"/>
              </a:solidFill>
              <a:latin typeface="Source Sans Pro"/>
              <a:ea typeface="+mj-ea"/>
              <a:cs typeface="Calibri"/>
            </a:endParaRPr>
          </a:p>
        </p:txBody>
      </p:sp>
    </p:spTree>
    <p:extLst>
      <p:ext uri="{BB962C8B-B14F-4D97-AF65-F5344CB8AC3E}">
        <p14:creationId xmlns:p14="http://schemas.microsoft.com/office/powerpoint/2010/main" val="4229920305"/>
      </p:ext>
    </p:extLst>
  </p:cSld>
  <p:clrMapOvr>
    <a:masterClrMapping/>
  </p:clrMapOvr>
  <p:transition spd="med"/>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Google Shape;308;p8"/>
          <p:cNvSpPr txBox="1">
            <a:spLocks noGrp="1"/>
          </p:cNvSpPr>
          <p:nvPr>
            <p:ph type="body" sz="half" idx="1"/>
          </p:nvPr>
        </p:nvSpPr>
        <p:spPr>
          <a:xfrm>
            <a:off x="422273" y="1688219"/>
            <a:ext cx="11347453" cy="1870076"/>
          </a:xfrm>
          <a:prstGeom prst="rect">
            <a:avLst/>
          </a:prstGeom>
        </p:spPr>
        <p:txBody>
          <a:bodyPr lIns="0" tIns="0" rIns="0" bIns="0">
            <a:normAutofit/>
          </a:bodyPr>
          <a:lstStyle/>
          <a:p>
            <a:pPr>
              <a:spcBef>
                <a:spcPts val="0"/>
              </a:spcBef>
              <a:defRPr sz="3200"/>
            </a:pPr>
            <a:r>
              <a:rPr lang="fr-FR" sz="3600" b="1" dirty="0"/>
              <a:t>Episode 8</a:t>
            </a:r>
            <a:r>
              <a:rPr sz="3600" b="1" dirty="0"/>
              <a:t>: </a:t>
            </a:r>
            <a:r>
              <a:rPr lang="fr-FR" sz="3600" b="1" dirty="0" err="1"/>
              <a:t>Reassess</a:t>
            </a:r>
            <a:r>
              <a:rPr lang="fr-FR" sz="3600" b="1" dirty="0"/>
              <a:t> the </a:t>
            </a:r>
            <a:r>
              <a:rPr lang="fr-FR" sz="3600" b="1" dirty="0" err="1"/>
              <a:t>outbreak</a:t>
            </a:r>
            <a:endParaRPr sz="3600" b="1" dirty="0"/>
          </a:p>
        </p:txBody>
      </p:sp>
    </p:spTree>
    <p:extLst>
      <p:ext uri="{BB962C8B-B14F-4D97-AF65-F5344CB8AC3E}">
        <p14:creationId xmlns:p14="http://schemas.microsoft.com/office/powerpoint/2010/main" val="1314525373"/>
      </p:ext>
    </p:extLst>
  </p:cSld>
  <p:clrMapOvr>
    <a:masterClrMapping/>
  </p:clrMapOvr>
  <p:transition spd="med"/>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227725" y="1199213"/>
            <a:ext cx="11542426" cy="4715615"/>
          </a:xfrm>
          <a:prstGeom prst="rect">
            <a:avLst/>
          </a:prstGeom>
        </p:spPr>
        <p:txBody>
          <a:bodyPr>
            <a:noAutofit/>
          </a:bodyPr>
          <a:lstStyle/>
          <a:p>
            <a:r>
              <a:rPr lang="en-US" sz="2800" b="1" dirty="0">
                <a:solidFill>
                  <a:schemeClr val="accent3"/>
                </a:solidFill>
              </a:rPr>
              <a:t>Question 8:</a:t>
            </a:r>
            <a:endParaRPr lang="fr-FR" sz="2800" b="1" dirty="0">
              <a:solidFill>
                <a:schemeClr val="accent3"/>
              </a:solidFill>
            </a:endParaRPr>
          </a:p>
          <a:p>
            <a:r>
              <a:rPr lang="en-US" b="1" dirty="0">
                <a:solidFill>
                  <a:schemeClr val="accent3"/>
                </a:solidFill>
              </a:rPr>
              <a:t> </a:t>
            </a:r>
            <a:endParaRPr lang="en-US" dirty="0"/>
          </a:p>
          <a:p>
            <a:r>
              <a:rPr lang="en-US" dirty="0"/>
              <a:t>Why reassess the outbreak and adapt control measures?</a:t>
            </a:r>
            <a:endParaRPr lang="fr-FR" dirty="0"/>
          </a:p>
          <a:p>
            <a:endParaRPr lang="fr-FR" dirty="0"/>
          </a:p>
          <a:p>
            <a:pPr lvl="0"/>
            <a:endParaRPr lang="fr-FR" dirty="0"/>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2873" y="-492443"/>
            <a:ext cx="6738381" cy="1569660"/>
          </a:xfrm>
          <a:prstGeom prst="rect">
            <a:avLst/>
          </a:prstGeom>
        </p:spPr>
        <p:txBody>
          <a:bodyPr wrap="none">
            <a:spAutoFit/>
          </a:bodyPr>
          <a:lstStyle/>
          <a:p>
            <a:pPr defTabSz="914400" hangingPunct="0">
              <a:lnSpc>
                <a:spcPct val="100000"/>
              </a:lnSpc>
            </a:pPr>
            <a:br>
              <a:rPr lang="en-GB" b="1" dirty="0">
                <a:latin typeface="Source Sans Pro Bold"/>
                <a:ea typeface="Source Sans Pro Bold"/>
                <a:cs typeface="Source Sans Pro Bold"/>
                <a:sym typeface="Source Sans Pro Bold"/>
              </a:rPr>
            </a:br>
            <a:r>
              <a:rPr lang="en-US" b="1" dirty="0">
                <a:latin typeface="Source Sans Pro Bold"/>
                <a:ea typeface="Source Sans Pro Bold"/>
                <a:cs typeface="Source Sans Pro Bold"/>
              </a:rPr>
              <a:t>Episode 8: Reassess the outbreak</a:t>
            </a:r>
            <a:br>
              <a:rPr lang="en-US" b="1" dirty="0">
                <a:latin typeface="Source Sans Pro Bold"/>
                <a:ea typeface="Source Sans Pro Bold"/>
                <a:cs typeface="Source Sans Pro Bold"/>
              </a:rPr>
            </a:br>
            <a:endParaRPr b="1" dirty="0">
              <a:latin typeface="Source Sans Pro Bold"/>
              <a:ea typeface="Source Sans Pro Bold"/>
              <a:cs typeface="Source Sans Pro Bold"/>
              <a:sym typeface="Calibri"/>
            </a:endParaRPr>
          </a:p>
        </p:txBody>
      </p:sp>
    </p:spTree>
    <p:extLst>
      <p:ext uri="{BB962C8B-B14F-4D97-AF65-F5344CB8AC3E}">
        <p14:creationId xmlns:p14="http://schemas.microsoft.com/office/powerpoint/2010/main" val="4238699786"/>
      </p:ext>
    </p:extLst>
  </p:cSld>
  <p:clrMapOvr>
    <a:masterClrMapping/>
  </p:clrMapOvr>
  <p:transition spd="med"/>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227725" y="1199213"/>
            <a:ext cx="11542426" cy="3597639"/>
          </a:xfrm>
          <a:prstGeom prst="rect">
            <a:avLst/>
          </a:prstGeom>
        </p:spPr>
        <p:txBody>
          <a:bodyPr>
            <a:noAutofit/>
          </a:bodyPr>
          <a:lstStyle/>
          <a:p>
            <a:r>
              <a:rPr lang="en-US" sz="2800" b="1" dirty="0">
                <a:solidFill>
                  <a:schemeClr val="accent3"/>
                </a:solidFill>
              </a:rPr>
              <a:t>Answer 8:</a:t>
            </a:r>
            <a:endParaRPr lang="fr-FR" sz="2800" b="1" dirty="0">
              <a:solidFill>
                <a:schemeClr val="accent3"/>
              </a:solidFill>
            </a:endParaRPr>
          </a:p>
          <a:p>
            <a:r>
              <a:rPr lang="en-US" b="1" dirty="0">
                <a:solidFill>
                  <a:schemeClr val="accent3"/>
                </a:solidFill>
              </a:rPr>
              <a:t> </a:t>
            </a:r>
            <a:endParaRPr lang="en-US" dirty="0"/>
          </a:p>
          <a:p>
            <a:r>
              <a:rPr lang="en-US" dirty="0"/>
              <a:t>Reassess the outbreak and adapt control measures:</a:t>
            </a:r>
          </a:p>
          <a:p>
            <a:endParaRPr lang="en-US" dirty="0"/>
          </a:p>
          <a:p>
            <a:pPr marL="457200" indent="-457200" eaLnBrk="0" fontAlgn="base" hangingPunct="0">
              <a:buClr>
                <a:srgbClr val="65A000"/>
              </a:buClr>
              <a:buFont typeface="+mj-lt"/>
              <a:buAutoNum type="arabicPeriod"/>
            </a:pPr>
            <a:r>
              <a:rPr lang="en-US" dirty="0"/>
              <a:t>Collect the results of all laboratory investigations performs</a:t>
            </a:r>
            <a:endParaRPr lang="fr-FR" dirty="0"/>
          </a:p>
          <a:p>
            <a:pPr marL="457200" indent="-457200" eaLnBrk="0" fontAlgn="base" hangingPunct="0">
              <a:buClr>
                <a:srgbClr val="65A000"/>
              </a:buClr>
              <a:buFont typeface="+mj-lt"/>
              <a:buAutoNum type="arabicPeriod"/>
            </a:pPr>
            <a:r>
              <a:rPr lang="en-US" dirty="0"/>
              <a:t>Document the acceptability of the control measures taken </a:t>
            </a:r>
            <a:endParaRPr lang="fr-FR" dirty="0"/>
          </a:p>
          <a:p>
            <a:pPr marL="457200" indent="-457200" eaLnBrk="0" fontAlgn="base" hangingPunct="0">
              <a:buClr>
                <a:srgbClr val="65A000"/>
              </a:buClr>
              <a:buFont typeface="+mj-lt"/>
              <a:buAutoNum type="arabicPeriod"/>
            </a:pPr>
            <a:r>
              <a:rPr lang="en-US" dirty="0"/>
              <a:t>Verify if new cases are still occurring or being reported</a:t>
            </a:r>
            <a:endParaRPr lang="fr-FR" dirty="0"/>
          </a:p>
          <a:p>
            <a:pPr marL="457200" indent="-457200" eaLnBrk="0" fontAlgn="base" hangingPunct="0">
              <a:buClr>
                <a:srgbClr val="65A000"/>
              </a:buClr>
              <a:buFont typeface="+mj-lt"/>
              <a:buAutoNum type="arabicPeriod"/>
            </a:pPr>
            <a:r>
              <a:rPr lang="en-US" dirty="0"/>
              <a:t>Evaluate impact of control measures </a:t>
            </a:r>
            <a:endParaRPr lang="fr-FR" dirty="0"/>
          </a:p>
          <a:p>
            <a:pPr marL="457200" indent="-457200" eaLnBrk="0" fontAlgn="base" hangingPunct="0">
              <a:buClr>
                <a:srgbClr val="65A000"/>
              </a:buClr>
              <a:buFont typeface="+mj-lt"/>
              <a:buAutoNum type="arabicPeriod"/>
            </a:pPr>
            <a:r>
              <a:rPr lang="en-US" dirty="0"/>
              <a:t>Evaluate impact of communication to the public </a:t>
            </a:r>
            <a:endParaRPr lang="fr-FR" dirty="0"/>
          </a:p>
          <a:p>
            <a:pPr marL="457200" indent="-457200" eaLnBrk="0" fontAlgn="base" hangingPunct="0">
              <a:buClr>
                <a:srgbClr val="65A000"/>
              </a:buClr>
              <a:buFont typeface="+mj-lt"/>
              <a:buAutoNum type="arabicPeriod"/>
            </a:pPr>
            <a:endParaRPr lang="fr-FR" dirty="0"/>
          </a:p>
          <a:p>
            <a:endParaRPr lang="fr-FR" dirty="0"/>
          </a:p>
          <a:p>
            <a:pPr lvl="0"/>
            <a:endParaRPr lang="fr-FR" dirty="0"/>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2873" y="-492443"/>
            <a:ext cx="4917370" cy="1569660"/>
          </a:xfrm>
          <a:prstGeom prst="rect">
            <a:avLst/>
          </a:prstGeom>
        </p:spPr>
        <p:txBody>
          <a:bodyPr wrap="none">
            <a:spAutoFit/>
          </a:bodyPr>
          <a:lstStyle/>
          <a:p>
            <a:pPr defTabSz="914400" hangingPunct="0">
              <a:lnSpc>
                <a:spcPct val="100000"/>
              </a:lnSpc>
            </a:pPr>
            <a:br>
              <a:rPr lang="en-GB" b="1" dirty="0">
                <a:latin typeface="Source Sans Pro Bold"/>
                <a:ea typeface="Source Sans Pro Bold"/>
                <a:cs typeface="Source Sans Pro Bold"/>
                <a:sym typeface="Source Sans Pro Bold"/>
              </a:rPr>
            </a:br>
            <a:r>
              <a:rPr lang="en-US" b="1" dirty="0">
                <a:latin typeface="Source Sans Pro Bold"/>
                <a:ea typeface="Source Sans Pro Bold"/>
                <a:cs typeface="Source Sans Pro Bold"/>
              </a:rPr>
              <a:t>Episode 8: Debriefing (1)</a:t>
            </a:r>
            <a:br>
              <a:rPr lang="en-US" b="1" dirty="0">
                <a:latin typeface="Source Sans Pro Bold"/>
                <a:ea typeface="Source Sans Pro Bold"/>
                <a:cs typeface="Source Sans Pro Bold"/>
              </a:rPr>
            </a:br>
            <a:endParaRPr b="1" dirty="0">
              <a:latin typeface="Source Sans Pro Bold"/>
              <a:ea typeface="Source Sans Pro Bold"/>
              <a:cs typeface="Source Sans Pro Bold"/>
              <a:sym typeface="Calibri"/>
            </a:endParaRPr>
          </a:p>
        </p:txBody>
      </p:sp>
    </p:spTree>
    <p:extLst>
      <p:ext uri="{BB962C8B-B14F-4D97-AF65-F5344CB8AC3E}">
        <p14:creationId xmlns:p14="http://schemas.microsoft.com/office/powerpoint/2010/main" val="3150148596"/>
      </p:ext>
    </p:extLst>
  </p:cSld>
  <p:clrMapOvr>
    <a:masterClrMapping/>
  </p:clrMapOvr>
  <p:transition spd="med"/>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227724" y="792404"/>
            <a:ext cx="11542426" cy="569626"/>
          </a:xfrm>
          <a:prstGeom prst="rect">
            <a:avLst/>
          </a:prstGeom>
        </p:spPr>
        <p:txBody>
          <a:bodyPr>
            <a:noAutofit/>
          </a:bodyPr>
          <a:lstStyle/>
          <a:p>
            <a:r>
              <a:rPr lang="en-US" sz="2800" b="1" dirty="0">
                <a:solidFill>
                  <a:schemeClr val="accent3"/>
                </a:solidFill>
              </a:rPr>
              <a:t>Answer 8 (continued):</a:t>
            </a:r>
            <a:endParaRPr lang="fr-FR" sz="2800" b="1" dirty="0">
              <a:solidFill>
                <a:schemeClr val="accent3"/>
              </a:solidFill>
            </a:endParaRPr>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2873" y="-492443"/>
            <a:ext cx="4917370" cy="1569660"/>
          </a:xfrm>
          <a:prstGeom prst="rect">
            <a:avLst/>
          </a:prstGeom>
        </p:spPr>
        <p:txBody>
          <a:bodyPr wrap="none">
            <a:spAutoFit/>
          </a:bodyPr>
          <a:lstStyle/>
          <a:p>
            <a:pPr defTabSz="914400" hangingPunct="0">
              <a:lnSpc>
                <a:spcPct val="100000"/>
              </a:lnSpc>
            </a:pPr>
            <a:br>
              <a:rPr lang="en-GB" b="1" dirty="0">
                <a:latin typeface="Source Sans Pro Bold"/>
                <a:ea typeface="Source Sans Pro Bold"/>
                <a:cs typeface="Source Sans Pro Bold"/>
                <a:sym typeface="Source Sans Pro Bold"/>
              </a:rPr>
            </a:br>
            <a:r>
              <a:rPr lang="en-US" b="1" dirty="0">
                <a:latin typeface="Source Sans Pro Bold"/>
                <a:ea typeface="Source Sans Pro Bold"/>
                <a:cs typeface="Source Sans Pro Bold"/>
              </a:rPr>
              <a:t>Episode 8: Debriefing (2)</a:t>
            </a:r>
            <a:br>
              <a:rPr lang="en-US" b="1" dirty="0">
                <a:latin typeface="Source Sans Pro Bold"/>
                <a:ea typeface="Source Sans Pro Bold"/>
                <a:cs typeface="Source Sans Pro Bold"/>
              </a:rPr>
            </a:br>
            <a:endParaRPr b="1" dirty="0">
              <a:latin typeface="Source Sans Pro Bold"/>
              <a:ea typeface="Source Sans Pro Bold"/>
              <a:cs typeface="Source Sans Pro Bold"/>
              <a:sym typeface="Calibri"/>
            </a:endParaRPr>
          </a:p>
        </p:txBody>
      </p:sp>
      <p:graphicFrame>
        <p:nvGraphicFramePr>
          <p:cNvPr id="2" name="Tableau 1"/>
          <p:cNvGraphicFramePr>
            <a:graphicFrameLocks noGrp="1"/>
          </p:cNvGraphicFramePr>
          <p:nvPr>
            <p:extLst>
              <p:ext uri="{D42A27DB-BD31-4B8C-83A1-F6EECF244321}">
                <p14:modId xmlns:p14="http://schemas.microsoft.com/office/powerpoint/2010/main" val="2609724281"/>
              </p:ext>
            </p:extLst>
          </p:nvPr>
        </p:nvGraphicFramePr>
        <p:xfrm>
          <a:off x="227724" y="1471110"/>
          <a:ext cx="11542426" cy="1227120"/>
        </p:xfrm>
        <a:graphic>
          <a:graphicData uri="http://schemas.openxmlformats.org/drawingml/2006/table">
            <a:tbl>
              <a:tblPr firstRow="1" bandRow="1">
                <a:tableStyleId>{5940675A-B579-460E-94D1-54222C63F5DA}</a:tableStyleId>
              </a:tblPr>
              <a:tblGrid>
                <a:gridCol w="11542426">
                  <a:extLst>
                    <a:ext uri="{9D8B030D-6E8A-4147-A177-3AD203B41FA5}">
                      <a16:colId xmlns:a16="http://schemas.microsoft.com/office/drawing/2014/main" val="20000"/>
                    </a:ext>
                  </a:extLst>
                </a:gridCol>
              </a:tblGrid>
              <a:tr h="122712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dirty="0"/>
                        <a:t>In </a:t>
                      </a:r>
                      <a:r>
                        <a:rPr lang="en-US" sz="2000" dirty="0" err="1"/>
                        <a:t>Greentea</a:t>
                      </a:r>
                      <a:r>
                        <a:rPr lang="en-US" sz="2000" dirty="0"/>
                        <a:t> the cases have dropped suddenly one week after the funeral and the start of the outbreak. Teams were tired and started to be demotivated because they could not find the cause of the outbreak. Since no more cases were occurring, the interest in the search for the cause decreased drastically. </a:t>
                      </a:r>
                      <a:endParaRPr lang="fr-FR" sz="2000" dirty="0"/>
                    </a:p>
                  </a:txBody>
                  <a:tcPr>
                    <a:solidFill>
                      <a:schemeClr val="accent5">
                        <a:lumMod val="20000"/>
                        <a:lumOff val="80000"/>
                      </a:schemeClr>
                    </a:solidFill>
                  </a:tcPr>
                </a:tc>
                <a:extLst>
                  <a:ext uri="{0D108BD9-81ED-4DB2-BD59-A6C34878D82A}">
                    <a16:rowId xmlns:a16="http://schemas.microsoft.com/office/drawing/2014/main" val="10000"/>
                  </a:ext>
                </a:extLst>
              </a:tr>
            </a:tbl>
          </a:graphicData>
        </a:graphic>
      </p:graphicFrame>
      <p:sp>
        <p:nvSpPr>
          <p:cNvPr id="5" name="Content Placeholder 2"/>
          <p:cNvSpPr txBox="1">
            <a:spLocks/>
          </p:cNvSpPr>
          <p:nvPr/>
        </p:nvSpPr>
        <p:spPr>
          <a:xfrm>
            <a:off x="227724" y="2935801"/>
            <a:ext cx="11542426" cy="29553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mn-lt"/>
                <a:ea typeface="+mn-ea"/>
                <a:cs typeface="+mn-cs"/>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5pPr>
            <a:lvl6pPr marL="786588" marR="0" indent="-244116"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6pPr>
            <a:lvl7pPr marL="895084" marR="0" indent="-244116"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7pPr>
            <a:lvl8pPr marL="1003578" marR="0" indent="-244115"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8pPr>
            <a:lvl9pPr marL="1112073" marR="0" indent="-244116"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9pPr>
          </a:lstStyle>
          <a:p>
            <a:pPr hangingPunct="1">
              <a:lnSpc>
                <a:spcPct val="100000"/>
              </a:lnSpc>
            </a:pPr>
            <a:r>
              <a:rPr lang="en-US" dirty="0"/>
              <a:t>At a certain stage of the investigation, the epidemiologist needs to step back and take some distance from the ongoing investigation to: </a:t>
            </a:r>
            <a:endParaRPr lang="fr-FR" dirty="0"/>
          </a:p>
          <a:p>
            <a:pPr marL="457200" lvl="0" indent="-457200" eaLnBrk="0" fontAlgn="base">
              <a:lnSpc>
                <a:spcPct val="100000"/>
              </a:lnSpc>
              <a:buClr>
                <a:srgbClr val="65A000"/>
              </a:buClr>
              <a:buFont typeface="+mj-lt"/>
              <a:buAutoNum type="arabicPeriod"/>
            </a:pPr>
            <a:r>
              <a:rPr lang="en-US" dirty="0"/>
              <a:t>Synthetize all information gathered </a:t>
            </a:r>
          </a:p>
          <a:p>
            <a:pPr marL="457200" lvl="0" indent="-457200" eaLnBrk="0" fontAlgn="base">
              <a:lnSpc>
                <a:spcPct val="100000"/>
              </a:lnSpc>
              <a:buClr>
                <a:srgbClr val="65A000"/>
              </a:buClr>
              <a:buFont typeface="+mj-lt"/>
              <a:buAutoNum type="arabicPeriod"/>
            </a:pPr>
            <a:r>
              <a:rPr lang="en-US" dirty="0"/>
              <a:t>Verify if each hypothesis that was raised has been tested and has reached a conclusion, either to accept or to reject it. </a:t>
            </a:r>
          </a:p>
          <a:p>
            <a:pPr marL="457200" lvl="0" indent="-457200" eaLnBrk="0" fontAlgn="base">
              <a:lnSpc>
                <a:spcPct val="100000"/>
              </a:lnSpc>
              <a:buClr>
                <a:srgbClr val="65A000"/>
              </a:buClr>
              <a:buFont typeface="+mj-lt"/>
              <a:buAutoNum type="arabicPeriod"/>
            </a:pPr>
            <a:r>
              <a:rPr lang="en-US" dirty="0"/>
              <a:t>Evaluate if the control measures that have been proposed so far are accepted, implemented, and have an impact. </a:t>
            </a:r>
          </a:p>
          <a:p>
            <a:pPr hangingPunct="1"/>
            <a:endParaRPr lang="fr-FR" dirty="0"/>
          </a:p>
          <a:p>
            <a:pPr hangingPunct="1"/>
            <a:endParaRPr lang="fr-FR" dirty="0"/>
          </a:p>
        </p:txBody>
      </p:sp>
      <p:sp>
        <p:nvSpPr>
          <p:cNvPr id="3" name="Rectangle 2"/>
          <p:cNvSpPr/>
          <p:nvPr/>
        </p:nvSpPr>
        <p:spPr>
          <a:xfrm>
            <a:off x="10367" y="5936106"/>
            <a:ext cx="11977140" cy="369332"/>
          </a:xfrm>
          <a:prstGeom prst="rect">
            <a:avLst/>
          </a:prstGeom>
        </p:spPr>
        <p:txBody>
          <a:bodyPr wrap="square">
            <a:spAutoFit/>
          </a:bodyPr>
          <a:lstStyle/>
          <a:p>
            <a:pPr algn="ctr" hangingPunct="1"/>
            <a:r>
              <a:rPr lang="en-GB" b="1" i="1" dirty="0">
                <a:solidFill>
                  <a:srgbClr val="C00000"/>
                </a:solidFill>
              </a:rPr>
              <a:t>That activity must lead to decide if further investigations are necessary and if yes which one and with which methodology.</a:t>
            </a:r>
            <a:endParaRPr lang="fr-FR" b="1" i="1" dirty="0">
              <a:solidFill>
                <a:srgbClr val="C00000"/>
              </a:solidFill>
            </a:endParaRPr>
          </a:p>
        </p:txBody>
      </p:sp>
    </p:spTree>
    <p:extLst>
      <p:ext uri="{BB962C8B-B14F-4D97-AF65-F5344CB8AC3E}">
        <p14:creationId xmlns:p14="http://schemas.microsoft.com/office/powerpoint/2010/main" val="1369941528"/>
      </p:ext>
    </p:extLst>
  </p:cSld>
  <p:clrMapOvr>
    <a:masterClrMapping/>
  </p:clrMapOvr>
  <p:transition spd="med"/>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Google Shape;308;p8"/>
          <p:cNvSpPr txBox="1">
            <a:spLocks noGrp="1"/>
          </p:cNvSpPr>
          <p:nvPr>
            <p:ph type="body" sz="half" idx="1"/>
          </p:nvPr>
        </p:nvSpPr>
        <p:spPr>
          <a:xfrm>
            <a:off x="422273" y="1688219"/>
            <a:ext cx="11347453" cy="1870076"/>
          </a:xfrm>
          <a:prstGeom prst="rect">
            <a:avLst/>
          </a:prstGeom>
        </p:spPr>
        <p:txBody>
          <a:bodyPr lIns="0" tIns="0" rIns="0" bIns="0">
            <a:normAutofit/>
          </a:bodyPr>
          <a:lstStyle/>
          <a:p>
            <a:pPr>
              <a:spcBef>
                <a:spcPts val="0"/>
              </a:spcBef>
              <a:defRPr sz="3200"/>
            </a:pPr>
            <a:r>
              <a:rPr lang="fr-FR" sz="3600" b="1" dirty="0"/>
              <a:t>Episode 9</a:t>
            </a:r>
            <a:r>
              <a:rPr sz="3600" b="1" dirty="0"/>
              <a:t>: </a:t>
            </a:r>
            <a:r>
              <a:rPr lang="fr-FR" sz="3600" b="1" dirty="0" err="1"/>
              <a:t>Conduct</a:t>
            </a:r>
            <a:r>
              <a:rPr lang="fr-FR" sz="3600" b="1" dirty="0"/>
              <a:t> </a:t>
            </a:r>
            <a:r>
              <a:rPr lang="fr-FR" sz="3600" b="1" dirty="0" err="1"/>
              <a:t>other</a:t>
            </a:r>
            <a:r>
              <a:rPr lang="fr-FR" sz="3600" b="1" dirty="0"/>
              <a:t> investigations</a:t>
            </a:r>
            <a:endParaRPr sz="3600" b="1" dirty="0"/>
          </a:p>
        </p:txBody>
      </p:sp>
    </p:spTree>
    <p:extLst>
      <p:ext uri="{BB962C8B-B14F-4D97-AF65-F5344CB8AC3E}">
        <p14:creationId xmlns:p14="http://schemas.microsoft.com/office/powerpoint/2010/main" val="2665917192"/>
      </p:ext>
    </p:extLst>
  </p:cSld>
  <p:clrMapOvr>
    <a:masterClrMapping/>
  </p:clrMapOvr>
  <p:transition spd="med"/>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227725" y="1199213"/>
            <a:ext cx="11542426" cy="4715615"/>
          </a:xfrm>
          <a:prstGeom prst="rect">
            <a:avLst/>
          </a:prstGeom>
        </p:spPr>
        <p:txBody>
          <a:bodyPr>
            <a:noAutofit/>
          </a:bodyPr>
          <a:lstStyle/>
          <a:p>
            <a:r>
              <a:rPr lang="en-US" sz="2800" b="1" dirty="0">
                <a:solidFill>
                  <a:schemeClr val="accent3"/>
                </a:solidFill>
              </a:rPr>
              <a:t>Question 9:</a:t>
            </a:r>
            <a:endParaRPr lang="fr-FR" sz="2800" b="1" dirty="0">
              <a:solidFill>
                <a:schemeClr val="accent3"/>
              </a:solidFill>
            </a:endParaRPr>
          </a:p>
          <a:p>
            <a:r>
              <a:rPr lang="en-US" b="1" dirty="0">
                <a:solidFill>
                  <a:schemeClr val="accent3"/>
                </a:solidFill>
              </a:rPr>
              <a:t> </a:t>
            </a:r>
            <a:endParaRPr lang="en-US" dirty="0"/>
          </a:p>
          <a:p>
            <a:r>
              <a:rPr lang="en-GB" dirty="0"/>
              <a:t>What other investigations can be implemented to identify the source of the outbreak? </a:t>
            </a:r>
            <a:endParaRPr lang="fr-FR" dirty="0"/>
          </a:p>
          <a:p>
            <a:pPr lvl="0"/>
            <a:endParaRPr lang="fr-FR" dirty="0"/>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0" y="-538609"/>
            <a:ext cx="7942237" cy="1077218"/>
          </a:xfrm>
          <a:prstGeom prst="rect">
            <a:avLst/>
          </a:prstGeom>
        </p:spPr>
        <p:txBody>
          <a:bodyPr wrap="none">
            <a:spAutoFit/>
          </a:bodyPr>
          <a:lstStyle/>
          <a:p>
            <a:pPr defTabSz="914400" hangingPunct="0">
              <a:lnSpc>
                <a:spcPct val="100000"/>
              </a:lnSpc>
            </a:pPr>
            <a:br>
              <a:rPr lang="en-GB" sz="3100" b="1" dirty="0">
                <a:latin typeface="Source Sans Pro Bold"/>
                <a:ea typeface="Source Sans Pro Bold"/>
                <a:cs typeface="Source Sans Pro Bold"/>
                <a:sym typeface="Source Sans Pro Bold"/>
              </a:rPr>
            </a:br>
            <a:r>
              <a:rPr lang="en-US" sz="3100" b="1" dirty="0">
                <a:latin typeface="Source Sans Pro Bold"/>
                <a:ea typeface="Source Sans Pro Bold"/>
                <a:cs typeface="Source Sans Pro Bold"/>
              </a:rPr>
              <a:t>Episode 9: Conduct other investigations</a:t>
            </a:r>
            <a:endParaRPr sz="3100" b="1" dirty="0">
              <a:latin typeface="Source Sans Pro Bold"/>
              <a:ea typeface="Source Sans Pro Bold"/>
              <a:cs typeface="Source Sans Pro Bold"/>
              <a:sym typeface="Calibri"/>
            </a:endParaRPr>
          </a:p>
        </p:txBody>
      </p:sp>
    </p:spTree>
    <p:extLst>
      <p:ext uri="{BB962C8B-B14F-4D97-AF65-F5344CB8AC3E}">
        <p14:creationId xmlns:p14="http://schemas.microsoft.com/office/powerpoint/2010/main" val="2094373625"/>
      </p:ext>
    </p:extLst>
  </p:cSld>
  <p:clrMapOvr>
    <a:masterClrMapping/>
  </p:clrMapOvr>
  <p:transition spd="med"/>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359763" y="1199213"/>
            <a:ext cx="10972801" cy="4715615"/>
          </a:xfrm>
          <a:prstGeom prst="rect">
            <a:avLst/>
          </a:prstGeom>
        </p:spPr>
        <p:txBody>
          <a:bodyPr>
            <a:noAutofit/>
          </a:bodyPr>
          <a:lstStyle/>
          <a:p>
            <a:r>
              <a:rPr lang="en-US" sz="2800" b="1" dirty="0">
                <a:solidFill>
                  <a:schemeClr val="accent3"/>
                </a:solidFill>
              </a:rPr>
              <a:t>Answer 9:</a:t>
            </a:r>
            <a:endParaRPr lang="fr-FR" sz="2800" b="1" dirty="0">
              <a:solidFill>
                <a:schemeClr val="accent3"/>
              </a:solidFill>
            </a:endParaRPr>
          </a:p>
          <a:p>
            <a:r>
              <a:rPr lang="en-US" b="1" dirty="0">
                <a:solidFill>
                  <a:schemeClr val="accent3"/>
                </a:solidFill>
              </a:rPr>
              <a:t> </a:t>
            </a:r>
            <a:endParaRPr lang="en-US" dirty="0"/>
          </a:p>
          <a:p>
            <a:pPr>
              <a:lnSpc>
                <a:spcPct val="100000"/>
              </a:lnSpc>
            </a:pPr>
            <a:r>
              <a:rPr lang="en-GB" dirty="0"/>
              <a:t>To identify the source of the outbreak, other investigations to be implemented may include:</a:t>
            </a:r>
          </a:p>
          <a:p>
            <a:pPr>
              <a:lnSpc>
                <a:spcPct val="100000"/>
              </a:lnSpc>
            </a:pPr>
            <a:endParaRPr lang="en-GB" dirty="0"/>
          </a:p>
          <a:p>
            <a:pPr marL="457200" indent="-457200">
              <a:lnSpc>
                <a:spcPct val="100000"/>
              </a:lnSpc>
              <a:buClr>
                <a:srgbClr val="65A000"/>
              </a:buClr>
              <a:buFont typeface="+mj-lt"/>
              <a:buAutoNum type="arabicPeriod"/>
            </a:pPr>
            <a:r>
              <a:rPr lang="en-CA" dirty="0"/>
              <a:t>Laboratory investigation </a:t>
            </a:r>
            <a:endParaRPr lang="fr-FR" dirty="0"/>
          </a:p>
          <a:p>
            <a:pPr marL="457200" indent="-457200">
              <a:lnSpc>
                <a:spcPct val="100000"/>
              </a:lnSpc>
              <a:buClr>
                <a:srgbClr val="65A000"/>
              </a:buClr>
              <a:buFont typeface="+mj-lt"/>
              <a:buAutoNum type="arabicPeriod"/>
            </a:pPr>
            <a:r>
              <a:rPr lang="en-CA" dirty="0"/>
              <a:t>Conduct environmental investigations</a:t>
            </a:r>
            <a:endParaRPr lang="fr-FR" dirty="0"/>
          </a:p>
          <a:p>
            <a:pPr marL="457200" indent="-457200">
              <a:lnSpc>
                <a:spcPct val="100000"/>
              </a:lnSpc>
              <a:buClr>
                <a:srgbClr val="65A000"/>
              </a:buClr>
              <a:buFont typeface="+mj-lt"/>
              <a:buAutoNum type="arabicPeriod"/>
            </a:pPr>
            <a:r>
              <a:rPr lang="en-US" dirty="0"/>
              <a:t>Perform integrated outbreak analysis (IOA)</a:t>
            </a:r>
            <a:endParaRPr lang="fr-FR" dirty="0"/>
          </a:p>
          <a:p>
            <a:pPr marL="457200" indent="-457200" eaLnBrk="0" fontAlgn="base" hangingPunct="0">
              <a:lnSpc>
                <a:spcPct val="100000"/>
              </a:lnSpc>
              <a:buClr>
                <a:srgbClr val="65A000"/>
              </a:buClr>
              <a:buFont typeface="+mj-lt"/>
              <a:buAutoNum type="arabicPeriod"/>
            </a:pPr>
            <a:r>
              <a:rPr lang="en-CA" dirty="0"/>
              <a:t>Conduct sequential case-control studies</a:t>
            </a:r>
            <a:r>
              <a:rPr lang="en-US" dirty="0"/>
              <a:t>: </a:t>
            </a:r>
            <a:r>
              <a:rPr lang="en-CA" dirty="0"/>
              <a:t>Narrow down exposures to identify risk factor</a:t>
            </a:r>
            <a:endParaRPr lang="fr-FR" dirty="0"/>
          </a:p>
          <a:p>
            <a:r>
              <a:rPr lang="en-GB" dirty="0"/>
              <a:t> </a:t>
            </a:r>
            <a:endParaRPr lang="fr-FR" dirty="0"/>
          </a:p>
          <a:p>
            <a:pPr lvl="0"/>
            <a:endParaRPr lang="fr-FR" dirty="0"/>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0" y="-7694"/>
            <a:ext cx="7180289" cy="584775"/>
          </a:xfrm>
          <a:prstGeom prst="rect">
            <a:avLst/>
          </a:prstGeom>
        </p:spPr>
        <p:txBody>
          <a:bodyPr wrap="square">
            <a:spAutoFit/>
          </a:bodyPr>
          <a:lstStyle/>
          <a:p>
            <a:pPr defTabSz="914400" hangingPunct="0">
              <a:lnSpc>
                <a:spcPct val="100000"/>
              </a:lnSpc>
            </a:pPr>
            <a:r>
              <a:rPr lang="en-US" b="1" dirty="0">
                <a:latin typeface="Source Sans Pro Bold"/>
                <a:ea typeface="Source Sans Pro Bold"/>
                <a:cs typeface="Source Sans Pro Bold"/>
              </a:rPr>
              <a:t>Episode 9: Debriefing (1)</a:t>
            </a:r>
            <a:endParaRPr b="1" dirty="0">
              <a:latin typeface="Source Sans Pro Bold"/>
              <a:ea typeface="Source Sans Pro Bold"/>
              <a:cs typeface="Source Sans Pro Bold"/>
              <a:sym typeface="Calibri"/>
            </a:endParaRPr>
          </a:p>
        </p:txBody>
      </p:sp>
    </p:spTree>
    <p:extLst>
      <p:ext uri="{BB962C8B-B14F-4D97-AF65-F5344CB8AC3E}">
        <p14:creationId xmlns:p14="http://schemas.microsoft.com/office/powerpoint/2010/main" val="382880287"/>
      </p:ext>
    </p:extLst>
  </p:cSld>
  <p:clrMapOvr>
    <a:masterClrMapping/>
  </p:clrMapOvr>
  <p:transition spd="med"/>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254832" y="809469"/>
            <a:ext cx="10972801" cy="4715615"/>
          </a:xfrm>
          <a:prstGeom prst="rect">
            <a:avLst/>
          </a:prstGeom>
        </p:spPr>
        <p:txBody>
          <a:bodyPr>
            <a:noAutofit/>
          </a:bodyPr>
          <a:lstStyle/>
          <a:p>
            <a:r>
              <a:rPr lang="en-US" sz="2800" b="1" dirty="0">
                <a:solidFill>
                  <a:schemeClr val="accent3"/>
                </a:solidFill>
              </a:rPr>
              <a:t>Answer 9 (continued):</a:t>
            </a:r>
          </a:p>
          <a:p>
            <a:endParaRPr lang="fr-FR" sz="1200" b="1" dirty="0">
              <a:solidFill>
                <a:schemeClr val="accent3"/>
              </a:solidFill>
            </a:endParaRPr>
          </a:p>
          <a:p>
            <a:r>
              <a:rPr lang="en-US" b="1" dirty="0">
                <a:solidFill>
                  <a:schemeClr val="accent3"/>
                </a:solidFill>
              </a:rPr>
              <a:t> </a:t>
            </a:r>
            <a:r>
              <a:rPr lang="en-US" b="1" dirty="0">
                <a:solidFill>
                  <a:schemeClr val="tx1"/>
                </a:solidFill>
              </a:rPr>
              <a:t>1. </a:t>
            </a:r>
            <a:r>
              <a:rPr lang="en-CA" b="1" dirty="0"/>
              <a:t>Laboratory investigation: </a:t>
            </a:r>
            <a:endParaRPr lang="fr-FR" b="1" dirty="0"/>
          </a:p>
          <a:p>
            <a:pPr marL="342900" indent="-342900">
              <a:buFont typeface="Arial" panose="020B0604020202020204" pitchFamily="34" charset="0"/>
              <a:buChar char="•"/>
            </a:pPr>
            <a:r>
              <a:rPr lang="en-CA" sz="2200" dirty="0"/>
              <a:t>Perform diagnostic testing of patient samples: Clinical lab serving hospitals and health care facilities</a:t>
            </a:r>
          </a:p>
          <a:p>
            <a:pPr marL="342900" indent="-342900">
              <a:buFont typeface="Arial" panose="020B0604020202020204" pitchFamily="34" charset="0"/>
              <a:buChar char="•"/>
            </a:pPr>
            <a:endParaRPr lang="fr-FR" sz="2200" dirty="0"/>
          </a:p>
          <a:p>
            <a:pPr marL="342900" indent="-342900">
              <a:buFont typeface="Arial" panose="020B0604020202020204" pitchFamily="34" charset="0"/>
              <a:buChar char="•"/>
            </a:pPr>
            <a:r>
              <a:rPr lang="en-CA" sz="2200" dirty="0"/>
              <a:t>In many outbreaks, many samples are taken and send to laboratory in or out of the country. Only few positive results are sent back. When this occurs the investigation usually stop. </a:t>
            </a:r>
          </a:p>
          <a:p>
            <a:pPr marL="342900" indent="-342900">
              <a:buFont typeface="Arial" panose="020B0604020202020204" pitchFamily="34" charset="0"/>
              <a:buChar char="•"/>
            </a:pPr>
            <a:endParaRPr lang="fr-FR" sz="2200" dirty="0"/>
          </a:p>
          <a:p>
            <a:pPr marL="342900" indent="-342900">
              <a:buFont typeface="Arial" panose="020B0604020202020204" pitchFamily="34" charset="0"/>
              <a:buChar char="•"/>
            </a:pPr>
            <a:r>
              <a:rPr lang="en-CA" sz="2200" dirty="0"/>
              <a:t>In reality, the epidemiologist must trace back all laboratory samples sent, obtain results and inform the doctor so that he/she can inform the patient, including negative results.</a:t>
            </a:r>
          </a:p>
          <a:p>
            <a:pPr marL="342900" indent="-342900">
              <a:buFont typeface="Arial" panose="020B0604020202020204" pitchFamily="34" charset="0"/>
              <a:buChar char="•"/>
            </a:pPr>
            <a:endParaRPr lang="fr-FR" sz="2200" dirty="0"/>
          </a:p>
          <a:p>
            <a:pPr marL="342900" indent="-342900">
              <a:buFont typeface="Arial" panose="020B0604020202020204" pitchFamily="34" charset="0"/>
              <a:buChar char="•"/>
            </a:pPr>
            <a:r>
              <a:rPr lang="en-CA" sz="2200" dirty="0"/>
              <a:t>A good identification of sample must be organised as soon as a sample is taken from a patient. Unique identifiers are usually used for linking patient and biological samples. </a:t>
            </a:r>
            <a:endParaRPr lang="fr-FR" sz="2200" dirty="0"/>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0" y="-7694"/>
            <a:ext cx="7180289" cy="584775"/>
          </a:xfrm>
          <a:prstGeom prst="rect">
            <a:avLst/>
          </a:prstGeom>
        </p:spPr>
        <p:txBody>
          <a:bodyPr wrap="square">
            <a:spAutoFit/>
          </a:bodyPr>
          <a:lstStyle/>
          <a:p>
            <a:pPr defTabSz="914400" hangingPunct="0">
              <a:lnSpc>
                <a:spcPct val="100000"/>
              </a:lnSpc>
            </a:pPr>
            <a:r>
              <a:rPr lang="en-US" b="1" dirty="0">
                <a:latin typeface="Source Sans Pro Bold"/>
                <a:ea typeface="Source Sans Pro Bold"/>
                <a:cs typeface="Source Sans Pro Bold"/>
              </a:rPr>
              <a:t>Episode 9: Debriefing (2)</a:t>
            </a:r>
            <a:endParaRPr b="1" dirty="0">
              <a:latin typeface="Source Sans Pro Bold"/>
              <a:ea typeface="Source Sans Pro Bold"/>
              <a:cs typeface="Source Sans Pro Bold"/>
              <a:sym typeface="Calibri"/>
            </a:endParaRPr>
          </a:p>
        </p:txBody>
      </p:sp>
    </p:spTree>
    <p:extLst>
      <p:ext uri="{BB962C8B-B14F-4D97-AF65-F5344CB8AC3E}">
        <p14:creationId xmlns:p14="http://schemas.microsoft.com/office/powerpoint/2010/main" val="2992135903"/>
      </p:ext>
    </p:extLst>
  </p:cSld>
  <p:clrMapOvr>
    <a:masterClrMapping/>
  </p:clrMapOvr>
  <p:transition spd="med"/>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299803" y="929390"/>
            <a:ext cx="10972801" cy="4715615"/>
          </a:xfrm>
          <a:prstGeom prst="rect">
            <a:avLst/>
          </a:prstGeom>
        </p:spPr>
        <p:txBody>
          <a:bodyPr>
            <a:noAutofit/>
          </a:bodyPr>
          <a:lstStyle/>
          <a:p>
            <a:r>
              <a:rPr lang="en-US" sz="2800" b="1" dirty="0">
                <a:solidFill>
                  <a:schemeClr val="accent3"/>
                </a:solidFill>
              </a:rPr>
              <a:t>Answer 9 (continued):</a:t>
            </a:r>
            <a:endParaRPr lang="fr-FR" sz="2800" b="1" dirty="0">
              <a:solidFill>
                <a:schemeClr val="accent3"/>
              </a:solidFill>
            </a:endParaRPr>
          </a:p>
          <a:p>
            <a:r>
              <a:rPr lang="en-US" b="1" dirty="0">
                <a:solidFill>
                  <a:schemeClr val="accent3"/>
                </a:solidFill>
              </a:rPr>
              <a:t> </a:t>
            </a:r>
            <a:endParaRPr lang="en-US" sz="1400" dirty="0"/>
          </a:p>
          <a:p>
            <a:r>
              <a:rPr lang="en-CA" b="1" dirty="0">
                <a:solidFill>
                  <a:schemeClr val="tx1"/>
                </a:solidFill>
              </a:rPr>
              <a:t>2. Conduct environmental investigations: </a:t>
            </a:r>
            <a:endParaRPr lang="fr-FR" b="1" dirty="0">
              <a:solidFill>
                <a:schemeClr val="tx1"/>
              </a:solidFill>
            </a:endParaRPr>
          </a:p>
          <a:p>
            <a:r>
              <a:rPr lang="en-GB" dirty="0"/>
              <a:t> </a:t>
            </a:r>
            <a:endParaRPr lang="fr-FR" dirty="0"/>
          </a:p>
          <a:p>
            <a:pPr marL="342900" indent="-342900" fontAlgn="base">
              <a:buClr>
                <a:srgbClr val="65A000"/>
              </a:buClr>
              <a:buFont typeface="Arial" panose="020B0604020202020204" pitchFamily="34" charset="0"/>
              <a:buChar char="•"/>
            </a:pPr>
            <a:r>
              <a:rPr lang="en-CA" dirty="0"/>
              <a:t>Examine and sample food, water sources, buildings materials, or environmental surfaces to provide information about :</a:t>
            </a:r>
          </a:p>
          <a:p>
            <a:pPr marL="559890" lvl="1" indent="-342900" fontAlgn="base">
              <a:buClr>
                <a:srgbClr val="65A000"/>
              </a:buClr>
              <a:buFont typeface="Courier New" panose="02070309020205020404" pitchFamily="49" charset="0"/>
              <a:buChar char="o"/>
            </a:pPr>
            <a:r>
              <a:rPr lang="en-CA" dirty="0"/>
              <a:t>Exposure to agent</a:t>
            </a:r>
            <a:r>
              <a:rPr lang="en-US" dirty="0"/>
              <a:t>, </a:t>
            </a:r>
          </a:p>
          <a:p>
            <a:pPr marL="559890" lvl="1" indent="-342900" fontAlgn="base">
              <a:buClr>
                <a:srgbClr val="65A000"/>
              </a:buClr>
              <a:buFont typeface="Courier New" panose="02070309020205020404" pitchFamily="49" charset="0"/>
              <a:buChar char="o"/>
            </a:pPr>
            <a:r>
              <a:rPr lang="en-CA" dirty="0"/>
              <a:t>Contamination during food preparation, or manufacturing, </a:t>
            </a:r>
          </a:p>
          <a:p>
            <a:pPr marL="559890" lvl="1" indent="-342900" fontAlgn="base">
              <a:buClr>
                <a:srgbClr val="65A000"/>
              </a:buClr>
              <a:buFont typeface="Courier New" panose="02070309020205020404" pitchFamily="49" charset="0"/>
              <a:buChar char="o"/>
            </a:pPr>
            <a:r>
              <a:rPr lang="en-CA" dirty="0"/>
              <a:t>Exposure during recreational activities.</a:t>
            </a:r>
          </a:p>
          <a:p>
            <a:pPr marL="559890" lvl="1" indent="-342900" fontAlgn="base">
              <a:buClr>
                <a:srgbClr val="65A000"/>
              </a:buClr>
              <a:buFont typeface="Courier New" panose="02070309020205020404" pitchFamily="49" charset="0"/>
              <a:buChar char="o"/>
            </a:pPr>
            <a:endParaRPr lang="en-CA" dirty="0"/>
          </a:p>
          <a:p>
            <a:pPr marL="342900" lvl="1" indent="-342900" fontAlgn="base">
              <a:buClr>
                <a:srgbClr val="65A000"/>
              </a:buClr>
              <a:buSzTx/>
              <a:buFont typeface="Arial" panose="020B0604020202020204" pitchFamily="34" charset="0"/>
              <a:buChar char="•"/>
            </a:pPr>
            <a:r>
              <a:rPr lang="en-CA" dirty="0"/>
              <a:t>Document contaminated environment. </a:t>
            </a:r>
            <a:endParaRPr lang="fr-FR" dirty="0"/>
          </a:p>
          <a:p>
            <a:pPr marL="342900" indent="-342900">
              <a:buClr>
                <a:srgbClr val="65A000"/>
              </a:buClr>
              <a:buFont typeface="Arial" panose="020B0604020202020204" pitchFamily="34" charset="0"/>
              <a:buChar char="•"/>
            </a:pPr>
            <a:endParaRPr lang="fr-FR" sz="2800" dirty="0"/>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0" y="-7694"/>
            <a:ext cx="7180289" cy="584775"/>
          </a:xfrm>
          <a:prstGeom prst="rect">
            <a:avLst/>
          </a:prstGeom>
        </p:spPr>
        <p:txBody>
          <a:bodyPr wrap="square">
            <a:spAutoFit/>
          </a:bodyPr>
          <a:lstStyle/>
          <a:p>
            <a:pPr defTabSz="914400" hangingPunct="0">
              <a:lnSpc>
                <a:spcPct val="100000"/>
              </a:lnSpc>
            </a:pPr>
            <a:r>
              <a:rPr lang="en-US" b="1" dirty="0">
                <a:latin typeface="Source Sans Pro Bold"/>
                <a:ea typeface="Source Sans Pro Bold"/>
                <a:cs typeface="Source Sans Pro Bold"/>
              </a:rPr>
              <a:t>Episode 9: Debriefing (3)</a:t>
            </a:r>
            <a:endParaRPr b="1" dirty="0">
              <a:latin typeface="Source Sans Pro Bold"/>
              <a:ea typeface="Source Sans Pro Bold"/>
              <a:cs typeface="Source Sans Pro Bold"/>
              <a:sym typeface="Calibri"/>
            </a:endParaRPr>
          </a:p>
        </p:txBody>
      </p:sp>
    </p:spTree>
    <p:extLst>
      <p:ext uri="{BB962C8B-B14F-4D97-AF65-F5344CB8AC3E}">
        <p14:creationId xmlns:p14="http://schemas.microsoft.com/office/powerpoint/2010/main" val="4195245665"/>
      </p:ext>
    </p:extLst>
  </p:cSld>
  <p:clrMapOvr>
    <a:masterClrMapping/>
  </p:clrMapOvr>
  <p:transition spd="med"/>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299803" y="929390"/>
            <a:ext cx="10972801" cy="4137285"/>
          </a:xfrm>
          <a:prstGeom prst="rect">
            <a:avLst/>
          </a:prstGeom>
        </p:spPr>
        <p:txBody>
          <a:bodyPr>
            <a:noAutofit/>
          </a:bodyPr>
          <a:lstStyle/>
          <a:p>
            <a:r>
              <a:rPr lang="en-US" sz="2800" b="1" dirty="0">
                <a:solidFill>
                  <a:schemeClr val="accent3"/>
                </a:solidFill>
              </a:rPr>
              <a:t>Answer 9 (continued):</a:t>
            </a:r>
            <a:endParaRPr lang="fr-FR" sz="2800" b="1" dirty="0">
              <a:solidFill>
                <a:schemeClr val="accent3"/>
              </a:solidFill>
            </a:endParaRPr>
          </a:p>
          <a:p>
            <a:r>
              <a:rPr lang="en-US" b="1" dirty="0">
                <a:solidFill>
                  <a:schemeClr val="accent3"/>
                </a:solidFill>
              </a:rPr>
              <a:t> </a:t>
            </a:r>
            <a:endParaRPr lang="en-US" sz="1400" dirty="0"/>
          </a:p>
          <a:p>
            <a:r>
              <a:rPr lang="en-CA" b="1" dirty="0">
                <a:solidFill>
                  <a:schemeClr val="tx1"/>
                </a:solidFill>
              </a:rPr>
              <a:t>2. Conduct environmental investigations (continue): </a:t>
            </a:r>
            <a:endParaRPr lang="fr-FR" b="1" dirty="0">
              <a:solidFill>
                <a:schemeClr val="tx1"/>
              </a:solidFill>
            </a:endParaRPr>
          </a:p>
          <a:p>
            <a:r>
              <a:rPr lang="en-GB" dirty="0"/>
              <a:t> </a:t>
            </a:r>
            <a:endParaRPr lang="fr-FR" dirty="0"/>
          </a:p>
          <a:p>
            <a:pPr marL="342900" lvl="1" indent="-342900" fontAlgn="base">
              <a:buClr>
                <a:srgbClr val="65A000"/>
              </a:buClr>
              <a:buSzTx/>
              <a:buFont typeface="Arial" panose="020B0604020202020204" pitchFamily="34" charset="0"/>
              <a:buChar char="•"/>
            </a:pPr>
            <a:r>
              <a:rPr lang="en-US" dirty="0"/>
              <a:t>I</a:t>
            </a:r>
            <a:r>
              <a:rPr lang="en-CA" dirty="0"/>
              <a:t>n local, state, and federal public health labs: Test water, soil, dust, food, and clinical specimens</a:t>
            </a:r>
            <a:r>
              <a:rPr lang="en-US" dirty="0"/>
              <a:t> and eventually </a:t>
            </a:r>
            <a:r>
              <a:rPr lang="en-CA" dirty="0"/>
              <a:t>conduct forensic testing, and molecular fingerprinting. </a:t>
            </a:r>
          </a:p>
          <a:p>
            <a:pPr marL="342900" lvl="1" indent="-342900" fontAlgn="base">
              <a:buClr>
                <a:srgbClr val="65A000"/>
              </a:buClr>
              <a:buSzTx/>
              <a:buFont typeface="Arial" panose="020B0604020202020204" pitchFamily="34" charset="0"/>
              <a:buChar char="•"/>
            </a:pPr>
            <a:endParaRPr lang="fr-FR" dirty="0"/>
          </a:p>
          <a:p>
            <a:pPr marL="342900" lvl="1" indent="-342900" fontAlgn="base">
              <a:buClr>
                <a:srgbClr val="65A000"/>
              </a:buClr>
              <a:buSzTx/>
              <a:buFont typeface="Arial" panose="020B0604020202020204" pitchFamily="34" charset="0"/>
              <a:buChar char="•"/>
            </a:pPr>
            <a:r>
              <a:rPr lang="en-CA" dirty="0"/>
              <a:t>Molecular fingerprint will help :</a:t>
            </a:r>
          </a:p>
          <a:p>
            <a:pPr marL="559890" lvl="1" indent="-342900" fontAlgn="base">
              <a:buClr>
                <a:srgbClr val="65A000"/>
              </a:buClr>
              <a:buFont typeface="Courier New" panose="02070309020205020404" pitchFamily="49" charset="0"/>
              <a:buChar char="o"/>
            </a:pPr>
            <a:r>
              <a:rPr lang="en-CA" dirty="0"/>
              <a:t>identify agent and subtype and,</a:t>
            </a:r>
          </a:p>
          <a:p>
            <a:pPr marL="559890" lvl="1" indent="-342900" fontAlgn="base">
              <a:buClr>
                <a:srgbClr val="65A000"/>
              </a:buClr>
              <a:buFont typeface="Courier New" panose="02070309020205020404" pitchFamily="49" charset="0"/>
              <a:buChar char="o"/>
            </a:pPr>
            <a:r>
              <a:rPr lang="en-CA" dirty="0"/>
              <a:t>link cases with sources by strain identification</a:t>
            </a:r>
            <a:endParaRPr lang="fr-FR" dirty="0"/>
          </a:p>
          <a:p>
            <a:pPr marL="0" lvl="1" indent="0" fontAlgn="base">
              <a:buClr>
                <a:srgbClr val="65A000"/>
              </a:buClr>
              <a:buSzTx/>
              <a:buNone/>
            </a:pPr>
            <a:endParaRPr lang="fr-FR" dirty="0"/>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0" y="-7694"/>
            <a:ext cx="7180289" cy="584775"/>
          </a:xfrm>
          <a:prstGeom prst="rect">
            <a:avLst/>
          </a:prstGeom>
        </p:spPr>
        <p:txBody>
          <a:bodyPr wrap="square">
            <a:spAutoFit/>
          </a:bodyPr>
          <a:lstStyle/>
          <a:p>
            <a:pPr defTabSz="914400" hangingPunct="0">
              <a:lnSpc>
                <a:spcPct val="100000"/>
              </a:lnSpc>
            </a:pPr>
            <a:r>
              <a:rPr lang="en-US" b="1" dirty="0">
                <a:latin typeface="Source Sans Pro Bold"/>
                <a:ea typeface="Source Sans Pro Bold"/>
                <a:cs typeface="Source Sans Pro Bold"/>
              </a:rPr>
              <a:t>Episode 9: Debriefing (4)</a:t>
            </a:r>
            <a:endParaRPr b="1" dirty="0">
              <a:latin typeface="Source Sans Pro Bold"/>
              <a:ea typeface="Source Sans Pro Bold"/>
              <a:cs typeface="Source Sans Pro Bold"/>
              <a:sym typeface="Calibri"/>
            </a:endParaRPr>
          </a:p>
        </p:txBody>
      </p:sp>
      <p:sp>
        <p:nvSpPr>
          <p:cNvPr id="2" name="Rectangle 1"/>
          <p:cNvSpPr/>
          <p:nvPr/>
        </p:nvSpPr>
        <p:spPr>
          <a:xfrm>
            <a:off x="884420" y="5305801"/>
            <a:ext cx="10388184" cy="707886"/>
          </a:xfrm>
          <a:prstGeom prst="rect">
            <a:avLst/>
          </a:prstGeom>
        </p:spPr>
        <p:txBody>
          <a:bodyPr wrap="square">
            <a:spAutoFit/>
          </a:bodyPr>
          <a:lstStyle/>
          <a:p>
            <a:pPr lvl="1" indent="0" algn="ctr" fontAlgn="base">
              <a:buClr>
                <a:srgbClr val="65A000"/>
              </a:buClr>
            </a:pPr>
            <a:r>
              <a:rPr lang="en-CA" sz="2000" i="1" dirty="0">
                <a:solidFill>
                  <a:srgbClr val="C00000"/>
                </a:solidFill>
                <a:latin typeface="+mn-lt"/>
              </a:rPr>
              <a:t>Hospital clinical lab and Public Health(PH) labs can report cases. However, in many countries, </a:t>
            </a:r>
            <a:r>
              <a:rPr lang="en-US" sz="2000" i="1" dirty="0">
                <a:solidFill>
                  <a:srgbClr val="C00000"/>
                </a:solidFill>
                <a:latin typeface="+mn-lt"/>
              </a:rPr>
              <a:t>s</a:t>
            </a:r>
            <a:r>
              <a:rPr lang="en-CA" sz="2000" i="1" dirty="0" err="1">
                <a:solidFill>
                  <a:srgbClr val="C00000"/>
                </a:solidFill>
                <a:latin typeface="+mn-lt"/>
              </a:rPr>
              <a:t>amples</a:t>
            </a:r>
            <a:r>
              <a:rPr lang="en-CA" sz="2000" i="1" dirty="0">
                <a:solidFill>
                  <a:srgbClr val="C00000"/>
                </a:solidFill>
                <a:latin typeface="+mn-lt"/>
              </a:rPr>
              <a:t> collected during investigation go to PH labs. </a:t>
            </a:r>
            <a:endParaRPr lang="fr-FR" sz="2000" i="1" dirty="0">
              <a:solidFill>
                <a:srgbClr val="C00000"/>
              </a:solidFill>
              <a:latin typeface="+mn-lt"/>
            </a:endParaRPr>
          </a:p>
        </p:txBody>
      </p:sp>
    </p:spTree>
    <p:extLst>
      <p:ext uri="{BB962C8B-B14F-4D97-AF65-F5344CB8AC3E}">
        <p14:creationId xmlns:p14="http://schemas.microsoft.com/office/powerpoint/2010/main" val="3684140264"/>
      </p:ext>
    </p:extLst>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eate a new document." ma:contentTypeScope="" ma:versionID="9ac26170f589b5d8b8b5a62825d76a84">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c48eb46232bbfdf9c03e80ab561c633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B9D097A-B735-4750-9AC9-24F47415FF50}">
  <ds:schemaRefs>
    <ds:schemaRef ds:uri="http://purl.org/dc/terms/"/>
    <ds:schemaRef ds:uri="http://schemas.openxmlformats.org/package/2006/metadata/core-properties"/>
    <ds:schemaRef ds:uri="http://schemas.microsoft.com/office/2006/documentManagement/types"/>
    <ds:schemaRef ds:uri="http://purl.org/dc/elements/1.1/"/>
    <ds:schemaRef ds:uri="http://schemas.microsoft.com/office/2006/metadata/properties"/>
    <ds:schemaRef ds:uri="http://schemas.microsoft.com/office/infopath/2007/PartnerControls"/>
    <ds:schemaRef ds:uri="450f158c-397a-4a9d-b005-a44c92e0fccb"/>
    <ds:schemaRef ds:uri="e2a64997-203d-4655-a595-383c2eb1e865"/>
    <ds:schemaRef ds:uri="http://www.w3.org/XML/1998/namespace"/>
    <ds:schemaRef ds:uri="http://purl.org/dc/dcmitype/"/>
  </ds:schemaRefs>
</ds:datastoreItem>
</file>

<file path=customXml/itemProps2.xml><?xml version="1.0" encoding="utf-8"?>
<ds:datastoreItem xmlns:ds="http://schemas.openxmlformats.org/officeDocument/2006/customXml" ds:itemID="{E2677A86-6E2B-4201-A295-4C5FDA11FF5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33758F8-3ECF-4AED-ABCC-72B318E512B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5538</TotalTime>
  <Words>10215</Words>
  <Application>Microsoft Office PowerPoint</Application>
  <PresentationFormat>Widescreen</PresentationFormat>
  <Paragraphs>911</Paragraphs>
  <Slides>113</Slides>
  <Notes>46</Notes>
  <HiddenSlides>1</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113</vt:i4>
      </vt:variant>
    </vt:vector>
  </HeadingPairs>
  <TitlesOfParts>
    <vt:vector size="122" baseType="lpstr">
      <vt:lpstr>Arial</vt:lpstr>
      <vt:lpstr>Calibri</vt:lpstr>
      <vt:lpstr>Courier New</vt:lpstr>
      <vt:lpstr>Helvetica</vt:lpstr>
      <vt:lpstr>Source Sans Pro</vt:lpstr>
      <vt:lpstr>Source Sans Pro Bold</vt:lpstr>
      <vt:lpstr>Source Sans Pro Regular</vt:lpstr>
      <vt:lpstr>Symbol</vt:lpstr>
      <vt:lpstr>RRT_Theme_v3</vt:lpstr>
      <vt:lpstr>PowerPoint Presentation</vt:lpstr>
      <vt:lpstr>Note to facilitators</vt:lpstr>
      <vt:lpstr>Purpose and target</vt:lpstr>
      <vt:lpstr>Learning objectives</vt:lpstr>
      <vt:lpstr>PowerPoint Presentation</vt:lpstr>
      <vt:lpstr>PowerPoint Presentation</vt:lpstr>
      <vt:lpstr>Episode 1- Step1 </vt:lpstr>
      <vt:lpstr>Episode 1- Step 1 </vt:lpstr>
      <vt:lpstr>Episode 1- Step 1 </vt:lpstr>
      <vt:lpstr>Episode 1- Step 1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Episode 1- Step2 </vt:lpstr>
      <vt:lpstr>Episode 1- Step 2 </vt:lpstr>
      <vt:lpstr>Episode 1- Step 2 </vt:lpstr>
      <vt:lpstr>Episode 1- Step 2 </vt:lpstr>
      <vt:lpstr>Episode 1- Step 2</vt:lpstr>
      <vt:lpstr>Episode 1- Step 2</vt:lpstr>
      <vt:lpstr>PowerPoint Presentation</vt:lpstr>
      <vt:lpstr>PowerPoint Presentation</vt:lpstr>
      <vt:lpstr>Episode 1- Step 2</vt:lpstr>
      <vt:lpstr>PowerPoint Presentation</vt:lpstr>
      <vt:lpstr>Episode 2 </vt:lpstr>
      <vt:lpstr>Episode 2 </vt:lpstr>
      <vt:lpstr>Episode 2 </vt:lpstr>
      <vt:lpstr>Episode 2 </vt:lpstr>
      <vt:lpstr>Episode 2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Episode 4: Case finding</vt:lpstr>
      <vt:lpstr>Episode 4: Case finding Debriefing (1)</vt:lpstr>
      <vt:lpstr>Episode 4: Case finding Debriefing (2)</vt:lpstr>
      <vt:lpstr>Episode 4: Case finding</vt:lpstr>
      <vt:lpstr>Episode 4: Case finding</vt:lpstr>
      <vt:lpstr>PowerPoint Presentation</vt:lpstr>
      <vt:lpstr>PowerPoint Presentation</vt:lpstr>
      <vt:lpstr>Episode 5: Describe the outbreak</vt:lpstr>
      <vt:lpstr>Episode 5 Debrifieng (1)</vt:lpstr>
      <vt:lpstr>Episode 5 Debrifieng (2)</vt:lpstr>
      <vt:lpstr>Episode 5 Debrifieng (3)</vt:lpstr>
      <vt:lpstr>Episode 5 Debrifieng (4)</vt:lpstr>
      <vt:lpstr>Episode 5 Debrifieng (5)</vt:lpstr>
      <vt:lpstr>Episode 5 Debrifieng (6)</vt:lpstr>
      <vt:lpstr>Episode 5 Debrifieng (7)</vt:lpstr>
      <vt:lpstr>Episode 5 Debrifieng (8)</vt:lpstr>
      <vt:lpstr>Episode 5 Debrifieng (9)</vt:lpstr>
      <vt:lpstr>Episode 5 Debrifieng (10)</vt:lpstr>
      <vt:lpstr>Episode 5 Debrifieng (11)</vt:lpstr>
      <vt:lpstr>Highlighting the important results (1)</vt:lpstr>
      <vt:lpstr>Highlighting the important results (2)</vt:lpstr>
      <vt:lpstr>PowerPoint Presentation</vt:lpstr>
      <vt:lpstr>Episode 6- Step1 </vt:lpstr>
      <vt:lpstr>Episode 6- Step1 </vt:lpstr>
      <vt:lpstr>Episode 6- Step1 Debriefing (1)</vt:lpstr>
      <vt:lpstr>Episode 6- Step1 Debriefing (2)</vt:lpstr>
      <vt:lpstr>Episode 6- Step1 Debriefing (3)</vt:lpstr>
      <vt:lpstr>Episode 6- Step1</vt:lpstr>
      <vt:lpstr>Episode 6- Step1 Debriefing (4)</vt:lpstr>
      <vt:lpstr>Episode 6- Step2 </vt:lpstr>
      <vt:lpstr>Episode 6- Step2 </vt:lpstr>
      <vt:lpstr>Episode 6- Step 2 </vt:lpstr>
      <vt:lpstr>Episode 6- Step 2  Debriefing (1)</vt:lpstr>
      <vt:lpstr>Episode 6- Step 2  Debriefing (2)</vt:lpstr>
      <vt:lpstr>Episode 6- Step 2  Debriefing (3)</vt:lpstr>
      <vt:lpstr>PowerPoint Presentation</vt:lpstr>
      <vt:lpstr> Episode 7: Propose control measures </vt:lpstr>
      <vt:lpstr> Episode 7: Debriefing (1) </vt:lpstr>
      <vt:lpstr> Episode 7: Debriefing (2) </vt:lpstr>
      <vt:lpstr> Episode 7: Debriefing (3) </vt:lpstr>
      <vt:lpstr> Episode 7: Debriefing (4) </vt:lpstr>
      <vt:lpstr> Episode 7: Debriefing (4) </vt:lpstr>
      <vt:lpstr>PowerPoint Presentation</vt:lpstr>
      <vt:lpstr> Episode 8: Reassess the outbreak </vt:lpstr>
      <vt:lpstr> Episode 8: Debriefing (1) </vt:lpstr>
      <vt:lpstr> Episode 8: Debriefing (2) </vt:lpstr>
      <vt:lpstr>PowerPoint Presentation</vt:lpstr>
      <vt:lpstr> Episode 9: Conduct other investigations</vt:lpstr>
      <vt:lpstr>Episode 9: Debriefing (1)</vt:lpstr>
      <vt:lpstr>Episode 9: Debriefing (2)</vt:lpstr>
      <vt:lpstr>Episode 9: Debriefing (3)</vt:lpstr>
      <vt:lpstr>Episode 9: Debriefing (4)</vt:lpstr>
      <vt:lpstr>Episode 9: Debriefing (5)</vt:lpstr>
      <vt:lpstr>Episode 9: Debriefing (6)</vt:lpstr>
      <vt:lpstr>PowerPoint Presentation</vt:lpstr>
      <vt:lpstr> Episode 10: Communicate findings</vt:lpstr>
      <vt:lpstr> Episode 10: Debriefing (1)</vt:lpstr>
      <vt:lpstr> Episode 10: Debriefing (2)</vt:lpstr>
      <vt:lpstr> Episode 10: Debriefing (3)</vt:lpstr>
      <vt:lpstr>PowerPoint Presentation</vt:lpstr>
      <vt:lpstr>Epilogue (1)</vt:lpstr>
      <vt:lpstr>Epilogue (2)</vt:lpstr>
      <vt:lpstr>Epilogue (3)</vt:lpstr>
      <vt:lpstr>Further readings </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Debriefing</dc:title>
  <dc:creator>Szilvia Horváth</dc:creator>
  <cp:lastModifiedBy>GOMEZ, Paula</cp:lastModifiedBy>
  <cp:revision>80</cp:revision>
  <dcterms:modified xsi:type="dcterms:W3CDTF">2023-04-11T16:51:35Z</dcterms:modified>
  <dc:language>Anglais</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141200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